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AN Aegean" charset="1" panose="00000000000000000000"/>
      <p:regular r:id="rId10"/>
    </p:embeddedFont>
    <p:embeddedFont>
      <p:font typeface="Poppins" charset="1" panose="00000500000000000000"/>
      <p:regular r:id="rId11"/>
    </p:embeddedFont>
    <p:embeddedFont>
      <p:font typeface="Poppins Bold" charset="1" panose="00000800000000000000"/>
      <p:regular r:id="rId12"/>
    </p:embeddedFont>
    <p:embeddedFont>
      <p:font typeface="Poppins Italics" charset="1" panose="00000500000000000000"/>
      <p:regular r:id="rId13"/>
    </p:embeddedFont>
    <p:embeddedFont>
      <p:font typeface="Poppins Bold Italics" charset="1" panose="00000800000000000000"/>
      <p:regular r:id="rId14"/>
    </p:embeddedFont>
    <p:embeddedFont>
      <p:font typeface="Poppins Thin" charset="1" panose="00000300000000000000"/>
      <p:regular r:id="rId15"/>
    </p:embeddedFont>
    <p:embeddedFont>
      <p:font typeface="Poppins Thin Italics" charset="1" panose="00000300000000000000"/>
      <p:regular r:id="rId16"/>
    </p:embeddedFont>
    <p:embeddedFont>
      <p:font typeface="Poppins Extra-Light" charset="1" panose="00000300000000000000"/>
      <p:regular r:id="rId17"/>
    </p:embeddedFont>
    <p:embeddedFont>
      <p:font typeface="Poppins Extra-Light Italics" charset="1" panose="00000300000000000000"/>
      <p:regular r:id="rId18"/>
    </p:embeddedFont>
    <p:embeddedFont>
      <p:font typeface="Poppins Light" charset="1" panose="00000400000000000000"/>
      <p:regular r:id="rId19"/>
    </p:embeddedFont>
    <p:embeddedFont>
      <p:font typeface="Poppins Light Italics" charset="1" panose="00000400000000000000"/>
      <p:regular r:id="rId20"/>
    </p:embeddedFont>
    <p:embeddedFont>
      <p:font typeface="Poppins Medium" charset="1" panose="00000600000000000000"/>
      <p:regular r:id="rId21"/>
    </p:embeddedFont>
    <p:embeddedFont>
      <p:font typeface="Poppins Medium Italics" charset="1" panose="00000600000000000000"/>
      <p:regular r:id="rId22"/>
    </p:embeddedFont>
    <p:embeddedFont>
      <p:font typeface="Poppins Semi-Bold" charset="1" panose="00000700000000000000"/>
      <p:regular r:id="rId23"/>
    </p:embeddedFont>
    <p:embeddedFont>
      <p:font typeface="Poppins Semi-Bold Italics" charset="1" panose="00000700000000000000"/>
      <p:regular r:id="rId24"/>
    </p:embeddedFont>
    <p:embeddedFont>
      <p:font typeface="Poppins Ultra-Bold" charset="1" panose="00000900000000000000"/>
      <p:regular r:id="rId25"/>
    </p:embeddedFont>
    <p:embeddedFont>
      <p:font typeface="Poppins Ultra-Bold Italics" charset="1" panose="00000900000000000000"/>
      <p:regular r:id="rId26"/>
    </p:embeddedFont>
    <p:embeddedFont>
      <p:font typeface="Poppins Heavy" charset="1" panose="00000A00000000000000"/>
      <p:regular r:id="rId27"/>
    </p:embeddedFont>
    <p:embeddedFont>
      <p:font typeface="Poppins Heavy Italics" charset="1" panose="00000A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34" Target="slides/slide6.xml" Type="http://schemas.openxmlformats.org/officeDocument/2006/relationships/slide"/><Relationship Id="rId35" Target="slides/slide7.xml" Type="http://schemas.openxmlformats.org/officeDocument/2006/relationships/slide"/><Relationship Id="rId36" Target="slides/slide8.xml" Type="http://schemas.openxmlformats.org/officeDocument/2006/relationships/slide"/><Relationship Id="rId37" Target="slides/slide9.xml" Type="http://schemas.openxmlformats.org/officeDocument/2006/relationships/slide"/><Relationship Id="rId38" Target="slides/slide10.xml" Type="http://schemas.openxmlformats.org/officeDocument/2006/relationships/slide"/><Relationship Id="rId39" Target="slides/slide11.xml" Type="http://schemas.openxmlformats.org/officeDocument/2006/relationships/slide"/><Relationship Id="rId4" Target="theme/theme1.xml" Type="http://schemas.openxmlformats.org/officeDocument/2006/relationships/theme"/><Relationship Id="rId40" Target="slides/slide12.xml" Type="http://schemas.openxmlformats.org/officeDocument/2006/relationships/slide"/><Relationship Id="rId41" Target="slides/slide13.xml" Type="http://schemas.openxmlformats.org/officeDocument/2006/relationships/slide"/><Relationship Id="rId42" Target="slides/slide14.xml" Type="http://schemas.openxmlformats.org/officeDocument/2006/relationships/slide"/><Relationship Id="rId43" Target="slides/slide15.xml" Type="http://schemas.openxmlformats.org/officeDocument/2006/relationships/slide"/><Relationship Id="rId44" Target="slides/slide16.xml" Type="http://schemas.openxmlformats.org/officeDocument/2006/relationships/slide"/><Relationship Id="rId45" Target="slides/slide17.xml" Type="http://schemas.openxmlformats.org/officeDocument/2006/relationships/slide"/><Relationship Id="rId46" Target="slides/slide18.xml" Type="http://schemas.openxmlformats.org/officeDocument/2006/relationships/slide"/><Relationship Id="rId47" Target="slides/slide19.xml" Type="http://schemas.openxmlformats.org/officeDocument/2006/relationships/slide"/><Relationship Id="rId48" Target="slides/slide20.xml" Type="http://schemas.openxmlformats.org/officeDocument/2006/relationships/slide"/><Relationship Id="rId49" Target="slides/slide21.xml" Type="http://schemas.openxmlformats.org/officeDocument/2006/relationships/slide"/><Relationship Id="rId5" Target="tableStyles.xml" Type="http://schemas.openxmlformats.org/officeDocument/2006/relationships/tableStyles"/><Relationship Id="rId50" Target="slides/slide22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41594" y="0"/>
            <a:ext cx="6880369" cy="4117327"/>
          </a:xfrm>
          <a:custGeom>
            <a:avLst/>
            <a:gdLst/>
            <a:ahLst/>
            <a:cxnLst/>
            <a:rect r="r" b="b" t="t" l="l"/>
            <a:pathLst>
              <a:path h="4117327" w="6880369">
                <a:moveTo>
                  <a:pt x="0" y="0"/>
                </a:moveTo>
                <a:lnTo>
                  <a:pt x="6880369" y="0"/>
                </a:lnTo>
                <a:lnTo>
                  <a:pt x="6880369" y="4117327"/>
                </a:lnTo>
                <a:lnTo>
                  <a:pt x="0" y="4117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5582" t="0" r="-5582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1319120">
            <a:off x="10887280" y="6221213"/>
            <a:ext cx="9289457" cy="5000646"/>
          </a:xfrm>
          <a:custGeom>
            <a:avLst/>
            <a:gdLst/>
            <a:ahLst/>
            <a:cxnLst/>
            <a:rect r="r" b="b" t="t" l="l"/>
            <a:pathLst>
              <a:path h="5000646" w="9289457">
                <a:moveTo>
                  <a:pt x="9289457" y="5000647"/>
                </a:moveTo>
                <a:lnTo>
                  <a:pt x="0" y="5000647"/>
                </a:lnTo>
                <a:lnTo>
                  <a:pt x="0" y="0"/>
                </a:lnTo>
                <a:lnTo>
                  <a:pt x="9289457" y="0"/>
                </a:lnTo>
                <a:lnTo>
                  <a:pt x="9289457" y="5000647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513479" y="7482144"/>
            <a:ext cx="3450592" cy="1239392"/>
          </a:xfrm>
          <a:custGeom>
            <a:avLst/>
            <a:gdLst/>
            <a:ahLst/>
            <a:cxnLst/>
            <a:rect r="r" b="b" t="t" l="l"/>
            <a:pathLst>
              <a:path h="1239392" w="3450592">
                <a:moveTo>
                  <a:pt x="0" y="0"/>
                </a:moveTo>
                <a:lnTo>
                  <a:pt x="3450593" y="0"/>
                </a:lnTo>
                <a:lnTo>
                  <a:pt x="3450593" y="1239392"/>
                </a:lnTo>
                <a:lnTo>
                  <a:pt x="0" y="12393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42949" y="7423990"/>
            <a:ext cx="5480824" cy="1081742"/>
          </a:xfrm>
          <a:custGeom>
            <a:avLst/>
            <a:gdLst/>
            <a:ahLst/>
            <a:cxnLst/>
            <a:rect r="r" b="b" t="t" l="l"/>
            <a:pathLst>
              <a:path h="1081742" w="5480824">
                <a:moveTo>
                  <a:pt x="0" y="0"/>
                </a:moveTo>
                <a:lnTo>
                  <a:pt x="5480824" y="0"/>
                </a:lnTo>
                <a:lnTo>
                  <a:pt x="5480824" y="1081742"/>
                </a:lnTo>
                <a:lnTo>
                  <a:pt x="0" y="1081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2269004"/>
            <a:ext cx="17827055" cy="3591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3"/>
              </a:lnSpc>
            </a:pPr>
            <a:r>
              <a:rPr lang="en-US" sz="5614" spc="297">
                <a:solidFill>
                  <a:srgbClr val="42ABA6"/>
                </a:solidFill>
                <a:latin typeface="TAN Aegean"/>
              </a:rPr>
              <a:t>CONSEQUENCES OF </a:t>
            </a:r>
          </a:p>
          <a:p>
            <a:pPr algn="ctr">
              <a:lnSpc>
                <a:spcPts val="9713"/>
              </a:lnSpc>
            </a:pPr>
            <a:r>
              <a:rPr lang="en-US" sz="5614" spc="297">
                <a:solidFill>
                  <a:srgbClr val="42ABA6"/>
                </a:solidFill>
                <a:latin typeface="TAN Aegean"/>
              </a:rPr>
              <a:t>ORAL HEALTH </a:t>
            </a:r>
          </a:p>
          <a:p>
            <a:pPr algn="ctr">
              <a:lnSpc>
                <a:spcPts val="9713"/>
              </a:lnSpc>
            </a:pPr>
            <a:r>
              <a:rPr lang="en-US" sz="5614" spc="297">
                <a:solidFill>
                  <a:srgbClr val="42ABA6"/>
                </a:solidFill>
                <a:latin typeface="TAN Aegean"/>
              </a:rPr>
              <a:t>NEGLECT IN ELDERLY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636256" y="6571478"/>
            <a:ext cx="9587516" cy="852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918" spc="367">
                <a:solidFill>
                  <a:srgbClr val="D8A8A0"/>
                </a:solidFill>
                <a:latin typeface="Poppins Bold"/>
              </a:rPr>
              <a:t>Yolanda Mangrum, DDS, MAGD, LLSR</a:t>
            </a:r>
          </a:p>
          <a:p>
            <a:pPr algn="ctr">
              <a:lnSpc>
                <a:spcPts val="3239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089222" y="8721536"/>
            <a:ext cx="2746286" cy="1192885"/>
          </a:xfrm>
          <a:custGeom>
            <a:avLst/>
            <a:gdLst/>
            <a:ahLst/>
            <a:cxnLst/>
            <a:rect r="r" b="b" t="t" l="l"/>
            <a:pathLst>
              <a:path h="1192885" w="2746286">
                <a:moveTo>
                  <a:pt x="0" y="0"/>
                </a:moveTo>
                <a:lnTo>
                  <a:pt x="2746286" y="0"/>
                </a:lnTo>
                <a:lnTo>
                  <a:pt x="2746286" y="1192885"/>
                </a:lnTo>
                <a:lnTo>
                  <a:pt x="0" y="11928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826094" y="8648374"/>
            <a:ext cx="1314533" cy="1339210"/>
          </a:xfrm>
          <a:custGeom>
            <a:avLst/>
            <a:gdLst/>
            <a:ahLst/>
            <a:cxnLst/>
            <a:rect r="r" b="b" t="t" l="l"/>
            <a:pathLst>
              <a:path h="1339210" w="1314533">
                <a:moveTo>
                  <a:pt x="0" y="0"/>
                </a:moveTo>
                <a:lnTo>
                  <a:pt x="1314534" y="0"/>
                </a:lnTo>
                <a:lnTo>
                  <a:pt x="1314534" y="1339210"/>
                </a:lnTo>
                <a:lnTo>
                  <a:pt x="0" y="13392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44665" y="2349107"/>
            <a:ext cx="11882639" cy="7937893"/>
          </a:xfrm>
          <a:custGeom>
            <a:avLst/>
            <a:gdLst/>
            <a:ahLst/>
            <a:cxnLst/>
            <a:rect r="r" b="b" t="t" l="l"/>
            <a:pathLst>
              <a:path h="7937893" w="11882639">
                <a:moveTo>
                  <a:pt x="0" y="0"/>
                </a:moveTo>
                <a:lnTo>
                  <a:pt x="11882639" y="0"/>
                </a:lnTo>
                <a:lnTo>
                  <a:pt x="11882639" y="7937893"/>
                </a:lnTo>
                <a:lnTo>
                  <a:pt x="0" y="79378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22715" y="459345"/>
            <a:ext cx="15442570" cy="1889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42ABA6"/>
                </a:solidFill>
                <a:latin typeface="TAN Aegean"/>
              </a:rPr>
              <a:t>Brain Abscess of a Very Elderly Patient Likely Caused by Maxillary Osteomyelitis from Odontogenic Infection</a:t>
            </a:r>
          </a:p>
          <a:p>
            <a:pPr algn="ctr">
              <a:lnSpc>
                <a:spcPts val="503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65894" y="0"/>
            <a:ext cx="9305794" cy="10069389"/>
          </a:xfrm>
          <a:custGeom>
            <a:avLst/>
            <a:gdLst/>
            <a:ahLst/>
            <a:cxnLst/>
            <a:rect r="r" b="b" t="t" l="l"/>
            <a:pathLst>
              <a:path h="10069389" w="9305794">
                <a:moveTo>
                  <a:pt x="0" y="0"/>
                </a:moveTo>
                <a:lnTo>
                  <a:pt x="9305793" y="0"/>
                </a:lnTo>
                <a:lnTo>
                  <a:pt x="9305793" y="10069389"/>
                </a:lnTo>
                <a:lnTo>
                  <a:pt x="0" y="10069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316" y="0"/>
            <a:ext cx="18047368" cy="10287000"/>
          </a:xfrm>
          <a:custGeom>
            <a:avLst/>
            <a:gdLst/>
            <a:ahLst/>
            <a:cxnLst/>
            <a:rect r="r" b="b" t="t" l="l"/>
            <a:pathLst>
              <a:path h="10287000" w="18047368">
                <a:moveTo>
                  <a:pt x="0" y="0"/>
                </a:moveTo>
                <a:lnTo>
                  <a:pt x="18047368" y="0"/>
                </a:lnTo>
                <a:lnTo>
                  <a:pt x="180473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42AB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39238" y="4432356"/>
            <a:ext cx="9525" cy="1136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3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30472" y="1592828"/>
            <a:ext cx="17827055" cy="1136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3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30472" y="2567442"/>
            <a:ext cx="17827055" cy="4787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000000"/>
                </a:solidFill>
                <a:latin typeface="Poppins"/>
              </a:rPr>
              <a:t>Pneumonia is the most common cause of infectious death among nursing facility residents. Uncontrolled oral bacteria can lead to pneumonia, diabetes, strokes, and heart attacks; it has even been linked to Alzheimer’s disease.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75768" y="904875"/>
            <a:ext cx="13145988" cy="1111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FFFFFF"/>
                </a:solidFill>
                <a:latin typeface="TAN Aegean"/>
              </a:rPr>
              <a:t>SYSTEMIC BACTEREMIA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42AB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39238" y="4432356"/>
            <a:ext cx="9525" cy="1136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3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30472" y="1592828"/>
            <a:ext cx="17827055" cy="1136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3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093361" y="3490167"/>
            <a:ext cx="14091753" cy="3135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36"/>
              </a:lnSpc>
            </a:pPr>
            <a:r>
              <a:rPr lang="en-US" sz="5883">
                <a:solidFill>
                  <a:srgbClr val="000000"/>
                </a:solidFill>
                <a:latin typeface="Poppins"/>
              </a:rPr>
              <a:t>Elders with Alzheimer’s typically have poor oral care and a higher incidence of oral diseases.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366542" y="1618114"/>
            <a:ext cx="11564442" cy="1111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FFFFFF"/>
                </a:solidFill>
                <a:latin typeface="TAN Aegean"/>
              </a:rPr>
              <a:t>POOR ORAL HEALTH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752475"/>
            <a:ext cx="18288000" cy="1100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21"/>
              </a:lnSpc>
            </a:pPr>
            <a:r>
              <a:rPr lang="en-US" sz="5445" spc="288">
                <a:solidFill>
                  <a:srgbClr val="42ABA6"/>
                </a:solidFill>
                <a:latin typeface="TAN Aegean"/>
              </a:rPr>
              <a:t>POOR NUTRITION EFFECTS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066547" y="3074663"/>
            <a:ext cx="10192753" cy="6478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122667" indent="-561333" lvl="1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Poppins"/>
              </a:rPr>
              <a:t>Increased Malnutrition-(negatively impact your physical and mental health)</a:t>
            </a:r>
          </a:p>
          <a:p>
            <a:pPr>
              <a:lnSpc>
                <a:spcPts val="7279"/>
              </a:lnSpc>
            </a:pPr>
          </a:p>
          <a:p>
            <a:pPr marL="1122667" indent="-561333" lvl="1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Poppins"/>
              </a:rPr>
              <a:t>Delays from recovering from illness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53448" y="8105270"/>
            <a:ext cx="4936076" cy="1642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2"/>
              </a:lnSpc>
            </a:pPr>
            <a:r>
              <a:rPr lang="en-US" sz="1858">
                <a:solidFill>
                  <a:srgbClr val="000000"/>
                </a:solidFill>
                <a:latin typeface="Poppins"/>
              </a:rPr>
              <a:t>chrome-extension://efaidnbmnnnibpcajpcglclefindmkaj/https://health.mo.gov/living/families/oralhealth/pdf/whats-hot-nutritiono-oral-health-older-adults.pdf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76156" y="2319577"/>
            <a:ext cx="4513368" cy="5842843"/>
          </a:xfrm>
          <a:custGeom>
            <a:avLst/>
            <a:gdLst/>
            <a:ahLst/>
            <a:cxnLst/>
            <a:rect r="r" b="b" t="t" l="l"/>
            <a:pathLst>
              <a:path h="5842843" w="4513368">
                <a:moveTo>
                  <a:pt x="0" y="0"/>
                </a:moveTo>
                <a:lnTo>
                  <a:pt x="4513368" y="0"/>
                </a:lnTo>
                <a:lnTo>
                  <a:pt x="4513368" y="5842843"/>
                </a:lnTo>
                <a:lnTo>
                  <a:pt x="0" y="58428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42AB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0472" y="742950"/>
            <a:ext cx="17827055" cy="1135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3"/>
              </a:lnSpc>
            </a:pPr>
            <a:r>
              <a:rPr lang="en-US" sz="5614" spc="297">
                <a:solidFill>
                  <a:srgbClr val="FFFFFF"/>
                </a:solidFill>
                <a:latin typeface="TAN Aegean"/>
              </a:rPr>
              <a:t>ELDERY ORAL HEALTH ISSUES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39238" y="4432356"/>
            <a:ext cx="9525" cy="1136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3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713748" y="2337267"/>
            <a:ext cx="15545552" cy="726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101071" indent="-550535" lvl="1">
              <a:lnSpc>
                <a:spcPts val="7139"/>
              </a:lnSpc>
              <a:buFont typeface="Arial"/>
              <a:buChar char="•"/>
            </a:pPr>
            <a:r>
              <a:rPr lang="en-US" sz="5099">
                <a:solidFill>
                  <a:srgbClr val="000000"/>
                </a:solidFill>
                <a:latin typeface="Poppins"/>
              </a:rPr>
              <a:t>Multiple Medications Leads to Dry Mouth Leads to Tooth Decay</a:t>
            </a:r>
          </a:p>
          <a:p>
            <a:pPr marL="1101071" indent="-550535" lvl="1">
              <a:lnSpc>
                <a:spcPts val="7139"/>
              </a:lnSpc>
              <a:buFont typeface="Arial"/>
              <a:buChar char="•"/>
            </a:pPr>
            <a:r>
              <a:rPr lang="en-US" sz="5099">
                <a:solidFill>
                  <a:srgbClr val="000000"/>
                </a:solidFill>
                <a:latin typeface="Poppins"/>
              </a:rPr>
              <a:t>Oral Cancer</a:t>
            </a:r>
          </a:p>
          <a:p>
            <a:pPr marL="1101071" indent="-550535" lvl="1">
              <a:lnSpc>
                <a:spcPts val="7139"/>
              </a:lnSpc>
              <a:buFont typeface="Arial"/>
              <a:buChar char="•"/>
            </a:pPr>
            <a:r>
              <a:rPr lang="en-US" sz="5099">
                <a:solidFill>
                  <a:srgbClr val="000000"/>
                </a:solidFill>
                <a:latin typeface="Poppins"/>
              </a:rPr>
              <a:t>Recessing Gums</a:t>
            </a:r>
          </a:p>
          <a:p>
            <a:pPr marL="1101071" indent="-550535" lvl="1">
              <a:lnSpc>
                <a:spcPts val="7139"/>
              </a:lnSpc>
              <a:buFont typeface="Arial"/>
              <a:buChar char="•"/>
            </a:pPr>
            <a:r>
              <a:rPr lang="en-US" sz="5099">
                <a:solidFill>
                  <a:srgbClr val="000000"/>
                </a:solidFill>
                <a:latin typeface="Poppins"/>
              </a:rPr>
              <a:t>Gum Disease Leads to Tooth Loss</a:t>
            </a:r>
          </a:p>
          <a:p>
            <a:pPr marL="1101071" indent="-550535" lvl="1">
              <a:lnSpc>
                <a:spcPts val="7139"/>
              </a:lnSpc>
              <a:buFont typeface="Arial"/>
              <a:buChar char="•"/>
            </a:pPr>
            <a:r>
              <a:rPr lang="en-US" sz="5099">
                <a:solidFill>
                  <a:srgbClr val="000000"/>
                </a:solidFill>
                <a:latin typeface="Poppins"/>
              </a:rPr>
              <a:t>Older adults are frail and heal slowly, making it difficult to accurately assess suspected injuries caused by abuse.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567755" y="1146470"/>
            <a:ext cx="17827055" cy="1135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3"/>
              </a:lnSpc>
            </a:pPr>
            <a:r>
              <a:rPr lang="en-US" sz="5614" spc="297">
                <a:solidFill>
                  <a:srgbClr val="42ABA6"/>
                </a:solidFill>
                <a:latin typeface="TAN Aegean"/>
              </a:rPr>
              <a:t>ELDER ABUSE DEFINITION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88577" y="3359216"/>
            <a:ext cx="13510846" cy="5351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Poppins"/>
              </a:rPr>
              <a:t> “actions or lack of actions that harm an older adult or put him or her at risk of harm, which may be physical, emotional, and/or financial.”</a:t>
            </a:r>
          </a:p>
          <a:p>
            <a:pPr algn="ctr">
              <a:lnSpc>
                <a:spcPts val="5319"/>
              </a:lnSpc>
            </a:pPr>
          </a:p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Poppins"/>
              </a:rPr>
              <a:t>“mistreatment that is committed by someone with whom the elder has a special relationship (spouse, sibling, child, friend, or caregiver).”</a:t>
            </a:r>
          </a:p>
          <a:p>
            <a:pPr algn="ctr">
              <a:lnSpc>
                <a:spcPts val="531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438429" y="8958262"/>
            <a:ext cx="14153357" cy="52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oppins"/>
              </a:rPr>
              <a:t>https://dimensionsofdentalhygiene.com/article/addressing-elder-abuse/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80038" y="1857159"/>
            <a:ext cx="8165572" cy="8109193"/>
          </a:xfrm>
          <a:custGeom>
            <a:avLst/>
            <a:gdLst/>
            <a:ahLst/>
            <a:cxnLst/>
            <a:rect r="r" b="b" t="t" l="l"/>
            <a:pathLst>
              <a:path h="8109193" w="8165572">
                <a:moveTo>
                  <a:pt x="0" y="0"/>
                </a:moveTo>
                <a:lnTo>
                  <a:pt x="8165571" y="0"/>
                </a:lnTo>
                <a:lnTo>
                  <a:pt x="8165571" y="8109193"/>
                </a:lnTo>
                <a:lnTo>
                  <a:pt x="0" y="81091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567755" y="532563"/>
            <a:ext cx="17827055" cy="2363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3"/>
              </a:lnSpc>
            </a:pPr>
            <a:r>
              <a:rPr lang="en-US" sz="5614" spc="297">
                <a:solidFill>
                  <a:srgbClr val="42ABA6"/>
                </a:solidFill>
                <a:latin typeface="TAN Aegean Semi-Bold"/>
              </a:rPr>
              <a:t>TYPES OF ELDER ABUSE</a:t>
            </a:r>
          </a:p>
          <a:p>
            <a:pPr algn="ctr">
              <a:lnSpc>
                <a:spcPts val="9713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20204" y="3565568"/>
            <a:ext cx="8345344" cy="468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Poppins"/>
              </a:rPr>
              <a:t>physical, </a:t>
            </a:r>
          </a:p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Poppins"/>
              </a:rPr>
              <a:t>sexual </a:t>
            </a:r>
          </a:p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Poppins"/>
              </a:rPr>
              <a:t>emotional/psychological, </a:t>
            </a:r>
          </a:p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Poppins"/>
              </a:rPr>
              <a:t>neglect, </a:t>
            </a:r>
          </a:p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Poppins"/>
              </a:rPr>
              <a:t>abandonment, </a:t>
            </a:r>
          </a:p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Poppins"/>
              </a:rPr>
              <a:t>financial or material exploitation, </a:t>
            </a:r>
          </a:p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Poppins"/>
              </a:rPr>
              <a:t>self-neglect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20204" y="9765692"/>
            <a:ext cx="5188148" cy="20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Poppins"/>
              </a:rPr>
              <a:t>https://dimensionsofdentalhygiene.com/article/addressing-elder-abuse/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34063" y="2859003"/>
            <a:ext cx="15619874" cy="5935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Poppins"/>
              </a:rPr>
              <a:t>intentional or unintentional refusal or failure to provide any part of one’s duties in caring fo</a:t>
            </a:r>
            <a:r>
              <a:rPr lang="en-US" sz="3699">
                <a:solidFill>
                  <a:srgbClr val="000000"/>
                </a:solidFill>
                <a:latin typeface="Poppins"/>
              </a:rPr>
              <a:t>r another which may result in harm</a:t>
            </a:r>
          </a:p>
          <a:p>
            <a:pPr marL="798818" indent="-399409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Poppins"/>
              </a:rPr>
              <a:t>Withholding food/water, clothing, shelter, attention</a:t>
            </a:r>
          </a:p>
          <a:p>
            <a:pPr marL="798818" indent="-399409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Poppins"/>
              </a:rPr>
              <a:t>Failu</a:t>
            </a:r>
            <a:r>
              <a:rPr lang="en-US" sz="3699">
                <a:solidFill>
                  <a:srgbClr val="000000"/>
                </a:solidFill>
                <a:latin typeface="Poppins"/>
              </a:rPr>
              <a:t>re to assist with activities of daily living (ADL), provide glasses, dentures, walker/cane, hearing aids</a:t>
            </a:r>
          </a:p>
          <a:p>
            <a:pPr marL="798818" indent="-399409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Poppins"/>
              </a:rPr>
              <a:t>Failure to ensure personal safety, health, finances</a:t>
            </a:r>
          </a:p>
          <a:p>
            <a:pPr marL="798818" indent="-399409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Poppins"/>
              </a:rPr>
              <a:t>Denying medications, medical or dental treatment</a:t>
            </a:r>
          </a:p>
          <a:p>
            <a:pPr>
              <a:lnSpc>
                <a:spcPts val="5179"/>
              </a:lnSpc>
            </a:pPr>
          </a:p>
          <a:p>
            <a:pPr>
              <a:lnSpc>
                <a:spcPts val="517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555363" y="923925"/>
            <a:ext cx="15177274" cy="953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42ABA6"/>
                </a:solidFill>
                <a:latin typeface="TAN Aegean"/>
              </a:rPr>
              <a:t>NEGLECT ORAL HEALTH ABUSE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42AB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39238" y="4432356"/>
            <a:ext cx="9525" cy="1136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3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30472" y="1592828"/>
            <a:ext cx="17827055" cy="1136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3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30472" y="2557917"/>
            <a:ext cx="17827055" cy="4065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000000"/>
                </a:solidFill>
                <a:latin typeface="Poppins"/>
              </a:rPr>
              <a:t>More elderly are keeping  their teeth, unfortunately  87% of residents living in skilled nursing facilities do not receive even basic oral care such as brushing.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42431" y="1249902"/>
            <a:ext cx="13203138" cy="953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42ABA6"/>
                </a:solidFill>
                <a:latin typeface="TAN Aegean"/>
              </a:rPr>
              <a:t>ORAL HEALTH NEGLECT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760832" y="2107790"/>
            <a:ext cx="14766336" cy="663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</a:p>
          <a:p>
            <a:pPr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</a:rPr>
              <a:t>Delay between onset of illness and seeking me</a:t>
            </a:r>
            <a:r>
              <a:rPr lang="en-US" sz="3499">
                <a:solidFill>
                  <a:srgbClr val="000000"/>
                </a:solidFill>
                <a:latin typeface="Poppins"/>
              </a:rPr>
              <a:t>dical/dental treatment, untreated medical conditions</a:t>
            </a:r>
          </a:p>
          <a:p>
            <a:pPr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</a:rPr>
              <a:t>Noncompliance with medication, appointments, or instructions</a:t>
            </a:r>
          </a:p>
          <a:p>
            <a:pPr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</a:rPr>
              <a:t>Dehydration or malnutrition, sunken eyes, unexplained weight loss</a:t>
            </a:r>
          </a:p>
          <a:p>
            <a:pPr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</a:rPr>
              <a:t>Poor personal or oral hygiene</a:t>
            </a:r>
          </a:p>
          <a:p>
            <a:pPr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</a:rPr>
              <a:t>Rampant decay or untreated periodontitis</a:t>
            </a:r>
          </a:p>
          <a:p>
            <a:pPr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</a:rPr>
              <a:t>Ill-fitting dentures or lack of dentures</a:t>
            </a:r>
          </a:p>
          <a:p>
            <a:pPr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</a:rPr>
              <a:t>Epulis fissuratum, candidiasis</a:t>
            </a:r>
          </a:p>
          <a:p>
            <a:pPr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2326" y="1249902"/>
            <a:ext cx="17003349" cy="903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42ABA6"/>
                </a:solidFill>
                <a:latin typeface="TAN Aegean"/>
              </a:rPr>
              <a:t>SIGNS OF ORAL HEALTH NEGLECT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760832" y="2986625"/>
            <a:ext cx="14766336" cy="6645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 Light"/>
              </a:rPr>
              <a:t>Caregiv</a:t>
            </a:r>
            <a:r>
              <a:rPr lang="en-US" sz="3399">
                <a:solidFill>
                  <a:srgbClr val="000000"/>
                </a:solidFill>
                <a:latin typeface="Poppins Light"/>
              </a:rPr>
              <a:t>er and patient provide different explanations of injuries/oral conditions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 Light"/>
              </a:rPr>
              <a:t>Careg</a:t>
            </a:r>
            <a:r>
              <a:rPr lang="en-US" sz="3399">
                <a:solidFill>
                  <a:srgbClr val="000000"/>
                </a:solidFill>
                <a:latin typeface="Poppins Light"/>
              </a:rPr>
              <a:t>iver doesn’t allow the patient to answer questions or seems hostile toward the patient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 Light"/>
              </a:rPr>
              <a:t>Caregiver appears inattentive or has a lack of knowledge of the patient’s needs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 Light"/>
              </a:rPr>
              <a:t>Caregive</a:t>
            </a:r>
            <a:r>
              <a:rPr lang="en-US" sz="3399">
                <a:solidFill>
                  <a:srgbClr val="000000"/>
                </a:solidFill>
                <a:latin typeface="Poppins Light"/>
              </a:rPr>
              <a:t>r appears overwhelmed, angry, or frustrated with the older adult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 Light"/>
              </a:rPr>
              <a:t>Evidence or suspicion that the caregiver is abusing alcohol or drugs is also a red flag for elder mistreatment.</a:t>
            </a:r>
          </a:p>
          <a:p>
            <a:pPr algn="just">
              <a:lnSpc>
                <a:spcPts val="2939"/>
              </a:lnSpc>
            </a:pPr>
          </a:p>
          <a:p>
            <a:pPr algn="just">
              <a:lnSpc>
                <a:spcPts val="1820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90441" y="-442476"/>
            <a:ext cx="6880369" cy="4117327"/>
          </a:xfrm>
          <a:custGeom>
            <a:avLst/>
            <a:gdLst/>
            <a:ahLst/>
            <a:cxnLst/>
            <a:rect r="r" b="b" t="t" l="l"/>
            <a:pathLst>
              <a:path h="4117327" w="6880369">
                <a:moveTo>
                  <a:pt x="0" y="0"/>
                </a:moveTo>
                <a:lnTo>
                  <a:pt x="6880370" y="0"/>
                </a:lnTo>
                <a:lnTo>
                  <a:pt x="6880370" y="4117328"/>
                </a:lnTo>
                <a:lnTo>
                  <a:pt x="0" y="4117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5582" t="0" r="-5582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1319120">
            <a:off x="10887280" y="6221213"/>
            <a:ext cx="9289457" cy="5000646"/>
          </a:xfrm>
          <a:custGeom>
            <a:avLst/>
            <a:gdLst/>
            <a:ahLst/>
            <a:cxnLst/>
            <a:rect r="r" b="b" t="t" l="l"/>
            <a:pathLst>
              <a:path h="5000646" w="9289457">
                <a:moveTo>
                  <a:pt x="9289457" y="5000647"/>
                </a:moveTo>
                <a:lnTo>
                  <a:pt x="0" y="5000647"/>
                </a:lnTo>
                <a:lnTo>
                  <a:pt x="0" y="0"/>
                </a:lnTo>
                <a:lnTo>
                  <a:pt x="9289457" y="0"/>
                </a:lnTo>
                <a:lnTo>
                  <a:pt x="9289457" y="5000647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66298" y="6364145"/>
            <a:ext cx="3450592" cy="1239392"/>
          </a:xfrm>
          <a:custGeom>
            <a:avLst/>
            <a:gdLst/>
            <a:ahLst/>
            <a:cxnLst/>
            <a:rect r="r" b="b" t="t" l="l"/>
            <a:pathLst>
              <a:path h="1239392" w="3450592">
                <a:moveTo>
                  <a:pt x="0" y="0"/>
                </a:moveTo>
                <a:lnTo>
                  <a:pt x="3450593" y="0"/>
                </a:lnTo>
                <a:lnTo>
                  <a:pt x="3450593" y="1239392"/>
                </a:lnTo>
                <a:lnTo>
                  <a:pt x="0" y="12393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9105" y="4751269"/>
            <a:ext cx="5480824" cy="1081742"/>
          </a:xfrm>
          <a:custGeom>
            <a:avLst/>
            <a:gdLst/>
            <a:ahLst/>
            <a:cxnLst/>
            <a:rect r="r" b="b" t="t" l="l"/>
            <a:pathLst>
              <a:path h="1081742" w="5480824">
                <a:moveTo>
                  <a:pt x="0" y="0"/>
                </a:moveTo>
                <a:lnTo>
                  <a:pt x="5480824" y="0"/>
                </a:lnTo>
                <a:lnTo>
                  <a:pt x="5480824" y="1081741"/>
                </a:lnTo>
                <a:lnTo>
                  <a:pt x="0" y="10817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472" y="2946626"/>
            <a:ext cx="17827055" cy="1170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59"/>
              </a:lnSpc>
            </a:pPr>
            <a:r>
              <a:rPr lang="en-US" sz="5814" spc="308">
                <a:solidFill>
                  <a:srgbClr val="42ABA6"/>
                </a:solidFill>
                <a:latin typeface="TAN Aegean"/>
              </a:rPr>
              <a:t>YOLANDA MANGRUM, DDS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29050" y="4994618"/>
            <a:ext cx="9587516" cy="852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39"/>
              </a:lnSpc>
            </a:pPr>
            <a:r>
              <a:rPr lang="en-US" sz="2918" spc="367">
                <a:solidFill>
                  <a:srgbClr val="42ABA6"/>
                </a:solidFill>
                <a:latin typeface="Poppins Medium"/>
              </a:rPr>
              <a:t>(707)762-0067</a:t>
            </a:r>
          </a:p>
          <a:p>
            <a:pPr>
              <a:lnSpc>
                <a:spcPts val="3239"/>
              </a:lnSpc>
              <a:spcBef>
                <a:spcPct val="0"/>
              </a:spcBef>
            </a:pPr>
            <a:r>
              <a:rPr lang="en-US" sz="2918" spc="367">
                <a:solidFill>
                  <a:srgbClr val="42ABA6"/>
                </a:solidFill>
                <a:latin typeface="Poppins Medium"/>
              </a:rPr>
              <a:t>INFO@PETALUMADENTAL.COM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511551" y="8138790"/>
            <a:ext cx="3105339" cy="1348844"/>
          </a:xfrm>
          <a:custGeom>
            <a:avLst/>
            <a:gdLst/>
            <a:ahLst/>
            <a:cxnLst/>
            <a:rect r="r" b="b" t="t" l="l"/>
            <a:pathLst>
              <a:path h="1348844" w="3105339">
                <a:moveTo>
                  <a:pt x="0" y="0"/>
                </a:moveTo>
                <a:lnTo>
                  <a:pt x="3105340" y="0"/>
                </a:lnTo>
                <a:lnTo>
                  <a:pt x="3105340" y="1348845"/>
                </a:lnTo>
                <a:lnTo>
                  <a:pt x="0" y="13488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532009" y="4541015"/>
            <a:ext cx="1727291" cy="1759717"/>
          </a:xfrm>
          <a:custGeom>
            <a:avLst/>
            <a:gdLst/>
            <a:ahLst/>
            <a:cxnLst/>
            <a:rect r="r" b="b" t="t" l="l"/>
            <a:pathLst>
              <a:path h="1759717" w="1727291">
                <a:moveTo>
                  <a:pt x="0" y="0"/>
                </a:moveTo>
                <a:lnTo>
                  <a:pt x="1727291" y="0"/>
                </a:lnTo>
                <a:lnTo>
                  <a:pt x="1727291" y="1759717"/>
                </a:lnTo>
                <a:lnTo>
                  <a:pt x="0" y="17597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329050" y="6751025"/>
            <a:ext cx="9587516" cy="852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39"/>
              </a:lnSpc>
            </a:pPr>
            <a:r>
              <a:rPr lang="en-US" sz="2918" spc="367">
                <a:solidFill>
                  <a:srgbClr val="42ABA6"/>
                </a:solidFill>
                <a:latin typeface="Poppins Medium"/>
              </a:rPr>
              <a:t>(707)787-7095</a:t>
            </a:r>
          </a:p>
          <a:p>
            <a:pPr>
              <a:lnSpc>
                <a:spcPts val="3239"/>
              </a:lnSpc>
              <a:spcBef>
                <a:spcPct val="0"/>
              </a:spcBef>
            </a:pPr>
            <a:r>
              <a:rPr lang="en-US" sz="2918" spc="367">
                <a:solidFill>
                  <a:srgbClr val="42ABA6"/>
                </a:solidFill>
                <a:latin typeface="Poppins Medium"/>
              </a:rPr>
              <a:t>INFO@ALLUMEMEDSPA.COM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29050" y="8813212"/>
            <a:ext cx="9587516" cy="442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39"/>
              </a:lnSpc>
              <a:spcBef>
                <a:spcPct val="0"/>
              </a:spcBef>
            </a:pPr>
            <a:r>
              <a:rPr lang="en-US" sz="2918" spc="367">
                <a:solidFill>
                  <a:srgbClr val="42ABA6"/>
                </a:solidFill>
                <a:latin typeface="Poppins"/>
              </a:rPr>
              <a:t>WWW.LUMINARYEDUCATION.COM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2AB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42888" y="0"/>
            <a:ext cx="5800559" cy="11395291"/>
          </a:xfrm>
          <a:custGeom>
            <a:avLst/>
            <a:gdLst/>
            <a:ahLst/>
            <a:cxnLst/>
            <a:rect r="r" b="b" t="t" l="l"/>
            <a:pathLst>
              <a:path h="11395291" w="5800559">
                <a:moveTo>
                  <a:pt x="0" y="0"/>
                </a:moveTo>
                <a:lnTo>
                  <a:pt x="5800559" y="0"/>
                </a:lnTo>
                <a:lnTo>
                  <a:pt x="5800559" y="11395291"/>
                </a:lnTo>
                <a:lnTo>
                  <a:pt x="0" y="113952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9238" y="4432356"/>
            <a:ext cx="9525" cy="1136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7970" y="139480"/>
            <a:ext cx="15012061" cy="10008040"/>
          </a:xfrm>
          <a:custGeom>
            <a:avLst/>
            <a:gdLst/>
            <a:ahLst/>
            <a:cxnLst/>
            <a:rect r="r" b="b" t="t" l="l"/>
            <a:pathLst>
              <a:path h="10008040" w="15012061">
                <a:moveTo>
                  <a:pt x="0" y="0"/>
                </a:moveTo>
                <a:lnTo>
                  <a:pt x="15012060" y="0"/>
                </a:lnTo>
                <a:lnTo>
                  <a:pt x="15012060" y="10008040"/>
                </a:lnTo>
                <a:lnTo>
                  <a:pt x="0" y="100080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15521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41594" y="0"/>
            <a:ext cx="6880369" cy="4117327"/>
          </a:xfrm>
          <a:custGeom>
            <a:avLst/>
            <a:gdLst/>
            <a:ahLst/>
            <a:cxnLst/>
            <a:rect r="r" b="b" t="t" l="l"/>
            <a:pathLst>
              <a:path h="4117327" w="6880369">
                <a:moveTo>
                  <a:pt x="0" y="0"/>
                </a:moveTo>
                <a:lnTo>
                  <a:pt x="6880369" y="0"/>
                </a:lnTo>
                <a:lnTo>
                  <a:pt x="6880369" y="4117327"/>
                </a:lnTo>
                <a:lnTo>
                  <a:pt x="0" y="4117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5582" t="0" r="-5582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1319120">
            <a:off x="10887280" y="6221213"/>
            <a:ext cx="9289457" cy="5000646"/>
          </a:xfrm>
          <a:custGeom>
            <a:avLst/>
            <a:gdLst/>
            <a:ahLst/>
            <a:cxnLst/>
            <a:rect r="r" b="b" t="t" l="l"/>
            <a:pathLst>
              <a:path h="5000646" w="9289457">
                <a:moveTo>
                  <a:pt x="9289457" y="5000647"/>
                </a:moveTo>
                <a:lnTo>
                  <a:pt x="0" y="5000647"/>
                </a:lnTo>
                <a:lnTo>
                  <a:pt x="0" y="0"/>
                </a:lnTo>
                <a:lnTo>
                  <a:pt x="9289457" y="0"/>
                </a:lnTo>
                <a:lnTo>
                  <a:pt x="9289457" y="5000647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238775" y="393144"/>
            <a:ext cx="6540951" cy="6047294"/>
          </a:xfrm>
          <a:custGeom>
            <a:avLst/>
            <a:gdLst/>
            <a:ahLst/>
            <a:cxnLst/>
            <a:rect r="r" b="b" t="t" l="l"/>
            <a:pathLst>
              <a:path h="6047294" w="6540951">
                <a:moveTo>
                  <a:pt x="0" y="0"/>
                </a:moveTo>
                <a:lnTo>
                  <a:pt x="6540951" y="0"/>
                </a:lnTo>
                <a:lnTo>
                  <a:pt x="6540951" y="6047294"/>
                </a:lnTo>
                <a:lnTo>
                  <a:pt x="0" y="60472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550922" y="6047294"/>
            <a:ext cx="13708378" cy="3604161"/>
          </a:xfrm>
          <a:custGeom>
            <a:avLst/>
            <a:gdLst/>
            <a:ahLst/>
            <a:cxnLst/>
            <a:rect r="r" b="b" t="t" l="l"/>
            <a:pathLst>
              <a:path h="3604161" w="13708378">
                <a:moveTo>
                  <a:pt x="0" y="0"/>
                </a:moveTo>
                <a:lnTo>
                  <a:pt x="13708378" y="0"/>
                </a:lnTo>
                <a:lnTo>
                  <a:pt x="13708378" y="3604161"/>
                </a:lnTo>
                <a:lnTo>
                  <a:pt x="0" y="36041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8044" y="-228384"/>
            <a:ext cx="16371256" cy="10515384"/>
          </a:xfrm>
          <a:custGeom>
            <a:avLst/>
            <a:gdLst/>
            <a:ahLst/>
            <a:cxnLst/>
            <a:rect r="r" b="b" t="t" l="l"/>
            <a:pathLst>
              <a:path h="10515384" w="16371256">
                <a:moveTo>
                  <a:pt x="0" y="0"/>
                </a:moveTo>
                <a:lnTo>
                  <a:pt x="16371256" y="0"/>
                </a:lnTo>
                <a:lnTo>
                  <a:pt x="16371256" y="10515384"/>
                </a:lnTo>
                <a:lnTo>
                  <a:pt x="0" y="10515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1160" y="253017"/>
            <a:ext cx="15046273" cy="10033983"/>
          </a:xfrm>
          <a:custGeom>
            <a:avLst/>
            <a:gdLst/>
            <a:ahLst/>
            <a:cxnLst/>
            <a:rect r="r" b="b" t="t" l="l"/>
            <a:pathLst>
              <a:path h="10033983" w="15046273">
                <a:moveTo>
                  <a:pt x="0" y="0"/>
                </a:moveTo>
                <a:lnTo>
                  <a:pt x="15046273" y="0"/>
                </a:lnTo>
                <a:lnTo>
                  <a:pt x="15046273" y="10033983"/>
                </a:lnTo>
                <a:lnTo>
                  <a:pt x="0" y="10033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74189" y="4041595"/>
            <a:ext cx="5416352" cy="1228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67"/>
              </a:lnSpc>
            </a:pPr>
            <a:r>
              <a:rPr lang="en-US" sz="6762">
                <a:solidFill>
                  <a:srgbClr val="000000"/>
                </a:solidFill>
                <a:latin typeface="Poppins Medium"/>
              </a:rPr>
              <a:t>Tooth Decay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3579" y="1748124"/>
            <a:ext cx="5412028" cy="3845389"/>
          </a:xfrm>
          <a:custGeom>
            <a:avLst/>
            <a:gdLst/>
            <a:ahLst/>
            <a:cxnLst/>
            <a:rect r="r" b="b" t="t" l="l"/>
            <a:pathLst>
              <a:path h="3845389" w="5412028">
                <a:moveTo>
                  <a:pt x="0" y="0"/>
                </a:moveTo>
                <a:lnTo>
                  <a:pt x="5412029" y="0"/>
                </a:lnTo>
                <a:lnTo>
                  <a:pt x="5412029" y="3845388"/>
                </a:lnTo>
                <a:lnTo>
                  <a:pt x="0" y="3845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759914" y="-25894"/>
            <a:ext cx="5803376" cy="5169394"/>
          </a:xfrm>
          <a:custGeom>
            <a:avLst/>
            <a:gdLst/>
            <a:ahLst/>
            <a:cxnLst/>
            <a:rect r="r" b="b" t="t" l="l"/>
            <a:pathLst>
              <a:path h="5169394" w="5803376">
                <a:moveTo>
                  <a:pt x="0" y="0"/>
                </a:moveTo>
                <a:lnTo>
                  <a:pt x="5803377" y="0"/>
                </a:lnTo>
                <a:lnTo>
                  <a:pt x="5803377" y="5169394"/>
                </a:lnTo>
                <a:lnTo>
                  <a:pt x="0" y="5169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837140" y="5143500"/>
            <a:ext cx="5648925" cy="4987126"/>
          </a:xfrm>
          <a:custGeom>
            <a:avLst/>
            <a:gdLst/>
            <a:ahLst/>
            <a:cxnLst/>
            <a:rect r="r" b="b" t="t" l="l"/>
            <a:pathLst>
              <a:path h="4987126" w="5648925">
                <a:moveTo>
                  <a:pt x="0" y="0"/>
                </a:moveTo>
                <a:lnTo>
                  <a:pt x="5648925" y="0"/>
                </a:lnTo>
                <a:lnTo>
                  <a:pt x="5648925" y="4987126"/>
                </a:lnTo>
                <a:lnTo>
                  <a:pt x="0" y="49871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85608" y="2061153"/>
            <a:ext cx="4715881" cy="3532359"/>
          </a:xfrm>
          <a:custGeom>
            <a:avLst/>
            <a:gdLst/>
            <a:ahLst/>
            <a:cxnLst/>
            <a:rect r="r" b="b" t="t" l="l"/>
            <a:pathLst>
              <a:path h="3532359" w="4715881">
                <a:moveTo>
                  <a:pt x="0" y="0"/>
                </a:moveTo>
                <a:lnTo>
                  <a:pt x="4715881" y="0"/>
                </a:lnTo>
                <a:lnTo>
                  <a:pt x="4715881" y="3532359"/>
                </a:lnTo>
                <a:lnTo>
                  <a:pt x="0" y="35323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6312467"/>
            <a:ext cx="10711353" cy="2363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3"/>
              </a:lnSpc>
            </a:pPr>
            <a:r>
              <a:rPr lang="en-US" sz="5614" spc="297">
                <a:solidFill>
                  <a:srgbClr val="42ABA6"/>
                </a:solidFill>
                <a:latin typeface="TAN Aegean"/>
              </a:rPr>
              <a:t>DENTAL ABCESS &amp; </a:t>
            </a:r>
          </a:p>
          <a:p>
            <a:pPr algn="ctr">
              <a:lnSpc>
                <a:spcPts val="9713"/>
              </a:lnSpc>
            </a:pPr>
            <a:r>
              <a:rPr lang="en-US" sz="5614" spc="297">
                <a:solidFill>
                  <a:srgbClr val="42ABA6"/>
                </a:solidFill>
                <a:latin typeface="TAN Aegean"/>
              </a:rPr>
              <a:t>FACIAL SWELLING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DAFu2UsOjsQ</dc:identifier>
  <dcterms:modified xsi:type="dcterms:W3CDTF">2011-08-01T06:04:30Z</dcterms:modified>
  <cp:revision>1</cp:revision>
  <dc:title>Consquence of Oral Health Neglect in Elderly</dc:title>
</cp:coreProperties>
</file>