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7" r:id="rId1"/>
  </p:sldMasterIdLst>
  <p:notesMasterIdLst>
    <p:notesMasterId r:id="rId32"/>
  </p:notesMasterIdLst>
  <p:sldIdLst>
    <p:sldId id="256" r:id="rId2"/>
    <p:sldId id="261" r:id="rId3"/>
    <p:sldId id="259" r:id="rId4"/>
    <p:sldId id="267" r:id="rId5"/>
    <p:sldId id="275" r:id="rId6"/>
    <p:sldId id="276" r:id="rId7"/>
    <p:sldId id="270" r:id="rId8"/>
    <p:sldId id="286" r:id="rId9"/>
    <p:sldId id="258" r:id="rId10"/>
    <p:sldId id="262" r:id="rId11"/>
    <p:sldId id="281" r:id="rId12"/>
    <p:sldId id="285" r:id="rId13"/>
    <p:sldId id="268" r:id="rId14"/>
    <p:sldId id="279" r:id="rId15"/>
    <p:sldId id="283" r:id="rId16"/>
    <p:sldId id="284" r:id="rId17"/>
    <p:sldId id="278" r:id="rId18"/>
    <p:sldId id="266" r:id="rId19"/>
    <p:sldId id="257" r:id="rId20"/>
    <p:sldId id="269" r:id="rId21"/>
    <p:sldId id="263" r:id="rId22"/>
    <p:sldId id="265" r:id="rId23"/>
    <p:sldId id="264" r:id="rId24"/>
    <p:sldId id="273" r:id="rId25"/>
    <p:sldId id="282" r:id="rId26"/>
    <p:sldId id="277" r:id="rId27"/>
    <p:sldId id="272" r:id="rId28"/>
    <p:sldId id="280" r:id="rId29"/>
    <p:sldId id="271" r:id="rId30"/>
    <p:sldId id="2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p:restoredTop sz="78601"/>
  </p:normalViewPr>
  <p:slideViewPr>
    <p:cSldViewPr snapToGrid="0">
      <p:cViewPr varScale="1">
        <p:scale>
          <a:sx n="88" d="100"/>
          <a:sy n="88" d="100"/>
        </p:scale>
        <p:origin x="6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EFBAB5-9C63-494D-8405-D3871450889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737C145-38A1-4C12-AF70-78B8A1B17581}">
      <dgm:prSet/>
      <dgm:spPr/>
      <dgm:t>
        <a:bodyPr/>
        <a:lstStyle/>
        <a:p>
          <a:r>
            <a:rPr lang="en-US" dirty="0"/>
            <a:t>Ask yourself:</a:t>
          </a:r>
        </a:p>
      </dgm:t>
    </dgm:pt>
    <dgm:pt modelId="{0EC883CE-C68E-46CB-8326-C4C71CF1E0E1}" type="parTrans" cxnId="{DEC7E7E0-6CC7-4015-AA72-570E04035676}">
      <dgm:prSet/>
      <dgm:spPr/>
      <dgm:t>
        <a:bodyPr/>
        <a:lstStyle/>
        <a:p>
          <a:endParaRPr lang="en-US"/>
        </a:p>
      </dgm:t>
    </dgm:pt>
    <dgm:pt modelId="{E5B0D29F-2971-4C6F-BDF4-0B5F4833CF04}" type="sibTrans" cxnId="{DEC7E7E0-6CC7-4015-AA72-570E04035676}">
      <dgm:prSet/>
      <dgm:spPr/>
      <dgm:t>
        <a:bodyPr/>
        <a:lstStyle/>
        <a:p>
          <a:endParaRPr lang="en-US" dirty="0"/>
        </a:p>
      </dgm:t>
    </dgm:pt>
    <dgm:pt modelId="{2C7A7F32-8585-4A9F-9420-5FE32ADD586B}">
      <dgm:prSet/>
      <dgm:spPr/>
      <dgm:t>
        <a:bodyPr/>
        <a:lstStyle/>
        <a:p>
          <a:r>
            <a:rPr lang="en-US" dirty="0"/>
            <a:t>How hooked is the person in their personal narrative?</a:t>
          </a:r>
        </a:p>
      </dgm:t>
    </dgm:pt>
    <dgm:pt modelId="{77CE3EC9-8814-41D5-9E1B-2171B0CCF1B1}" type="parTrans" cxnId="{5F12309F-6ACC-4D6B-96D0-57A245E57A69}">
      <dgm:prSet/>
      <dgm:spPr/>
      <dgm:t>
        <a:bodyPr/>
        <a:lstStyle/>
        <a:p>
          <a:endParaRPr lang="en-US"/>
        </a:p>
      </dgm:t>
    </dgm:pt>
    <dgm:pt modelId="{E7853DE8-83C2-437C-90C7-28E7D6CAFE33}" type="sibTrans" cxnId="{5F12309F-6ACC-4D6B-96D0-57A245E57A69}">
      <dgm:prSet/>
      <dgm:spPr/>
      <dgm:t>
        <a:bodyPr/>
        <a:lstStyle/>
        <a:p>
          <a:endParaRPr lang="en-US" dirty="0"/>
        </a:p>
      </dgm:t>
    </dgm:pt>
    <dgm:pt modelId="{BFC83378-038E-460E-BE0D-3FD1D2420CBE}">
      <dgm:prSet/>
      <dgm:spPr/>
      <dgm:t>
        <a:bodyPr/>
        <a:lstStyle/>
        <a:p>
          <a:r>
            <a:rPr lang="en-US" dirty="0"/>
            <a:t>Is that the whole story?</a:t>
          </a:r>
        </a:p>
      </dgm:t>
    </dgm:pt>
    <dgm:pt modelId="{3C4498CE-65CD-4B55-B82F-E7E5B64583BF}" type="parTrans" cxnId="{9F0BE789-1D8C-4324-BEEF-872EF053FD0D}">
      <dgm:prSet/>
      <dgm:spPr/>
      <dgm:t>
        <a:bodyPr/>
        <a:lstStyle/>
        <a:p>
          <a:endParaRPr lang="en-US"/>
        </a:p>
      </dgm:t>
    </dgm:pt>
    <dgm:pt modelId="{D819A3EA-4D0C-4D95-9A83-F0180180119F}" type="sibTrans" cxnId="{9F0BE789-1D8C-4324-BEEF-872EF053FD0D}">
      <dgm:prSet/>
      <dgm:spPr/>
      <dgm:t>
        <a:bodyPr/>
        <a:lstStyle/>
        <a:p>
          <a:endParaRPr lang="en-US" dirty="0"/>
        </a:p>
      </dgm:t>
    </dgm:pt>
    <dgm:pt modelId="{108C65C1-B21F-4281-9ACF-8C4C2D092A8B}">
      <dgm:prSet/>
      <dgm:spPr/>
      <dgm:t>
        <a:bodyPr/>
        <a:lstStyle/>
        <a:p>
          <a:r>
            <a:rPr lang="en-US" dirty="0"/>
            <a:t>Is this their normal behavior?</a:t>
          </a:r>
        </a:p>
      </dgm:t>
    </dgm:pt>
    <dgm:pt modelId="{F34042BE-FB22-4AC3-8ABA-AAD2E2D51536}" type="parTrans" cxnId="{1861C95F-33A3-47FB-A851-DC2AF54E1253}">
      <dgm:prSet/>
      <dgm:spPr/>
      <dgm:t>
        <a:bodyPr/>
        <a:lstStyle/>
        <a:p>
          <a:endParaRPr lang="en-US"/>
        </a:p>
      </dgm:t>
    </dgm:pt>
    <dgm:pt modelId="{81476A90-D9CD-474B-B0C9-5340C1F8EF4A}" type="sibTrans" cxnId="{1861C95F-33A3-47FB-A851-DC2AF54E1253}">
      <dgm:prSet/>
      <dgm:spPr/>
      <dgm:t>
        <a:bodyPr/>
        <a:lstStyle/>
        <a:p>
          <a:endParaRPr lang="en-US"/>
        </a:p>
      </dgm:t>
    </dgm:pt>
    <dgm:pt modelId="{1D00C81F-3BFD-8E41-A926-764D062BC458}" type="pres">
      <dgm:prSet presAssocID="{52EFBAB5-9C63-494D-8405-D38714508896}" presName="linear" presStyleCnt="0">
        <dgm:presLayoutVars>
          <dgm:animLvl val="lvl"/>
          <dgm:resizeHandles val="exact"/>
        </dgm:presLayoutVars>
      </dgm:prSet>
      <dgm:spPr/>
    </dgm:pt>
    <dgm:pt modelId="{AA6892D7-3219-D74A-AC87-430B34DF500C}" type="pres">
      <dgm:prSet presAssocID="{2737C145-38A1-4C12-AF70-78B8A1B17581}" presName="parentText" presStyleLbl="node1" presStyleIdx="0" presStyleCnt="4">
        <dgm:presLayoutVars>
          <dgm:chMax val="0"/>
          <dgm:bulletEnabled val="1"/>
        </dgm:presLayoutVars>
      </dgm:prSet>
      <dgm:spPr/>
    </dgm:pt>
    <dgm:pt modelId="{65867BF6-EBDE-BB4E-8259-4B38C0A1A997}" type="pres">
      <dgm:prSet presAssocID="{E5B0D29F-2971-4C6F-BDF4-0B5F4833CF04}" presName="spacer" presStyleCnt="0"/>
      <dgm:spPr/>
    </dgm:pt>
    <dgm:pt modelId="{77108472-0ED8-8147-9A0C-4157E5687E4A}" type="pres">
      <dgm:prSet presAssocID="{2C7A7F32-8585-4A9F-9420-5FE32ADD586B}" presName="parentText" presStyleLbl="node1" presStyleIdx="1" presStyleCnt="4">
        <dgm:presLayoutVars>
          <dgm:chMax val="0"/>
          <dgm:bulletEnabled val="1"/>
        </dgm:presLayoutVars>
      </dgm:prSet>
      <dgm:spPr/>
    </dgm:pt>
    <dgm:pt modelId="{428A062F-1B47-014E-B560-450C082BD2F0}" type="pres">
      <dgm:prSet presAssocID="{E7853DE8-83C2-437C-90C7-28E7D6CAFE33}" presName="spacer" presStyleCnt="0"/>
      <dgm:spPr/>
    </dgm:pt>
    <dgm:pt modelId="{64D3281E-E42C-A147-9F8E-D5995C43A4D1}" type="pres">
      <dgm:prSet presAssocID="{BFC83378-038E-460E-BE0D-3FD1D2420CBE}" presName="parentText" presStyleLbl="node1" presStyleIdx="2" presStyleCnt="4">
        <dgm:presLayoutVars>
          <dgm:chMax val="0"/>
          <dgm:bulletEnabled val="1"/>
        </dgm:presLayoutVars>
      </dgm:prSet>
      <dgm:spPr/>
    </dgm:pt>
    <dgm:pt modelId="{0EEC5947-F3BB-9C41-9B8C-8A21D7E6B6CC}" type="pres">
      <dgm:prSet presAssocID="{D819A3EA-4D0C-4D95-9A83-F0180180119F}" presName="spacer" presStyleCnt="0"/>
      <dgm:spPr/>
    </dgm:pt>
    <dgm:pt modelId="{A9E50C67-A386-A542-AD7C-BF19FF72E8C7}" type="pres">
      <dgm:prSet presAssocID="{108C65C1-B21F-4281-9ACF-8C4C2D092A8B}" presName="parentText" presStyleLbl="node1" presStyleIdx="3" presStyleCnt="4">
        <dgm:presLayoutVars>
          <dgm:chMax val="0"/>
          <dgm:bulletEnabled val="1"/>
        </dgm:presLayoutVars>
      </dgm:prSet>
      <dgm:spPr/>
    </dgm:pt>
  </dgm:ptLst>
  <dgm:cxnLst>
    <dgm:cxn modelId="{A992C522-C2E0-2B48-85AD-B979629C26A3}" type="presOf" srcId="{2737C145-38A1-4C12-AF70-78B8A1B17581}" destId="{AA6892D7-3219-D74A-AC87-430B34DF500C}" srcOrd="0" destOrd="0" presId="urn:microsoft.com/office/officeart/2005/8/layout/vList2"/>
    <dgm:cxn modelId="{1861C95F-33A3-47FB-A851-DC2AF54E1253}" srcId="{52EFBAB5-9C63-494D-8405-D38714508896}" destId="{108C65C1-B21F-4281-9ACF-8C4C2D092A8B}" srcOrd="3" destOrd="0" parTransId="{F34042BE-FB22-4AC3-8ABA-AAD2E2D51536}" sibTransId="{81476A90-D9CD-474B-B0C9-5340C1F8EF4A}"/>
    <dgm:cxn modelId="{837DAF51-6DFE-974D-9ABB-E16525107B73}" type="presOf" srcId="{BFC83378-038E-460E-BE0D-3FD1D2420CBE}" destId="{64D3281E-E42C-A147-9F8E-D5995C43A4D1}" srcOrd="0" destOrd="0" presId="urn:microsoft.com/office/officeart/2005/8/layout/vList2"/>
    <dgm:cxn modelId="{459D4772-982C-D84C-B158-A2C9258914C9}" type="presOf" srcId="{2C7A7F32-8585-4A9F-9420-5FE32ADD586B}" destId="{77108472-0ED8-8147-9A0C-4157E5687E4A}" srcOrd="0" destOrd="0" presId="urn:microsoft.com/office/officeart/2005/8/layout/vList2"/>
    <dgm:cxn modelId="{9F0BE789-1D8C-4324-BEEF-872EF053FD0D}" srcId="{52EFBAB5-9C63-494D-8405-D38714508896}" destId="{BFC83378-038E-460E-BE0D-3FD1D2420CBE}" srcOrd="2" destOrd="0" parTransId="{3C4498CE-65CD-4B55-B82F-E7E5B64583BF}" sibTransId="{D819A3EA-4D0C-4D95-9A83-F0180180119F}"/>
    <dgm:cxn modelId="{5F12309F-6ACC-4D6B-96D0-57A245E57A69}" srcId="{52EFBAB5-9C63-494D-8405-D38714508896}" destId="{2C7A7F32-8585-4A9F-9420-5FE32ADD586B}" srcOrd="1" destOrd="0" parTransId="{77CE3EC9-8814-41D5-9E1B-2171B0CCF1B1}" sibTransId="{E7853DE8-83C2-437C-90C7-28E7D6CAFE33}"/>
    <dgm:cxn modelId="{8B128EAA-C460-1F46-9D8B-05149C60E49D}" type="presOf" srcId="{52EFBAB5-9C63-494D-8405-D38714508896}" destId="{1D00C81F-3BFD-8E41-A926-764D062BC458}" srcOrd="0" destOrd="0" presId="urn:microsoft.com/office/officeart/2005/8/layout/vList2"/>
    <dgm:cxn modelId="{BDE3BAD4-D63E-5644-A126-A85D30D34E06}" type="presOf" srcId="{108C65C1-B21F-4281-9ACF-8C4C2D092A8B}" destId="{A9E50C67-A386-A542-AD7C-BF19FF72E8C7}" srcOrd="0" destOrd="0" presId="urn:microsoft.com/office/officeart/2005/8/layout/vList2"/>
    <dgm:cxn modelId="{DEC7E7E0-6CC7-4015-AA72-570E04035676}" srcId="{52EFBAB5-9C63-494D-8405-D38714508896}" destId="{2737C145-38A1-4C12-AF70-78B8A1B17581}" srcOrd="0" destOrd="0" parTransId="{0EC883CE-C68E-46CB-8326-C4C71CF1E0E1}" sibTransId="{E5B0D29F-2971-4C6F-BDF4-0B5F4833CF04}"/>
    <dgm:cxn modelId="{D9C7B864-7C41-8E42-B915-40DF5E9F4421}" type="presParOf" srcId="{1D00C81F-3BFD-8E41-A926-764D062BC458}" destId="{AA6892D7-3219-D74A-AC87-430B34DF500C}" srcOrd="0" destOrd="0" presId="urn:microsoft.com/office/officeart/2005/8/layout/vList2"/>
    <dgm:cxn modelId="{17150E70-90BD-384E-B884-65B053AA0C3F}" type="presParOf" srcId="{1D00C81F-3BFD-8E41-A926-764D062BC458}" destId="{65867BF6-EBDE-BB4E-8259-4B38C0A1A997}" srcOrd="1" destOrd="0" presId="urn:microsoft.com/office/officeart/2005/8/layout/vList2"/>
    <dgm:cxn modelId="{48CCB932-C50B-3A42-BBA0-FEDD83E3DED1}" type="presParOf" srcId="{1D00C81F-3BFD-8E41-A926-764D062BC458}" destId="{77108472-0ED8-8147-9A0C-4157E5687E4A}" srcOrd="2" destOrd="0" presId="urn:microsoft.com/office/officeart/2005/8/layout/vList2"/>
    <dgm:cxn modelId="{2D346C20-D470-A747-AF9A-CCB6664F0857}" type="presParOf" srcId="{1D00C81F-3BFD-8E41-A926-764D062BC458}" destId="{428A062F-1B47-014E-B560-450C082BD2F0}" srcOrd="3" destOrd="0" presId="urn:microsoft.com/office/officeart/2005/8/layout/vList2"/>
    <dgm:cxn modelId="{DAF6877E-9219-F849-BE0D-D98AE07485ED}" type="presParOf" srcId="{1D00C81F-3BFD-8E41-A926-764D062BC458}" destId="{64D3281E-E42C-A147-9F8E-D5995C43A4D1}" srcOrd="4" destOrd="0" presId="urn:microsoft.com/office/officeart/2005/8/layout/vList2"/>
    <dgm:cxn modelId="{4B84FB4F-4309-FF47-87A8-3DD037F1DA40}" type="presParOf" srcId="{1D00C81F-3BFD-8E41-A926-764D062BC458}" destId="{0EEC5947-F3BB-9C41-9B8C-8A21D7E6B6CC}" srcOrd="5" destOrd="0" presId="urn:microsoft.com/office/officeart/2005/8/layout/vList2"/>
    <dgm:cxn modelId="{D599E6AD-5F4E-4C4B-8A2A-102D1973ED84}" type="presParOf" srcId="{1D00C81F-3BFD-8E41-A926-764D062BC458}" destId="{A9E50C67-A386-A542-AD7C-BF19FF72E8C7}"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892D7-3219-D74A-AC87-430B34DF500C}">
      <dsp:nvSpPr>
        <dsp:cNvPr id="0" name=""/>
        <dsp:cNvSpPr/>
      </dsp:nvSpPr>
      <dsp:spPr>
        <a:xfrm>
          <a:off x="0" y="248537"/>
          <a:ext cx="5141912" cy="116268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Ask yourself:</a:t>
          </a:r>
        </a:p>
      </dsp:txBody>
      <dsp:txXfrm>
        <a:off x="56758" y="305295"/>
        <a:ext cx="5028396" cy="1049171"/>
      </dsp:txXfrm>
    </dsp:sp>
    <dsp:sp modelId="{77108472-0ED8-8147-9A0C-4157E5687E4A}">
      <dsp:nvSpPr>
        <dsp:cNvPr id="0" name=""/>
        <dsp:cNvSpPr/>
      </dsp:nvSpPr>
      <dsp:spPr>
        <a:xfrm>
          <a:off x="0" y="1497624"/>
          <a:ext cx="5141912" cy="1162687"/>
        </a:xfrm>
        <a:prstGeom prst="roundRect">
          <a:avLst/>
        </a:prstGeom>
        <a:solidFill>
          <a:schemeClr val="accent2">
            <a:hueOff val="635930"/>
            <a:satOff val="-14509"/>
            <a:lumOff val="536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How hooked is the person in their personal narrative?</a:t>
          </a:r>
        </a:p>
      </dsp:txBody>
      <dsp:txXfrm>
        <a:off x="56758" y="1554382"/>
        <a:ext cx="5028396" cy="1049171"/>
      </dsp:txXfrm>
    </dsp:sp>
    <dsp:sp modelId="{64D3281E-E42C-A147-9F8E-D5995C43A4D1}">
      <dsp:nvSpPr>
        <dsp:cNvPr id="0" name=""/>
        <dsp:cNvSpPr/>
      </dsp:nvSpPr>
      <dsp:spPr>
        <a:xfrm>
          <a:off x="0" y="2746712"/>
          <a:ext cx="5141912" cy="1162687"/>
        </a:xfrm>
        <a:prstGeom prst="roundRect">
          <a:avLst/>
        </a:prstGeom>
        <a:solidFill>
          <a:schemeClr val="accent2">
            <a:hueOff val="1271860"/>
            <a:satOff val="-29019"/>
            <a:lumOff val="1071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Is that the whole story?</a:t>
          </a:r>
        </a:p>
      </dsp:txBody>
      <dsp:txXfrm>
        <a:off x="56758" y="2803470"/>
        <a:ext cx="5028396" cy="1049171"/>
      </dsp:txXfrm>
    </dsp:sp>
    <dsp:sp modelId="{A9E50C67-A386-A542-AD7C-BF19FF72E8C7}">
      <dsp:nvSpPr>
        <dsp:cNvPr id="0" name=""/>
        <dsp:cNvSpPr/>
      </dsp:nvSpPr>
      <dsp:spPr>
        <a:xfrm>
          <a:off x="0" y="3995800"/>
          <a:ext cx="5141912" cy="1162687"/>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Is this their normal behavior?</a:t>
          </a:r>
        </a:p>
      </dsp:txBody>
      <dsp:txXfrm>
        <a:off x="56758" y="4052558"/>
        <a:ext cx="5028396" cy="104917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F95636-9CB0-2548-9737-495B89500C4D}" type="datetimeFigureOut">
              <a:rPr lang="en-US" smtClean="0"/>
              <a:t>9/27/2023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3C551A-5FE8-8B45-AC70-58B37786C983}" type="slidenum">
              <a:rPr lang="en-US" smtClean="0"/>
              <a:t>‹#›</a:t>
            </a:fld>
            <a:endParaRPr lang="en-US" dirty="0"/>
          </a:p>
        </p:txBody>
      </p:sp>
    </p:spTree>
    <p:extLst>
      <p:ext uri="{BB962C8B-B14F-4D97-AF65-F5344CB8AC3E}">
        <p14:creationId xmlns:p14="http://schemas.microsoft.com/office/powerpoint/2010/main" val="1208102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Northwestern_University"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en.wikipedia.org/wiki/Dan_P._McAdams#cite_note-3" TargetMode="External"/><Relationship Id="rId4" Type="http://schemas.openxmlformats.org/officeDocument/2006/relationships/hyperlink" Target="https://en.wikipedia.org/wiki/Dan_P._McAdams#cite_note-DansPage-2"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responsiblegambling.org/for-the-public/about-gambling/the-science-behind-gambling/" TargetMode="External"/><Relationship Id="rId3" Type="http://schemas.openxmlformats.org/officeDocument/2006/relationships/hyperlink" Target="https://en.wikipedia.org/wiki/Motivational_salience" TargetMode="External"/><Relationship Id="rId7" Type="http://schemas.openxmlformats.org/officeDocument/2006/relationships/hyperlink" Target="https://en.wikipedia.org/wiki/Dopamine#cite_note-Motivational_salience-9"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n.wikipedia.org/wiki/Dopamine#cite_note-Aversion_neurons-8" TargetMode="External"/><Relationship Id="rId5" Type="http://schemas.openxmlformats.org/officeDocument/2006/relationships/hyperlink" Target="https://en.wikipedia.org/wiki/Dopamine#cite_note-pmid24107968-7" TargetMode="External"/><Relationship Id="rId10" Type="http://schemas.openxmlformats.org/officeDocument/2006/relationships/hyperlink" Target="https://www.responsiblegambling.org/for-the-public/about-gambling/the-science-behind-gambling/#:~:text=When%20you%20gamble%2C%20your%20brain,response%20even%20when%20you%20lose" TargetMode="External"/><Relationship Id="rId4" Type="http://schemas.openxmlformats.org/officeDocument/2006/relationships/hyperlink" Target="https://en.wikipedia.org/wiki/Dopamine#cite_note-NAcc_function-6" TargetMode="External"/><Relationship Id="rId9" Type="http://schemas.openxmlformats.org/officeDocument/2006/relationships/hyperlink" Target="https://pubmed.ncbi.nlm.nih.gov/1564342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bcnewyork.com/news/local/man-steal-millions-mother-private-jet-long-island-bernstein/1666194/"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We all consider ourselves to be good people, wanting to help others, to do well by our loved ones or even wanting to change a stranger’s life for the better.  This self-perception is a virtue but may be a hook for anyone, particularly older adults who may be lonely, isolated or experiencing loss.  By fishing for an opening in personal narrative, scammers bait their victims into their net of deception.  Professionals who interact with people who are being scammed may be able to reach the individual by better understanding the altruistic desire behind the bad decisions they are making in the moment. This training will focus on the emotional context of a scam victim while discussing the spectrum of how tightly held the belief in the scam is for that victim. We will discuss ways to connect with the victim in hopes of preventing further financial loss.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1</a:t>
            </a:fld>
            <a:endParaRPr lang="en-US" dirty="0"/>
          </a:p>
        </p:txBody>
      </p:sp>
    </p:spTree>
    <p:extLst>
      <p:ext uri="{BB962C8B-B14F-4D97-AF65-F5344CB8AC3E}">
        <p14:creationId xmlns:p14="http://schemas.microsoft.com/office/powerpoint/2010/main" val="3761194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The compelling personal narrative is manipulated by the scammers</a:t>
            </a:r>
          </a:p>
          <a:p>
            <a:pPr marL="0" marR="0" indent="0">
              <a:spcBef>
                <a:spcPts val="0"/>
              </a:spcBef>
              <a:spcAft>
                <a:spcPts val="0"/>
              </a:spcAft>
              <a:buNone/>
            </a:pPr>
            <a:r>
              <a:rPr lang="en-US" dirty="0">
                <a:latin typeface="Arial" panose="020B0604020202020204" pitchFamily="34" charset="0"/>
                <a:ea typeface="Times New Roman" panose="02020603050405020304" pitchFamily="18" charset="0"/>
                <a:cs typeface="Times New Roman" panose="02020603050405020304" pitchFamily="18" charset="0"/>
              </a:rPr>
              <a:t>Hooked by my story of:</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Altruism-		</a:t>
            </a:r>
          </a:p>
          <a:p>
            <a:pPr marL="0" marR="0">
              <a:spcBef>
                <a:spcPts val="0"/>
              </a:spcBef>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	helping a relative or friend or helping the scammer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Connection-		</a:t>
            </a:r>
          </a:p>
          <a:p>
            <a:pPr marL="0" marR="0">
              <a:spcBef>
                <a:spcPts val="0"/>
              </a:spcBef>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	feeling loved or befriended and cared. for</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Status-		</a:t>
            </a:r>
          </a:p>
          <a:p>
            <a:pPr marL="0" marR="0">
              <a:spcBef>
                <a:spcPts val="0"/>
              </a:spcBef>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	winning the lottery, becoming wealthy or being a valued member of the community</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L</a:t>
            </a:r>
            <a:r>
              <a:rPr lang="en-US" dirty="0">
                <a:effectLst/>
                <a:latin typeface="Arial" panose="020B0604020202020204" pitchFamily="34" charset="0"/>
                <a:ea typeface="Times New Roman" panose="02020603050405020304" pitchFamily="18" charset="0"/>
                <a:cs typeface="Times New Roman" panose="02020603050405020304" pitchFamily="18" charset="0"/>
              </a:rPr>
              <a:t>egacy-</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Times New Roman" panose="02020603050405020304" pitchFamily="18" charset="0"/>
              </a:rPr>
              <a:t>	passing on resources or a story of success or prowess</a:t>
            </a:r>
          </a:p>
          <a:p>
            <a:pPr marL="0" marR="0">
              <a:spcBef>
                <a:spcPts val="0"/>
              </a:spcBef>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Helping/saving-</a:t>
            </a:r>
          </a:p>
          <a:p>
            <a:pPr marL="0" marR="0">
              <a:spcBef>
                <a:spcPts val="0"/>
              </a:spcBef>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	the special position of being the only one who can save the poor victim</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Fear-	the wish to alleviate suffering and find security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From the individuals perspective they are just trying to do what they think is right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10</a:t>
            </a:fld>
            <a:endParaRPr lang="en-US" dirty="0"/>
          </a:p>
        </p:txBody>
      </p:sp>
    </p:spTree>
    <p:extLst>
      <p:ext uri="{BB962C8B-B14F-4D97-AF65-F5344CB8AC3E}">
        <p14:creationId xmlns:p14="http://schemas.microsoft.com/office/powerpoint/2010/main" val="859814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333333"/>
                </a:solidFill>
                <a:effectLst/>
                <a:latin typeface="Lora" panose="020F0502020204030204" pitchFamily="34" charset="0"/>
              </a:rPr>
              <a:t>What does this research say?</a:t>
            </a:r>
            <a:br>
              <a:rPr lang="en-US" b="0" i="0" u="none" strike="noStrike" dirty="0">
                <a:solidFill>
                  <a:srgbClr val="333333"/>
                </a:solidFill>
                <a:effectLst/>
                <a:latin typeface="Lora" panose="020F0502020204030204" pitchFamily="34" charset="0"/>
              </a:rPr>
            </a:br>
            <a:endParaRPr lang="en-US" b="0" i="0" u="none" strike="noStrike" dirty="0">
              <a:solidFill>
                <a:srgbClr val="333333"/>
              </a:solidFill>
              <a:effectLst/>
              <a:latin typeface="Lora" panose="020F0502020204030204" pitchFamily="34" charset="0"/>
            </a:endParaRPr>
          </a:p>
          <a:p>
            <a:pPr algn="l"/>
            <a:r>
              <a:rPr lang="en-US" b="1" i="0" u="none" strike="noStrike" dirty="0">
                <a:solidFill>
                  <a:srgbClr val="202122"/>
                </a:solidFill>
                <a:effectLst/>
                <a:latin typeface="Arial" panose="020B0604020202020204" pitchFamily="34" charset="0"/>
              </a:rPr>
              <a:t>Dan P. McAdams</a:t>
            </a:r>
            <a:r>
              <a:rPr lang="en-US" b="0" i="0" u="none" strike="noStrike" dirty="0">
                <a:solidFill>
                  <a:srgbClr val="202122"/>
                </a:solidFill>
                <a:effectLst/>
                <a:latin typeface="Arial" panose="020B0604020202020204" pitchFamily="34" charset="0"/>
              </a:rPr>
              <a:t> (born February 7, 1954) is</a:t>
            </a:r>
            <a:r>
              <a:rPr lang="en-US" b="1" i="0" u="none" strike="noStrike" dirty="0">
                <a:solidFill>
                  <a:srgbClr val="202122"/>
                </a:solidFill>
                <a:effectLst/>
                <a:latin typeface="Arial" panose="020B0604020202020204" pitchFamily="34" charset="0"/>
              </a:rPr>
              <a:t> personality psychologist</a:t>
            </a:r>
            <a:r>
              <a:rPr lang="en-US" b="0" i="0" u="none" strike="noStrike" dirty="0">
                <a:solidFill>
                  <a:srgbClr val="202122"/>
                </a:solidFill>
                <a:effectLst/>
                <a:latin typeface="Arial" panose="020B0604020202020204" pitchFamily="34" charset="0"/>
              </a:rPr>
              <a:t> and the Henry Wade Rogers Professor in the Department of Psychology at </a:t>
            </a:r>
            <a:r>
              <a:rPr lang="en-US" b="0" i="0" u="none" strike="noStrike" dirty="0">
                <a:solidFill>
                  <a:srgbClr val="795CB2"/>
                </a:solidFill>
                <a:effectLst/>
                <a:latin typeface="Arial" panose="020B0604020202020204" pitchFamily="34" charset="0"/>
                <a:hlinkClick r:id="rId3" tooltip="Northwestern University"/>
              </a:rPr>
              <a:t>Northwestern University</a:t>
            </a:r>
            <a:r>
              <a:rPr lang="en-US" b="0" i="0" u="none" strike="noStrike" dirty="0">
                <a:solidFill>
                  <a:srgbClr val="202122"/>
                </a:solidFill>
                <a:effectLst/>
                <a:latin typeface="Arial" panose="020B0604020202020204" pitchFamily="34" charset="0"/>
              </a:rPr>
              <a:t>.</a:t>
            </a:r>
            <a:r>
              <a:rPr lang="en-US" b="0" i="0" u="none" strike="noStrike" baseline="30000" dirty="0">
                <a:solidFill>
                  <a:srgbClr val="795CB2"/>
                </a:solidFill>
                <a:effectLst/>
                <a:latin typeface="Arial" panose="020B0604020202020204" pitchFamily="34" charset="0"/>
                <a:hlinkClick r:id="rId4"/>
              </a:rPr>
              <a:t>[2]</a:t>
            </a:r>
            <a:r>
              <a:rPr lang="en-US" b="0" i="0" u="none" strike="noStrike" baseline="30000" dirty="0">
                <a:solidFill>
                  <a:srgbClr val="795CB2"/>
                </a:solidFill>
                <a:effectLst/>
                <a:latin typeface="Arial" panose="020B0604020202020204" pitchFamily="34" charset="0"/>
                <a:hlinkClick r:id="rId5"/>
              </a:rPr>
              <a:t>[3]</a:t>
            </a:r>
            <a:endParaRPr lang="en-US" b="0" i="0" u="none" strike="noStrike" dirty="0">
              <a:solidFill>
                <a:srgbClr val="333333"/>
              </a:solidFill>
              <a:effectLst/>
              <a:latin typeface="Lora" panose="020F0502020204030204" pitchFamily="34" charset="0"/>
            </a:endParaRPr>
          </a:p>
          <a:p>
            <a:pPr algn="l"/>
            <a:endParaRPr lang="en-US" b="0" i="0" u="none" strike="noStrike" dirty="0">
              <a:solidFill>
                <a:srgbClr val="333333"/>
              </a:solidFill>
              <a:effectLst/>
              <a:latin typeface="Lora" panose="020F0502020204030204" pitchFamily="34" charset="0"/>
            </a:endParaRPr>
          </a:p>
          <a:p>
            <a:pPr algn="l"/>
            <a:r>
              <a:rPr lang="en-US" b="0" i="0" u="none" strike="noStrike" dirty="0">
                <a:solidFill>
                  <a:srgbClr val="333333"/>
                </a:solidFill>
                <a:effectLst/>
                <a:latin typeface="Lora" panose="020F0502020204030204" pitchFamily="34" charset="0"/>
              </a:rPr>
              <a:t>There’s pretty clear research actually, which has four points to make. </a:t>
            </a:r>
          </a:p>
          <a:p>
            <a:pPr algn="l"/>
            <a:r>
              <a:rPr lang="en-US" b="0" i="0" u="none" strike="noStrike" dirty="0">
                <a:solidFill>
                  <a:srgbClr val="333333"/>
                </a:solidFill>
                <a:effectLst/>
                <a:latin typeface="Lora" panose="020F0502020204030204" pitchFamily="34" charset="0"/>
              </a:rPr>
              <a:t>1.) The first is that life stories that feature protagonists or main characters who feel empowered agency tend to be associated with psychological wellbeing. </a:t>
            </a:r>
          </a:p>
          <a:p>
            <a:pPr algn="l"/>
            <a:endParaRPr lang="en-US" b="0" i="0" u="none" strike="noStrike" dirty="0">
              <a:solidFill>
                <a:srgbClr val="333333"/>
              </a:solidFill>
              <a:effectLst/>
              <a:latin typeface="Lora" panose="020F0502020204030204" pitchFamily="34" charset="0"/>
            </a:endParaRPr>
          </a:p>
          <a:p>
            <a:pPr algn="l"/>
            <a:r>
              <a:rPr lang="en-US" b="0" i="0" u="none" strike="noStrike" dirty="0">
                <a:solidFill>
                  <a:srgbClr val="333333"/>
                </a:solidFill>
                <a:effectLst/>
                <a:latin typeface="Lora" panose="020F0502020204030204" pitchFamily="34" charset="0"/>
              </a:rPr>
              <a:t>For example, “I’m the only one who can help my friend to pay their taxes and save their estate.  I can do this and no one else can!”</a:t>
            </a:r>
          </a:p>
          <a:p>
            <a:pPr algn="l"/>
            <a:endParaRPr lang="en-US" b="0" i="0" u="none" strike="noStrike" dirty="0">
              <a:solidFill>
                <a:srgbClr val="333333"/>
              </a:solidFill>
              <a:effectLst/>
              <a:latin typeface="Lora" panose="020F0502020204030204" pitchFamily="34" charset="0"/>
            </a:endParaRPr>
          </a:p>
          <a:p>
            <a:pPr algn="l"/>
            <a:r>
              <a:rPr lang="en-US" b="0" i="0" u="none" strike="noStrike" dirty="0">
                <a:solidFill>
                  <a:srgbClr val="333333"/>
                </a:solidFill>
                <a:effectLst/>
                <a:latin typeface="Lora" panose="020F0502020204030204" pitchFamily="34" charset="0"/>
              </a:rPr>
              <a:t>When people feel beaten down, when the main character of the story is passive and has no control, those kinds of stories tend to be associated with negative outcomes. </a:t>
            </a:r>
          </a:p>
          <a:p>
            <a:pPr algn="l"/>
            <a:endParaRPr lang="en-US" b="0" i="0" u="none" strike="noStrike" dirty="0">
              <a:solidFill>
                <a:srgbClr val="333333"/>
              </a:solidFill>
              <a:effectLst/>
              <a:latin typeface="Lora" panose="020F0502020204030204" pitchFamily="34" charset="0"/>
            </a:endParaRPr>
          </a:p>
          <a:p>
            <a:pPr algn="l"/>
            <a:r>
              <a:rPr lang="en-US" b="0" i="0" u="none" strike="noStrike" dirty="0">
                <a:solidFill>
                  <a:srgbClr val="333333"/>
                </a:solidFill>
                <a:effectLst/>
                <a:latin typeface="Lora" panose="020F0502020204030204" pitchFamily="34" charset="0"/>
              </a:rPr>
              <a:t>“I’ve retired and am on a fixed income and cant really afford to help.  There’s nothing I can do!”</a:t>
            </a:r>
          </a:p>
          <a:p>
            <a:pPr algn="l"/>
            <a:endParaRPr lang="en-US" b="0" i="0" u="none" strike="noStrike" dirty="0">
              <a:solidFill>
                <a:srgbClr val="333333"/>
              </a:solidFill>
              <a:effectLst/>
              <a:latin typeface="Lora" panose="020F0502020204030204" pitchFamily="34" charset="0"/>
            </a:endParaRPr>
          </a:p>
          <a:p>
            <a:pPr algn="l"/>
            <a:r>
              <a:rPr lang="en-US" b="0" i="0" u="none" strike="noStrike" dirty="0">
                <a:solidFill>
                  <a:srgbClr val="333333"/>
                </a:solidFill>
                <a:effectLst/>
                <a:latin typeface="Lora" panose="020F0502020204030204" pitchFamily="34" charset="0"/>
              </a:rPr>
              <a:t>2.) Communion is also good. It means having a story in which the main character is connected richly to many other people and finds meaningful interactions, relationships, love, friendship and so forth. </a:t>
            </a:r>
          </a:p>
          <a:p>
            <a:pPr algn="l"/>
            <a:endParaRPr lang="en-US" b="0" i="0" u="none" strike="noStrike" dirty="0">
              <a:solidFill>
                <a:srgbClr val="333333"/>
              </a:solidFill>
              <a:effectLst/>
              <a:latin typeface="Lora" panose="020F0502020204030204" pitchFamily="34" charset="0"/>
            </a:endParaRPr>
          </a:p>
          <a:p>
            <a:pPr algn="l"/>
            <a:r>
              <a:rPr lang="en-US" b="0" i="0" u="none" strike="noStrike" dirty="0">
                <a:solidFill>
                  <a:srgbClr val="333333"/>
                </a:solidFill>
                <a:effectLst/>
                <a:latin typeface="Lora" panose="020F0502020204030204" pitchFamily="34" charset="0"/>
              </a:rPr>
              <a:t>(Sweet-heart scams)</a:t>
            </a:r>
          </a:p>
          <a:p>
            <a:pPr algn="l"/>
            <a:endParaRPr lang="en-US" b="0" i="0" u="none" strike="noStrike" dirty="0">
              <a:solidFill>
                <a:srgbClr val="333333"/>
              </a:solidFill>
              <a:effectLst/>
              <a:latin typeface="Lora" panose="020F0502020204030204" pitchFamily="34" charset="0"/>
            </a:endParaRPr>
          </a:p>
          <a:p>
            <a:pPr algn="l"/>
            <a:r>
              <a:rPr lang="en-US" b="0" i="0" u="none" strike="noStrike" dirty="0">
                <a:solidFill>
                  <a:srgbClr val="333333"/>
                </a:solidFill>
                <a:effectLst/>
                <a:latin typeface="Lora" panose="020F0502020204030204" pitchFamily="34" charset="0"/>
              </a:rPr>
              <a:t>3.) The third one is redemption, which refers to stories in which suffering is overcome. Stories in which people find positive meanings in negative events. </a:t>
            </a:r>
          </a:p>
          <a:p>
            <a:pPr algn="l"/>
            <a:endParaRPr lang="en-US" b="0" i="0" u="none" strike="noStrike" dirty="0">
              <a:solidFill>
                <a:srgbClr val="333333"/>
              </a:solidFill>
              <a:effectLst/>
              <a:latin typeface="Lora" panose="020F0502020204030204" pitchFamily="34" charset="0"/>
            </a:endParaRPr>
          </a:p>
          <a:p>
            <a:pPr algn="l"/>
            <a:r>
              <a:rPr lang="en-US" b="0" i="0" u="none" strike="noStrike" dirty="0">
                <a:solidFill>
                  <a:srgbClr val="333333"/>
                </a:solidFill>
                <a:effectLst/>
                <a:latin typeface="Lora" panose="020F0502020204030204" pitchFamily="34" charset="0"/>
              </a:rPr>
              <a:t>“My dear friend was put in jail for tax evasion and it’s extremely unjust but if I pay all the fines and penalties he will be let out and we can live together.”</a:t>
            </a:r>
          </a:p>
          <a:p>
            <a:pPr algn="l"/>
            <a:endParaRPr lang="en-US" b="0" i="0" u="none" strike="noStrike" dirty="0">
              <a:solidFill>
                <a:srgbClr val="333333"/>
              </a:solidFill>
              <a:effectLst/>
              <a:latin typeface="Lora" panose="020F0502020204030204" pitchFamily="34" charset="0"/>
            </a:endParaRPr>
          </a:p>
          <a:p>
            <a:pPr algn="l"/>
            <a:r>
              <a:rPr lang="en-US" b="0" i="0" u="none" strike="noStrike" dirty="0">
                <a:solidFill>
                  <a:srgbClr val="333333"/>
                </a:solidFill>
                <a:effectLst/>
                <a:latin typeface="Lora" panose="020F0502020204030204" pitchFamily="34" charset="0"/>
              </a:rPr>
              <a:t>4.) And finally, stories that are more coherent and easier to follow, tend to be associated with psychological wellbeing. So, it's good to tell life stories in which the protagonist is agentic, is engaged in warm close relationships, is resilient and forms a coherent narrative. Still, you can't just make those up. Lived experience needs to resonate with the story.</a:t>
            </a:r>
          </a:p>
          <a:p>
            <a:pPr algn="l"/>
            <a:endParaRPr lang="en-US" b="0" i="0" u="none" strike="noStrike" dirty="0">
              <a:solidFill>
                <a:srgbClr val="333333"/>
              </a:solidFill>
              <a:effectLst/>
              <a:latin typeface="Lora" panose="020F0502020204030204" pitchFamily="34" charset="0"/>
            </a:endParaRPr>
          </a:p>
          <a:p>
            <a:pPr algn="l"/>
            <a:r>
              <a:rPr lang="en-US" b="0" i="0" u="none" strike="noStrike" dirty="0">
                <a:solidFill>
                  <a:srgbClr val="333333"/>
                </a:solidFill>
                <a:effectLst/>
                <a:latin typeface="Lora" panose="020F0502020204030204" pitchFamily="34" charset="0"/>
              </a:rPr>
              <a:t>Simple, good guys and bad guys.  And the scammer and the victim are the good guys</a:t>
            </a:r>
          </a:p>
          <a:p>
            <a:pPr algn="l"/>
            <a:endParaRPr lang="en-US" b="0" i="0" u="none" strike="noStrike" dirty="0">
              <a:solidFill>
                <a:srgbClr val="333333"/>
              </a:solidFill>
              <a:effectLst/>
              <a:latin typeface="Lora" panose="020F0502020204030204" pitchFamily="34" charset="0"/>
            </a:endParaRPr>
          </a:p>
          <a:p>
            <a:pPr algn="l"/>
            <a:r>
              <a:rPr lang="en-US" b="0" i="0" u="none" strike="noStrike" dirty="0">
                <a:solidFill>
                  <a:srgbClr val="333333"/>
                </a:solidFill>
                <a:effectLst/>
                <a:latin typeface="Lora" panose="020F0502020204030204" pitchFamily="34" charset="0"/>
              </a:rPr>
              <a:t>https://northbynorthwestern.com/the-stories-we-tell-about-ourselves/</a:t>
            </a:r>
          </a:p>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11</a:t>
            </a:fld>
            <a:endParaRPr lang="en-US" dirty="0"/>
          </a:p>
        </p:txBody>
      </p:sp>
    </p:spTree>
    <p:extLst>
      <p:ext uri="{BB962C8B-B14F-4D97-AF65-F5344CB8AC3E}">
        <p14:creationId xmlns:p14="http://schemas.microsoft.com/office/powerpoint/2010/main" val="1498612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Dear Victim”. Understanding the psychology behind scams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Ms. Carolyn Misir, principal psychologist at the Police Psychological Services Department, explained, “Scammers leverage cognitive biases. These are mental shortcuts that we all use.”</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Optimism bias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which is, simply put, the belief that we’re less likely than our peers to experience negative events and more likely to experience positive ones.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Exploit how we process information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two ways we process information:</a:t>
            </a:r>
          </a:p>
          <a:p>
            <a:pPr marL="342900" marR="0" lvl="0" indent="-342900">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central route, where there is deeper, more logical processing</a:t>
            </a:r>
          </a:p>
          <a:p>
            <a:pPr marL="342900" marR="0" lvl="0" indent="-342900">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peripheral route, which is more superficial, emotion-based processing</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Scammers use techniques, such as creating urgency, to activate this peripheral route so that victims make quicker and poorer decisions.</a:t>
            </a:r>
          </a:p>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12</a:t>
            </a:fld>
            <a:endParaRPr lang="en-US" dirty="0"/>
          </a:p>
        </p:txBody>
      </p:sp>
    </p:spTree>
    <p:extLst>
      <p:ext uri="{BB962C8B-B14F-4D97-AF65-F5344CB8AC3E}">
        <p14:creationId xmlns:p14="http://schemas.microsoft.com/office/powerpoint/2010/main" val="1724375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a:p>
            <a:r>
              <a:rPr lang="en-US" dirty="0"/>
              <a:t>Ms. jones is certain she won the lottery and just needs to pay the taxes, then she will be able to </a:t>
            </a:r>
            <a:r>
              <a:rPr lang="en-US" u="sng" dirty="0"/>
              <a:t>buy her granddaughter a house </a:t>
            </a:r>
            <a:r>
              <a:rPr lang="en-US" u="none" dirty="0"/>
              <a:t>(Altruism/legacy)</a:t>
            </a:r>
          </a:p>
          <a:p>
            <a:endParaRPr lang="en-US" dirty="0"/>
          </a:p>
          <a:p>
            <a:r>
              <a:rPr lang="en-US" dirty="0"/>
              <a:t>Mr. smith is </a:t>
            </a:r>
            <a:r>
              <a:rPr lang="en-US" u="sng" dirty="0"/>
              <a:t>in love with a woman who called him “by accident” </a:t>
            </a:r>
            <a:r>
              <a:rPr lang="en-US" dirty="0"/>
              <a:t>and they had an instant soul connection (Connection)</a:t>
            </a:r>
          </a:p>
          <a:p>
            <a:endParaRPr lang="en-US" dirty="0"/>
          </a:p>
          <a:p>
            <a:r>
              <a:rPr lang="en-US" dirty="0"/>
              <a:t>Ms. Kay has been connecting with frank for three years and has to keep sending money to a third party otherwise frank will be killed by the people who have kidnapped him Fear/altruism)</a:t>
            </a:r>
          </a:p>
        </p:txBody>
      </p:sp>
      <p:sp>
        <p:nvSpPr>
          <p:cNvPr id="4" name="Slide Number Placeholder 3"/>
          <p:cNvSpPr>
            <a:spLocks noGrp="1"/>
          </p:cNvSpPr>
          <p:nvPr>
            <p:ph type="sldNum" sz="quarter" idx="5"/>
          </p:nvPr>
        </p:nvSpPr>
        <p:spPr/>
        <p:txBody>
          <a:bodyPr/>
          <a:lstStyle/>
          <a:p>
            <a:fld id="{413C551A-5FE8-8B45-AC70-58B37786C983}" type="slidenum">
              <a:rPr lang="en-US" smtClean="0"/>
              <a:t>13</a:t>
            </a:fld>
            <a:endParaRPr lang="en-US" dirty="0"/>
          </a:p>
        </p:txBody>
      </p:sp>
    </p:spTree>
    <p:extLst>
      <p:ext uri="{BB962C8B-B14F-4D97-AF65-F5344CB8AC3E}">
        <p14:creationId xmlns:p14="http://schemas.microsoft.com/office/powerpoint/2010/main" val="2470457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Lato" panose="020F0502020204030204" pitchFamily="34" charset="0"/>
              </a:rPr>
              <a:t>Scammers often use psychological triggers to get an automatic response from you without you realizing it. Watch out for them next time you're approached, or even next time someone asks you for a favor. Some of the tricks they use are outlined below. When we're up against these influence strategies, getting caught up in a scam is not necessarily a reflection of our gullibility or poor judgement. It just shows how good the scammers are at manipulating us. Don't be clouded by influence triggers. Recognize them for what they are, and keep a clear head when making decisions.</a:t>
            </a:r>
            <a:endParaRPr kumimoji="0" lang="en-US" altLang="en-US" sz="1400" b="1" i="0" u="none" strike="noStrike" cap="none" normalizeH="0" baseline="0" dirty="0">
              <a:ln>
                <a:noFill/>
              </a:ln>
              <a:solidFill>
                <a:srgbClr val="2C99CE"/>
              </a:solidFill>
              <a:effectLst/>
              <a:latin typeface="Lato"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rgbClr val="2C99CE"/>
              </a:solidFill>
              <a:effectLst/>
              <a:latin typeface="Lato"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2C99CE"/>
                </a:solidFill>
                <a:effectLst/>
                <a:latin typeface="Lato" panose="020F0502020204030204" pitchFamily="34" charset="0"/>
              </a:rPr>
              <a:t>Scammers use the following tricks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333333"/>
                </a:solidFill>
                <a:effectLst/>
                <a:latin typeface="Lato" panose="020F0502020204030204" pitchFamily="34" charset="0"/>
              </a:rPr>
              <a:t>Reciprocation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Lato" panose="020F0502020204030204" pitchFamily="34" charset="0"/>
              </a:rPr>
              <a:t>Scammers give you something, such as a 'free' gift or assistance, to get something in return, such as your agreement later on. You are caught up feeling obliged to do something. Protect yourself from those sentiments by recognizing the gifts and favors as nothing more than devices to influence you to return the favor.</a:t>
            </a:r>
            <a:endParaRPr kumimoji="0" lang="en-US" altLang="en-US" sz="1400" b="0" i="0" u="none" strike="noStrike" cap="none" normalizeH="0" baseline="0" dirty="0">
              <a:ln>
                <a:noFill/>
              </a:ln>
              <a:solidFill>
                <a:srgbClr val="333333"/>
              </a:solidFill>
              <a:effectLst/>
              <a:latin typeface="Lato"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333333"/>
              </a:solidFill>
              <a:effectLst/>
              <a:latin typeface="Lato"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333333"/>
                </a:solidFill>
                <a:effectLst/>
                <a:latin typeface="Lato" panose="020F0502020204030204" pitchFamily="34" charset="0"/>
              </a:rPr>
              <a:t>Commitment and consistency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Lato" panose="020F0502020204030204" pitchFamily="34" charset="0"/>
              </a:rPr>
              <a:t>Someone will get you to commit to something early in the piece, and later recall that initial agreement to get you to agree to something further. This ploy can make you feel ill at ease. To protect yourself, you should treat each commitment separately and ask yourself whether, under the circumstances, you would make the same choice as you did earlier. Your instinctive gut-feeling will provide the answer.</a:t>
            </a:r>
            <a:endParaRPr kumimoji="0" lang="en-US" altLang="en-US" sz="1400" b="0" i="0" u="none" strike="noStrike" cap="none" normalizeH="0" baseline="0" dirty="0">
              <a:ln>
                <a:noFill/>
              </a:ln>
              <a:solidFill>
                <a:srgbClr val="333333"/>
              </a:solidFill>
              <a:effectLst/>
              <a:latin typeface="Lato"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333333"/>
              </a:solidFill>
              <a:effectLst/>
              <a:latin typeface="Lato"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333333"/>
                </a:solidFill>
                <a:effectLst/>
                <a:latin typeface="Lato" panose="020F0502020204030204" pitchFamily="34" charset="0"/>
              </a:rPr>
              <a:t>Social proof</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Lato" panose="020F0502020204030204" pitchFamily="34" charset="0"/>
              </a:rPr>
              <a:t>‘Everybody does it, so it must be right’ pretty well sums it up. The other person will refer to what the majority does to get you to agree. Objectively check the facts, your experience and judgement.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333333"/>
              </a:solidFill>
              <a:effectLst/>
              <a:latin typeface="Lato"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333333"/>
                </a:solidFill>
                <a:effectLst/>
                <a:latin typeface="Lato" panose="020F0502020204030204" pitchFamily="34" charset="0"/>
              </a:rPr>
              <a:t>Liking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Lato" panose="020F0502020204030204" pitchFamily="34" charset="0"/>
              </a:rPr>
              <a:t>Good looks, similar interests or background, humor and other attractive characteristics are standard tools for the con-artist as well as of course for honest people who want to generate good rapport with you. If you like someone, you're more likely to go along with what they are suggesting. Your defense is to separate the issue on offer from the person offering it or associated with it.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rgbClr val="333333"/>
              </a:solidFill>
              <a:effectLst/>
              <a:latin typeface="Lato"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333333"/>
                </a:solidFill>
                <a:effectLst/>
                <a:latin typeface="Lato" panose="020F0502020204030204" pitchFamily="34" charset="0"/>
              </a:rPr>
              <a:t>Authority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Lato" panose="020F0502020204030204" pitchFamily="34" charset="0"/>
              </a:rPr>
              <a:t>Authority, in or out of uniform, will cause an automatic response in almost everyone. We appeal to and use authority all the time to justify or support our position. Scammers do it deliberately to hoodwink you into agreement. Your protection here is to ask whether the authority is relevant to the context.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333333"/>
              </a:solidFill>
              <a:effectLst/>
              <a:latin typeface="Lato"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333333"/>
                </a:solidFill>
                <a:effectLst/>
                <a:latin typeface="Lato" panose="020F0502020204030204" pitchFamily="34" charset="0"/>
              </a:rPr>
              <a:t>Scarcity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Lato" panose="020F0502020204030204" pitchFamily="34" charset="0"/>
              </a:rPr>
              <a:t>FOMO The fear of missing out! Being told that this is the last chance or that there are only so few still available, leads most people to agree hastily before they have had the opportunity to think about what they're doing. Some people have found themselves in horrible financial situations because they rushed into agreements or purchases in the fear of missing out. Your protection here is to separate your emotions from your decisions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333333"/>
              </a:solidFill>
              <a:effectLst/>
              <a:latin typeface="Lato"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333333"/>
                </a:solidFill>
                <a:effectLst/>
                <a:latin typeface="Lato" panose="020F0502020204030204" pitchFamily="34" charset="0"/>
              </a:rPr>
              <a:t>Personalized scams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Lato" panose="020F0502020204030204" pitchFamily="34" charset="0"/>
              </a:rPr>
              <a:t>Personalized scams occur when a scammer gathers your personal information and uses it to specifically target you with a scam. The fact that the scammer knows so much about you may lead you to believe they are legitimate. View this video to see ACCC Deputy Chair Peter Kell discuss some specific examples of personalized scams and how you can avoid them.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333333"/>
              </a:solidFill>
              <a:effectLst/>
              <a:latin typeface="Lato" panose="020F0502020204030204" pitchFamily="34" charset="0"/>
            </a:endParaRPr>
          </a:p>
          <a:p>
            <a:pPr algn="l" fontAlgn="base"/>
            <a:r>
              <a:rPr lang="en-US" sz="1200" b="0" i="0" u="none" strike="noStrike" dirty="0">
                <a:solidFill>
                  <a:srgbClr val="333333"/>
                </a:solidFill>
                <a:effectLst/>
                <a:latin typeface="Palatino" pitchFamily="2" charset="77"/>
              </a:rPr>
              <a:t>“In our society it is difficult to say no once you have said yes. So, once they get you to do one action it is easier for you to do another, even multiple times. As soon as you have committed yourself to a course of action, it is difficult to walk away! It becomes an automatic practice — as if you were following a script.</a:t>
            </a:r>
          </a:p>
          <a:p>
            <a:pPr algn="l" fontAlgn="base"/>
            <a:r>
              <a:rPr lang="en-US" sz="1200" b="0" i="0" u="none" strike="noStrike" dirty="0">
                <a:solidFill>
                  <a:srgbClr val="333333"/>
                </a:solidFill>
                <a:effectLst/>
                <a:latin typeface="Palatino" pitchFamily="2" charset="77"/>
              </a:rPr>
              <a:t>“We want to be seen as a team player. We want to follow the rules. Add to that intimidation and bullying. Debra was threatened. How many vacuum cleaners have been sold to people who fell victim to a high-pressure sales pitch and could not tell the salesperson to leave their home?”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rPr>
              <a:t>https://www.scamnet.wa.gov.au/scamnet/Scam_prevention-The_Psychology_of_Scams.htm</a:t>
            </a:r>
          </a:p>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14</a:t>
            </a:fld>
            <a:endParaRPr lang="en-US" dirty="0"/>
          </a:p>
        </p:txBody>
      </p:sp>
    </p:spTree>
    <p:extLst>
      <p:ext uri="{BB962C8B-B14F-4D97-AF65-F5344CB8AC3E}">
        <p14:creationId xmlns:p14="http://schemas.microsoft.com/office/powerpoint/2010/main" val="660826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Assistant Professor of Psychology Kenneth Tan from the Singapore Management University outlines several persuasive techniques scammers employ: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Truth bias: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Exploiting the human tendency or assumption that others are telling the truth, especially when it’s repeated consistently. They could prey on loneliness and fulfil one’s need to belong by getting you to trust them.</a:t>
            </a:r>
          </a:p>
          <a:p>
            <a:pPr marL="342900" marR="0" lvl="0" indent="-342900">
              <a:spcBef>
                <a:spcPts val="0"/>
              </a:spcBef>
              <a:spcAft>
                <a:spcPts val="0"/>
              </a:spcAft>
              <a:buSzPts val="1000"/>
              <a:buFont typeface="Symbol" pitchFamily="2" charset="2"/>
              <a:buChar char=""/>
              <a:tabLst>
                <a:tab pos="4572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Authority: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Intimidate by claiming to be from official government sources (such as the Ministry of Health, Police). They could also establish credibility through the use of authority, which also results in greater trust.</a:t>
            </a:r>
          </a:p>
          <a:p>
            <a:pPr marL="342900" marR="0" lvl="0" indent="-342900">
              <a:spcBef>
                <a:spcPts val="0"/>
              </a:spcBef>
              <a:spcAft>
                <a:spcPts val="0"/>
              </a:spcAft>
              <a:buSzPts val="1000"/>
              <a:buFont typeface="Symbol" pitchFamily="2" charset="2"/>
              <a:buChar char=""/>
              <a:tabLst>
                <a:tab pos="4572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Increased Heuristic Thinking: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Using large sums of money, promise of cures etc. Higher heuristic processing might lead to lower rational processing. They could also use scarcity, or time pressure to get people to respond immediately. This also reduces rational processing or the ability to verify information provided by scammers.</a:t>
            </a:r>
          </a:p>
          <a:p>
            <a:pPr marL="342900" marR="0" lvl="0" indent="-342900">
              <a:spcBef>
                <a:spcPts val="0"/>
              </a:spcBef>
              <a:spcAft>
                <a:spcPts val="0"/>
              </a:spcAft>
              <a:buSzPts val="1000"/>
              <a:buFont typeface="Symbol" pitchFamily="2" charset="2"/>
              <a:buChar char=""/>
              <a:tabLst>
                <a:tab pos="4572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Foot in the door: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By getting you to commit to small commitments first, people want to remain consistent and are hard pressed to say no later after saying yes earlier. Scammers build momentum in this way.</a:t>
            </a:r>
          </a:p>
          <a:p>
            <a:pPr marL="342900" marR="0" lvl="0" indent="-342900">
              <a:spcBef>
                <a:spcPts val="0"/>
              </a:spcBef>
              <a:spcAft>
                <a:spcPts val="0"/>
              </a:spcAft>
              <a:buSzPts val="1000"/>
              <a:buFont typeface="Symbol" pitchFamily="2" charset="2"/>
              <a:buChar char=""/>
              <a:tabLst>
                <a:tab pos="4572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Sunk costs: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After victims transmit a small sum of money, scammers explain that more money might be needed to complete the transaction. Victims comply because they do not want to lose the time, effort or money that they had initially invested, even if it might not be the most rational thing to do.</a:t>
            </a:r>
          </a:p>
          <a:p>
            <a:pPr marL="342900" marR="0" lvl="0" indent="-342900">
              <a:spcBef>
                <a:spcPts val="0"/>
              </a:spcBef>
              <a:spcAft>
                <a:spcPts val="0"/>
              </a:spcAft>
              <a:buSzPts val="1000"/>
              <a:buFont typeface="Symbol" pitchFamily="2" charset="2"/>
              <a:buChar char=""/>
              <a:tabLst>
                <a:tab pos="4572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Similarity: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Scammers try to make victims believe they have something in common with them, to induce trust and reciprocity.</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Said Ms. Misir, “What we do notice across different scams is that not just one technique is used. It's always a combination of various kinds of techniques, depending on the kind of scams.”</a:t>
            </a:r>
          </a:p>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15</a:t>
            </a:fld>
            <a:endParaRPr lang="en-US" dirty="0"/>
          </a:p>
        </p:txBody>
      </p:sp>
    </p:spTree>
    <p:extLst>
      <p:ext uri="{BB962C8B-B14F-4D97-AF65-F5344CB8AC3E}">
        <p14:creationId xmlns:p14="http://schemas.microsoft.com/office/powerpoint/2010/main" val="2914057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Said Ms. Misir, (</a:t>
            </a:r>
            <a:r>
              <a:rPr lang="en-US" sz="1800" dirty="0">
                <a:effectLst/>
                <a:latin typeface="Calibri" panose="020F0502020204030204" pitchFamily="34" charset="0"/>
                <a:ea typeface="Calibri" panose="020F0502020204030204" pitchFamily="34" charset="0"/>
                <a:cs typeface="Times New Roman" panose="02020603050405020304" pitchFamily="18" charset="0"/>
              </a:rPr>
              <a:t>principal psychologist at the Police Psychological Services Department</a:t>
            </a:r>
            <a:r>
              <a:rPr lang="en-US" sz="2800" dirty="0">
                <a:effectLst/>
              </a:rPr>
              <a:t> )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we do notice across different scams is that not just one technique is used. It's always a combination of various kinds of techniques, depending on the kind of scams.”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Assistant Professor of Psychology Kenneth Tan, Singapore Management University shares some red flags to look out for.</a:t>
            </a:r>
          </a:p>
          <a:p>
            <a:pPr marL="342900" marR="0" lvl="0" indent="-342900">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are pressured a lot, without time to respond</a:t>
            </a:r>
          </a:p>
          <a:p>
            <a:pPr marL="342900" marR="0" lvl="0" indent="-342900">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are asked for small fees for bigger returns</a:t>
            </a:r>
          </a:p>
          <a:p>
            <a:pPr marL="342900" marR="0" lvl="0" indent="-342900">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Scammers will not meet you face to face</a:t>
            </a:r>
          </a:p>
          <a:p>
            <a:pPr marL="342900" marR="0" lvl="0" indent="-342900">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Scammers may want to get payment in a strange way</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Take a “cognitive break”</a:t>
            </a:r>
          </a:p>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16</a:t>
            </a:fld>
            <a:endParaRPr lang="en-US" dirty="0"/>
          </a:p>
        </p:txBody>
      </p:sp>
    </p:spTree>
    <p:extLst>
      <p:ext uri="{BB962C8B-B14F-4D97-AF65-F5344CB8AC3E}">
        <p14:creationId xmlns:p14="http://schemas.microsoft.com/office/powerpoint/2010/main" val="2195282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Called her every day</a:t>
            </a:r>
          </a:p>
          <a:p>
            <a:r>
              <a:rPr lang="en-US" dirty="0"/>
              <a:t>Built a relationship (reciprocation and liking)</a:t>
            </a:r>
          </a:p>
          <a:p>
            <a:r>
              <a:rPr lang="en-US" dirty="0"/>
              <a:t>Convinced her she was the only one who could help (Personalized scam)</a:t>
            </a:r>
          </a:p>
          <a:p>
            <a:r>
              <a:rPr lang="en-US" dirty="0"/>
              <a:t>Got her to commit and continue to give (commitment and consistency)</a:t>
            </a:r>
          </a:p>
          <a:p>
            <a:r>
              <a:rPr lang="en-US" dirty="0"/>
              <a:t>Was charismatic and attractive (Liking)</a:t>
            </a:r>
          </a:p>
          <a:p>
            <a:r>
              <a:rPr lang="en-US" dirty="0"/>
              <a:t>Convinced her she would benefit both emotionally and financially and this was the last chance (scarcity)</a:t>
            </a:r>
          </a:p>
          <a:p>
            <a:r>
              <a:rPr lang="en-US" dirty="0"/>
              <a:t>Was ashamed to acknowledge what she was doing (incremental commitment)</a:t>
            </a:r>
          </a:p>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17</a:t>
            </a:fld>
            <a:endParaRPr lang="en-US" dirty="0"/>
          </a:p>
        </p:txBody>
      </p:sp>
    </p:spTree>
    <p:extLst>
      <p:ext uri="{BB962C8B-B14F-4D97-AF65-F5344CB8AC3E}">
        <p14:creationId xmlns:p14="http://schemas.microsoft.com/office/powerpoint/2010/main" val="3480330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reasons people get hooked is the felt sense of powerlessness in aging</a:t>
            </a:r>
          </a:p>
          <a:p>
            <a:endParaRPr lang="en-US" dirty="0"/>
          </a:p>
          <a:p>
            <a:r>
              <a:rPr lang="en-US" dirty="0"/>
              <a:t>loss of status, loss of role, loss of resources: retirement, fixed income, distancing from loved ones, loss of a partner  = felt sense of powerlessness</a:t>
            </a:r>
          </a:p>
          <a:p>
            <a:endParaRPr lang="en-US" dirty="0"/>
          </a:p>
          <a:p>
            <a:endParaRPr lang="en-US" dirty="0"/>
          </a:p>
          <a:p>
            <a:r>
              <a:rPr lang="en-US" dirty="0"/>
              <a:t>The promise of the scammer instills a sense of power, efficacy and importance</a:t>
            </a:r>
          </a:p>
          <a:p>
            <a:endParaRPr lang="en-US" dirty="0"/>
          </a:p>
          <a:p>
            <a:pPr marL="0" indent="0">
              <a:buNone/>
            </a:pPr>
            <a:endParaRPr lang="en-US" dirty="0"/>
          </a:p>
          <a:p>
            <a:pPr marL="0" indent="0">
              <a:buNone/>
            </a:pPr>
            <a:endParaRPr lang="en-US" dirty="0"/>
          </a:p>
          <a:p>
            <a:pPr marL="0" indent="0">
              <a:buNone/>
            </a:pPr>
            <a:r>
              <a:rPr lang="en-US" sz="3200" dirty="0"/>
              <a:t>It’s all about meaning.</a:t>
            </a:r>
          </a:p>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18</a:t>
            </a:fld>
            <a:endParaRPr lang="en-US" dirty="0"/>
          </a:p>
        </p:txBody>
      </p:sp>
    </p:spTree>
    <p:extLst>
      <p:ext uri="{BB962C8B-B14F-4D97-AF65-F5344CB8AC3E}">
        <p14:creationId xmlns:p14="http://schemas.microsoft.com/office/powerpoint/2010/main" val="703806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Scammer positioned as ally </a:t>
            </a:r>
          </a:p>
          <a:p>
            <a:r>
              <a:rPr lang="en-US" sz="1200" dirty="0"/>
              <a:t>Splitting, joining</a:t>
            </a:r>
          </a:p>
          <a:p>
            <a:pPr marL="0" indent="0">
              <a:buNone/>
            </a:pPr>
            <a:endParaRPr lang="en-US" sz="1200" dirty="0"/>
          </a:p>
          <a:p>
            <a:pPr marL="0" indent="0">
              <a:buNone/>
            </a:pPr>
            <a:r>
              <a:rPr lang="en-US" sz="1200" dirty="0"/>
              <a:t>Examples:</a:t>
            </a:r>
          </a:p>
          <a:p>
            <a:r>
              <a:rPr lang="en-US" sz="1200" dirty="0"/>
              <a:t>Helsinki syndrome</a:t>
            </a:r>
          </a:p>
          <a:p>
            <a:r>
              <a:rPr lang="en-US" sz="1200" dirty="0"/>
              <a:t>Brainwashing</a:t>
            </a:r>
          </a:p>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19</a:t>
            </a:fld>
            <a:endParaRPr lang="en-US" dirty="0"/>
          </a:p>
        </p:txBody>
      </p:sp>
    </p:spTree>
    <p:extLst>
      <p:ext uri="{BB962C8B-B14F-4D97-AF65-F5344CB8AC3E}">
        <p14:creationId xmlns:p14="http://schemas.microsoft.com/office/powerpoint/2010/main" val="1599698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2</a:t>
            </a:fld>
            <a:endParaRPr lang="en-US" dirty="0"/>
          </a:p>
        </p:txBody>
      </p:sp>
    </p:spTree>
    <p:extLst>
      <p:ext uri="{BB962C8B-B14F-4D97-AF65-F5344CB8AC3E}">
        <p14:creationId xmlns:p14="http://schemas.microsoft.com/office/powerpoint/2010/main" val="2748887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competent person may willingly participate</a:t>
            </a:r>
          </a:p>
          <a:p>
            <a:endParaRPr lang="en-US" sz="1200" dirty="0"/>
          </a:p>
          <a:p>
            <a:pPr marL="0" indent="0">
              <a:buNone/>
            </a:pPr>
            <a:r>
              <a:rPr lang="en-US" sz="1200" dirty="0"/>
              <a:t>Yet…</a:t>
            </a:r>
          </a:p>
          <a:p>
            <a:pPr marL="0" indent="0">
              <a:buNone/>
            </a:pPr>
            <a:endParaRPr lang="en-US" sz="1200" dirty="0"/>
          </a:p>
          <a:p>
            <a:r>
              <a:rPr lang="en-US" sz="1200" dirty="0"/>
              <a:t>It’s fraud because it’s based on a </a:t>
            </a:r>
            <a:r>
              <a:rPr lang="en-US" sz="1200" i="1" u="sng" dirty="0"/>
              <a:t>false narrative </a:t>
            </a:r>
          </a:p>
          <a:p>
            <a:pPr marL="0" indent="0">
              <a:buNone/>
            </a:pPr>
            <a:endParaRPr lang="en-US" sz="1000" dirty="0"/>
          </a:p>
          <a:p>
            <a:pPr marL="0" indent="0">
              <a:buNone/>
            </a:pPr>
            <a:r>
              <a:rPr lang="en-US" sz="1000" dirty="0"/>
              <a:t>i.e. </a:t>
            </a:r>
          </a:p>
          <a:p>
            <a:pPr marL="0" indent="0">
              <a:buNone/>
            </a:pPr>
            <a:endParaRPr lang="en-US" sz="1000" dirty="0"/>
          </a:p>
          <a:p>
            <a:pPr marL="0" indent="0">
              <a:buNone/>
            </a:pPr>
            <a:r>
              <a:rPr lang="en-US" sz="3200" u="sng" dirty="0"/>
              <a:t>It’s a LIE!</a:t>
            </a:r>
          </a:p>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20</a:t>
            </a:fld>
            <a:endParaRPr lang="en-US" dirty="0"/>
          </a:p>
        </p:txBody>
      </p:sp>
    </p:spTree>
    <p:extLst>
      <p:ext uri="{BB962C8B-B14F-4D97-AF65-F5344CB8AC3E}">
        <p14:creationId xmlns:p14="http://schemas.microsoft.com/office/powerpoint/2010/main" val="177367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Dopamine</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0" i="0" u="none" strike="noStrike" dirty="0">
                <a:solidFill>
                  <a:srgbClr val="202122"/>
                </a:solidFill>
                <a:effectLst/>
                <a:latin typeface="Arial" panose="020B0604020202020204" pitchFamily="34" charset="0"/>
              </a:rPr>
              <a:t>In popular culture and media, dopamine is often portrayed as the main chemical of pleasure, but the current opinion in pharmacology is that dopamine instead confers </a:t>
            </a:r>
            <a:r>
              <a:rPr lang="en-US" b="0" i="0" u="none" strike="noStrike" dirty="0">
                <a:solidFill>
                  <a:srgbClr val="795CB2"/>
                </a:solidFill>
                <a:effectLst/>
                <a:latin typeface="Arial" panose="020B0604020202020204" pitchFamily="34" charset="0"/>
                <a:hlinkClick r:id="rId3"/>
              </a:rPr>
              <a:t>motivational salience</a:t>
            </a:r>
            <a:r>
              <a:rPr lang="en-US" b="0" i="0" u="none" strike="noStrike" dirty="0">
                <a:solidFill>
                  <a:srgbClr val="202122"/>
                </a:solidFill>
                <a:effectLst/>
                <a:latin typeface="Arial" panose="020B0604020202020204" pitchFamily="34" charset="0"/>
              </a:rPr>
              <a:t>;</a:t>
            </a:r>
            <a:r>
              <a:rPr lang="en-US" b="0" i="0" u="none" strike="noStrike" baseline="30000" dirty="0">
                <a:solidFill>
                  <a:srgbClr val="795CB2"/>
                </a:solidFill>
                <a:effectLst/>
                <a:latin typeface="Arial" panose="020B0604020202020204" pitchFamily="34" charset="0"/>
                <a:hlinkClick r:id="rId4"/>
              </a:rPr>
              <a:t>[6]</a:t>
            </a:r>
            <a:r>
              <a:rPr lang="en-US" b="0" i="0" u="none" strike="noStrike" baseline="30000" dirty="0">
                <a:solidFill>
                  <a:srgbClr val="795CB2"/>
                </a:solidFill>
                <a:effectLst/>
                <a:latin typeface="Arial" panose="020B0604020202020204" pitchFamily="34" charset="0"/>
                <a:hlinkClick r:id="rId5"/>
              </a:rPr>
              <a:t>[7]</a:t>
            </a:r>
            <a:r>
              <a:rPr lang="en-US" b="0" i="0" u="none" strike="noStrike" baseline="30000" dirty="0">
                <a:solidFill>
                  <a:srgbClr val="795CB2"/>
                </a:solidFill>
                <a:effectLst/>
                <a:latin typeface="Arial" panose="020B0604020202020204" pitchFamily="34" charset="0"/>
                <a:hlinkClick r:id="rId6"/>
              </a:rPr>
              <a:t>[8]</a:t>
            </a:r>
            <a:r>
              <a:rPr lang="en-US" b="0" i="0" u="none" strike="noStrike" dirty="0">
                <a:solidFill>
                  <a:srgbClr val="202122"/>
                </a:solidFill>
                <a:effectLst/>
                <a:latin typeface="Arial" panose="020B0604020202020204" pitchFamily="34" charset="0"/>
              </a:rPr>
              <a:t> in other words, dopamine signals the perceived motivational prominence (i.e., the desirability or aversiveness) of an outcome, which in turn propels the organism's behavior toward or away from achieving that outcome.</a:t>
            </a:r>
            <a:r>
              <a:rPr lang="en-US" b="0" i="0" u="none" strike="noStrike" baseline="30000" dirty="0">
                <a:solidFill>
                  <a:srgbClr val="795CB2"/>
                </a:solidFill>
                <a:effectLst/>
                <a:latin typeface="Arial" panose="020B0604020202020204" pitchFamily="34" charset="0"/>
                <a:hlinkClick r:id="rId6"/>
              </a:rPr>
              <a:t>[8]</a:t>
            </a:r>
            <a:r>
              <a:rPr lang="en-US" b="0" i="0" u="none" strike="noStrike" baseline="30000" dirty="0">
                <a:solidFill>
                  <a:srgbClr val="795CB2"/>
                </a:solidFill>
                <a:effectLst/>
                <a:latin typeface="Arial" panose="020B0604020202020204" pitchFamily="34" charset="0"/>
                <a:hlinkClick r:id="rId7"/>
              </a:rPr>
              <a:t>[9]</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Feel good neurotransmitter</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When you gamble, your brain releases dopamine, the feel-good neurotransmitter that makes you feel excited. You’d expect to only feel excited when you win, but your body produces this neurological response even when you lose.</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means that once the thrill of the moment takes over, some people have trouble recognizing when it is time to stop playing.</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fontAlgn="base">
              <a:spcBef>
                <a:spcPts val="0"/>
              </a:spcBef>
              <a:spcAft>
                <a:spcPts val="0"/>
              </a:spcAft>
            </a:pPr>
            <a:r>
              <a:rPr lang="en-US" sz="1200" b="1" i="1" u="none" strike="noStrike" kern="100" spc="20" dirty="0">
                <a:solidFill>
                  <a:srgbClr val="0000FF"/>
                </a:solidFill>
                <a:effectLst/>
                <a:latin typeface="inherit"/>
                <a:ea typeface="Times New Roman" panose="02020603050405020304" pitchFamily="18" charset="0"/>
                <a:cs typeface="Times New Roman" panose="02020603050405020304" pitchFamily="18" charset="0"/>
                <a:hlinkClick r:id="rId8"/>
              </a:rPr>
              <a:t>BIOLOGICAL FACTORS </a:t>
            </a:r>
            <a:endParaRPr lang="en-US" sz="1200" b="1" i="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457200" marR="0" fontAlgn="base">
              <a:spcBef>
                <a:spcPts val="0"/>
              </a:spcBef>
              <a:spcAft>
                <a:spcPts val="0"/>
              </a:spcAft>
            </a:pPr>
            <a:r>
              <a:rPr lang="en-US" sz="1200" b="1" i="1" kern="100" spc="20" dirty="0">
                <a:solidFill>
                  <a:srgbClr val="191919"/>
                </a:solidFill>
                <a:effectLst/>
                <a:latin typeface="Helvetica" pitchFamily="2" charset="0"/>
                <a:ea typeface="Times New Roman" panose="02020603050405020304" pitchFamily="18" charset="0"/>
                <a:cs typeface="Times New Roman" panose="02020603050405020304" pitchFamily="18" charset="0"/>
              </a:rPr>
              <a:t> </a:t>
            </a:r>
            <a:endParaRPr lang="en-US" sz="1200" b="1" i="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742950" marR="0" lvl="1" indent="-285750" fontAlgn="base">
              <a:spcBef>
                <a:spcPts val="0"/>
              </a:spcBef>
              <a:spcAft>
                <a:spcPts val="0"/>
              </a:spcAft>
              <a:buSzPts val="1000"/>
              <a:buFont typeface="Courier New" panose="02070309020205020404" pitchFamily="49" charset="0"/>
              <a:buChar char="o"/>
              <a:tabLst>
                <a:tab pos="914400" algn="l"/>
              </a:tabLst>
            </a:pPr>
            <a:r>
              <a:rPr lang="en-US" sz="1350" kern="100" spc="20" dirty="0">
                <a:solidFill>
                  <a:srgbClr val="323E48"/>
                </a:solidFill>
                <a:effectLst/>
                <a:latin typeface="inherit"/>
                <a:ea typeface="Calibri" panose="020F0502020204030204" pitchFamily="34" charset="0"/>
                <a:cs typeface="Times New Roman" panose="02020603050405020304" pitchFamily="18" charset="0"/>
              </a:rPr>
              <a:t>Research has shown that some people, such as those with an </a:t>
            </a:r>
            <a:r>
              <a:rPr lang="en-US" sz="1350" u="sng" kern="100" spc="20" dirty="0">
                <a:solidFill>
                  <a:srgbClr val="323E48"/>
                </a:solidFill>
                <a:effectLst/>
                <a:latin typeface="inherit"/>
                <a:ea typeface="Calibri" panose="020F0502020204030204" pitchFamily="34" charset="0"/>
                <a:cs typeface="Times New Roman" panose="02020603050405020304" pitchFamily="18" charset="0"/>
                <a:hlinkClick r:id="rId9"/>
              </a:rPr>
              <a:t>underactive brain reward system</a:t>
            </a:r>
            <a:r>
              <a:rPr lang="en-US" sz="1350" kern="100" spc="20" dirty="0">
                <a:solidFill>
                  <a:srgbClr val="323E48"/>
                </a:solidFill>
                <a:effectLst/>
                <a:latin typeface="inherit"/>
                <a:ea typeface="Calibri" panose="020F0502020204030204" pitchFamily="34" charset="0"/>
                <a:cs typeface="Times New Roman" panose="02020603050405020304" pitchFamily="18" charset="0"/>
              </a:rPr>
              <a:t>, may be genetically predisposed for thrill-seeking behaviors and impulsivity.</a:t>
            </a:r>
            <a:endParaRPr lang="en-US" sz="1200" kern="100" dirty="0">
              <a:solidFill>
                <a:srgbClr val="323E48"/>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spcBef>
                <a:spcPts val="0"/>
              </a:spcBef>
              <a:spcAft>
                <a:spcPts val="0"/>
              </a:spcAft>
              <a:buSzPts val="1000"/>
              <a:buFont typeface="Courier New" panose="02070309020205020404" pitchFamily="49" charset="0"/>
              <a:buChar char="o"/>
              <a:tabLst>
                <a:tab pos="914400" algn="l"/>
              </a:tabLst>
            </a:pPr>
            <a:r>
              <a:rPr lang="en-US" sz="1350" kern="100" spc="20" dirty="0">
                <a:solidFill>
                  <a:srgbClr val="323E48"/>
                </a:solidFill>
                <a:effectLst/>
                <a:latin typeface="inherit"/>
                <a:ea typeface="Calibri" panose="020F0502020204030204" pitchFamily="34" charset="0"/>
                <a:cs typeface="Times New Roman" panose="02020603050405020304" pitchFamily="18" charset="0"/>
              </a:rPr>
              <a:t>Studies looking into these biological factors reveal differences in brain regions that are involved in decision-making.</a:t>
            </a:r>
            <a:endParaRPr lang="en-US" sz="1200" kern="100" dirty="0">
              <a:solidFill>
                <a:srgbClr val="323E48"/>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spcBef>
                <a:spcPts val="0"/>
              </a:spcBef>
              <a:spcAft>
                <a:spcPts val="0"/>
              </a:spcAft>
              <a:buSzPts val="1000"/>
              <a:buFont typeface="Courier New" panose="02070309020205020404" pitchFamily="49" charset="0"/>
              <a:buChar char="o"/>
              <a:tabLst>
                <a:tab pos="914400" algn="l"/>
              </a:tabLst>
            </a:pPr>
            <a:r>
              <a:rPr lang="en-US" sz="1350" kern="100" spc="20" dirty="0">
                <a:solidFill>
                  <a:srgbClr val="323E48"/>
                </a:solidFill>
                <a:effectLst/>
                <a:latin typeface="inherit"/>
                <a:ea typeface="Calibri" panose="020F0502020204030204" pitchFamily="34" charset="0"/>
                <a:cs typeface="Times New Roman" panose="02020603050405020304" pitchFamily="18" charset="0"/>
              </a:rPr>
              <a:t>This can mean a difference in how individuals may process reward information, control impulses and weigh risk.</a:t>
            </a:r>
            <a:endParaRPr lang="en-US" sz="1200" kern="100" dirty="0">
              <a:solidFill>
                <a:srgbClr val="323E48"/>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https://www.responsiblegambling.org/for-the-public/about-gambling/the-science-behind-gambling/#:~:text=When%20you%20gamble%2C%20your%20brain,response%20even%20when%20you%20lose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21</a:t>
            </a:fld>
            <a:endParaRPr lang="en-US" dirty="0"/>
          </a:p>
        </p:txBody>
      </p:sp>
    </p:spTree>
    <p:extLst>
      <p:ext uri="{BB962C8B-B14F-4D97-AF65-F5344CB8AC3E}">
        <p14:creationId xmlns:p14="http://schemas.microsoft.com/office/powerpoint/2010/main" val="4086474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reasons it may be challenging to address or communicate with fa person being scammed is our own vulnerability to feelings of powerlessness</a:t>
            </a:r>
          </a:p>
          <a:p>
            <a:endParaRPr lang="en-US" dirty="0"/>
          </a:p>
          <a:p>
            <a:r>
              <a:rPr lang="en-US" sz="1200" dirty="0"/>
              <a:t>We may feel frustrated or powerless as witnesses to people acting against their best interests</a:t>
            </a:r>
          </a:p>
          <a:p>
            <a:endParaRPr lang="en-US" sz="1200" dirty="0"/>
          </a:p>
          <a:p>
            <a:r>
              <a:rPr lang="en-US" sz="1200" dirty="0"/>
              <a:t>The Scammer has hooked them into a very powerful personal narrative you are unlikely to disrupt or convince them is false.</a:t>
            </a:r>
          </a:p>
          <a:p>
            <a:endParaRPr lang="en-US" sz="1200" dirty="0"/>
          </a:p>
          <a:p>
            <a:r>
              <a:rPr lang="en-US" sz="1200" dirty="0"/>
              <a:t>What to do?</a:t>
            </a:r>
          </a:p>
          <a:p>
            <a:endParaRPr lang="en-US" dirty="0"/>
          </a:p>
          <a:p>
            <a:r>
              <a:rPr lang="en-US" b="1" dirty="0"/>
              <a:t>First, take care of yourself</a:t>
            </a:r>
          </a:p>
          <a:p>
            <a:endParaRPr lang="en-US" b="1" dirty="0"/>
          </a:p>
          <a:p>
            <a:r>
              <a:rPr lang="en-US" b="1" dirty="0"/>
              <a:t>Acknowledge the feelings of sadness, worry, hopelessness or powerlessness </a:t>
            </a:r>
          </a:p>
          <a:p>
            <a:r>
              <a:rPr lang="en-US" b="1" dirty="0"/>
              <a:t>Then bring self care resources</a:t>
            </a:r>
          </a:p>
          <a:p>
            <a:r>
              <a:rPr lang="en-US" b="1" dirty="0"/>
              <a:t>Mindfulness</a:t>
            </a:r>
          </a:p>
          <a:p>
            <a:r>
              <a:rPr lang="en-US" b="1" dirty="0"/>
              <a:t>Self compassion</a:t>
            </a:r>
          </a:p>
          <a:p>
            <a:r>
              <a:rPr lang="en-US" b="1" dirty="0"/>
              <a:t>Speak with a loved one</a:t>
            </a:r>
          </a:p>
          <a:p>
            <a:r>
              <a:rPr lang="en-US" b="1" dirty="0"/>
              <a:t>Therapy</a:t>
            </a:r>
          </a:p>
          <a:p>
            <a:r>
              <a:rPr lang="en-US" b="1" dirty="0"/>
              <a:t>Breathing to calm the body</a:t>
            </a:r>
          </a:p>
          <a:p>
            <a:r>
              <a:rPr lang="en-US" b="1" dirty="0"/>
              <a:t>Anything you do to settle, ground and center</a:t>
            </a:r>
          </a:p>
          <a:p>
            <a:endParaRPr lang="en-US" b="1" dirty="0"/>
          </a:p>
          <a:p>
            <a:endParaRPr lang="en-US" b="1" dirty="0"/>
          </a:p>
        </p:txBody>
      </p:sp>
      <p:sp>
        <p:nvSpPr>
          <p:cNvPr id="4" name="Slide Number Placeholder 3"/>
          <p:cNvSpPr>
            <a:spLocks noGrp="1"/>
          </p:cNvSpPr>
          <p:nvPr>
            <p:ph type="sldNum" sz="quarter" idx="5"/>
          </p:nvPr>
        </p:nvSpPr>
        <p:spPr/>
        <p:txBody>
          <a:bodyPr/>
          <a:lstStyle/>
          <a:p>
            <a:fld id="{413C551A-5FE8-8B45-AC70-58B37786C983}" type="slidenum">
              <a:rPr lang="en-US" smtClean="0"/>
              <a:t>22</a:t>
            </a:fld>
            <a:endParaRPr lang="en-US" dirty="0"/>
          </a:p>
        </p:txBody>
      </p:sp>
    </p:spTree>
    <p:extLst>
      <p:ext uri="{BB962C8B-B14F-4D97-AF65-F5344CB8AC3E}">
        <p14:creationId xmlns:p14="http://schemas.microsoft.com/office/powerpoint/2010/main" val="1824025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23</a:t>
            </a:fld>
            <a:endParaRPr lang="en-US" dirty="0"/>
          </a:p>
        </p:txBody>
      </p:sp>
    </p:spTree>
    <p:extLst>
      <p:ext uri="{BB962C8B-B14F-4D97-AF65-F5344CB8AC3E}">
        <p14:creationId xmlns:p14="http://schemas.microsoft.com/office/powerpoint/2010/main" val="3445418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00F3A"/>
                </a:solidFill>
                <a:effectLst/>
                <a:latin typeface="Open Sans" panose="020B0606030504020204" pitchFamily="34" charset="0"/>
              </a:rPr>
              <a:t>Connect the dots</a:t>
            </a:r>
            <a:endParaRPr lang="en-US" b="1" i="0" u="none" strike="noStrike" dirty="0">
              <a:solidFill>
                <a:srgbClr val="000F3A"/>
              </a:solidFill>
              <a:effectLst/>
              <a:latin typeface="Open Sans" panose="020F0502020204030204" pitchFamily="34" charset="0"/>
            </a:endParaRPr>
          </a:p>
          <a:p>
            <a:pPr algn="l"/>
            <a:r>
              <a:rPr lang="en-US" b="0" i="0" u="none" strike="noStrike" dirty="0">
                <a:solidFill>
                  <a:srgbClr val="000F3A"/>
                </a:solidFill>
                <a:effectLst/>
                <a:latin typeface="Open Sans" panose="020B0606030504020204" pitchFamily="34" charset="0"/>
              </a:rPr>
              <a:t>The first step banks can take to protect their elderly customers is to </a:t>
            </a:r>
            <a:r>
              <a:rPr lang="en-US" b="1" i="0" u="none" strike="noStrike" dirty="0">
                <a:solidFill>
                  <a:srgbClr val="000F3A"/>
                </a:solidFill>
                <a:effectLst/>
                <a:latin typeface="Open Sans" panose="020B0606030504020204" pitchFamily="34" charset="0"/>
              </a:rPr>
              <a:t>review transactions </a:t>
            </a:r>
            <a:r>
              <a:rPr lang="en-US" b="0" i="0" u="none" strike="noStrike" dirty="0">
                <a:solidFill>
                  <a:srgbClr val="000F3A"/>
                </a:solidFill>
                <a:effectLst/>
                <a:latin typeface="Open Sans" panose="020B0606030504020204" pitchFamily="34" charset="0"/>
              </a:rPr>
              <a:t>and recent activity. Is a money transfer going to an unfamiliar bank account? Does the recipient have a familial relationship with the account holder? Does the recipient have multiple bank accounts and are they receiving funds from multiple sources? These are warning signs that a romance scam or grandparent scam is underway. The fraud analysis team can review patterns that the customer can’t see – and warn the customer if they suspect foul play. </a:t>
            </a:r>
          </a:p>
          <a:p>
            <a:pPr algn="l"/>
            <a:endParaRPr lang="en-US" b="0" i="0" u="none" strike="noStrike" dirty="0">
              <a:solidFill>
                <a:srgbClr val="000F3A"/>
              </a:solidFill>
              <a:effectLst/>
              <a:latin typeface="Open Sans" panose="020B0606030504020204" pitchFamily="34" charset="0"/>
            </a:endParaRPr>
          </a:p>
          <a:p>
            <a:pPr algn="l"/>
            <a:r>
              <a:rPr lang="en-US" b="0" i="0" u="none" strike="noStrike" dirty="0">
                <a:solidFill>
                  <a:srgbClr val="000F3A"/>
                </a:solidFill>
                <a:effectLst/>
                <a:latin typeface="Open Sans" panose="020B0606030504020204" pitchFamily="34" charset="0"/>
              </a:rPr>
              <a:t>Here’s another scenario. Let’s say a victim receives a text message from someone claiming to be their grandson or granddaughter. The message says they are in another country and were injured in an accident. They need money right away to pay a large hospital bill. Their phone is unfamiliar because they claim they are borrowing someone else’s phone as theirs broke in the accident. Banks can review the phone activity to see if the device is indeed located overseas or if the grandchild in question has any travel alerts on their accounts that would support the claim they are currently traveling internationally. These insights can give a clearer idea of whether fraud is occurring.</a:t>
            </a:r>
          </a:p>
          <a:p>
            <a:pPr algn="l"/>
            <a:endParaRPr lang="en-US" b="1" i="0" u="none" strike="noStrike" dirty="0">
              <a:solidFill>
                <a:srgbClr val="000F3A"/>
              </a:solidFill>
              <a:effectLst/>
              <a:latin typeface="Open Sans" panose="020B0606030504020204" pitchFamily="34" charset="0"/>
            </a:endParaRPr>
          </a:p>
          <a:p>
            <a:pPr algn="l"/>
            <a:r>
              <a:rPr lang="en-US" b="1" i="0" u="none" strike="noStrike" dirty="0">
                <a:solidFill>
                  <a:srgbClr val="000F3A"/>
                </a:solidFill>
                <a:effectLst/>
                <a:latin typeface="Open Sans" panose="020B0606030504020204" pitchFamily="34" charset="0"/>
              </a:rPr>
              <a:t>Ask if the transaction makes sense</a:t>
            </a:r>
          </a:p>
          <a:p>
            <a:pPr algn="l"/>
            <a:r>
              <a:rPr lang="en-US" b="0" i="0" u="none" strike="noStrike" dirty="0">
                <a:solidFill>
                  <a:srgbClr val="000F3A"/>
                </a:solidFill>
                <a:effectLst/>
                <a:latin typeface="Open Sans" panose="020B0606030504020204" pitchFamily="34" charset="0"/>
              </a:rPr>
              <a:t>In addition to </a:t>
            </a:r>
            <a:r>
              <a:rPr lang="en-US" b="1" i="0" u="none" strike="noStrike" dirty="0">
                <a:solidFill>
                  <a:srgbClr val="000F3A"/>
                </a:solidFill>
                <a:effectLst/>
                <a:latin typeface="Open Sans" panose="020B0606030504020204" pitchFamily="34" charset="0"/>
              </a:rPr>
              <a:t>reviewing historical data</a:t>
            </a:r>
            <a:r>
              <a:rPr lang="en-US" b="0" i="0" u="none" strike="noStrike" dirty="0">
                <a:solidFill>
                  <a:srgbClr val="000F3A"/>
                </a:solidFill>
                <a:effectLst/>
                <a:latin typeface="Open Sans" panose="020B0606030504020204" pitchFamily="34" charset="0"/>
              </a:rPr>
              <a:t>, banks should also consider whether recent activity makes sense for an elderly person’s lifestyle. There’s nothing suspicious about an auto loan application for a motorcycle purchase. But if the request came from an older woman in her late 70s, bank staff will want to consider digging a little deeper. Activities like this are a warning that a fraudster – or possibly a family member – has filled out an auto loan application in the victim’s name.</a:t>
            </a:r>
          </a:p>
          <a:p>
            <a:pPr algn="l"/>
            <a:endParaRPr lang="en-US" b="0" i="0" u="none" strike="noStrike" dirty="0">
              <a:solidFill>
                <a:srgbClr val="000F3A"/>
              </a:solidFill>
              <a:effectLst/>
              <a:latin typeface="Open Sans" panose="020B0606030504020204" pitchFamily="34" charset="0"/>
            </a:endParaRPr>
          </a:p>
          <a:p>
            <a:pPr algn="l"/>
            <a:r>
              <a:rPr lang="en-US" b="1" i="0" u="none" strike="noStrike" dirty="0">
                <a:solidFill>
                  <a:srgbClr val="000F3A"/>
                </a:solidFill>
                <a:effectLst/>
                <a:latin typeface="Open Sans" panose="020B0606030504020204" pitchFamily="34" charset="0"/>
              </a:rPr>
              <a:t>Review the evidence </a:t>
            </a:r>
          </a:p>
          <a:p>
            <a:pPr algn="l"/>
            <a:r>
              <a:rPr lang="en-US" b="1" i="0" u="none" strike="noStrike" dirty="0">
                <a:solidFill>
                  <a:srgbClr val="000F3A"/>
                </a:solidFill>
                <a:effectLst/>
                <a:latin typeface="Open Sans" panose="020B0606030504020204" pitchFamily="34" charset="0"/>
              </a:rPr>
              <a:t>Elder fraud scams rely heavily on trust</a:t>
            </a:r>
            <a:r>
              <a:rPr lang="en-US" b="0" i="0" u="none" strike="noStrike" dirty="0">
                <a:solidFill>
                  <a:srgbClr val="000F3A"/>
                </a:solidFill>
                <a:effectLst/>
                <a:latin typeface="Open Sans" panose="020B0606030504020204" pitchFamily="34" charset="0"/>
              </a:rPr>
              <a:t>. A grandmother trusts her granddaughter with her PIN and bank card to withdraw money from the ATM down the street. But weeks later the grandmother learns that her granddaughter abused her trust by withdrawing more than she had requested. The granddaughter has even been stealing the ATM card and making multiple withdrawals over the course of several weeks. If an older customer contacts a bank asking about multiple withdrawals from their account, FIs can review call center logs and video surveillance footage from ATMs to determine who was making withdrawals using their customer’s card and PIN. After learning who has been making withdrawals from her account, the grandmother could decide to involve law enforcement.</a:t>
            </a:r>
          </a:p>
          <a:p>
            <a:pPr algn="l"/>
            <a:r>
              <a:rPr lang="en-US" b="0" i="0" u="none" strike="noStrike" dirty="0">
                <a:solidFill>
                  <a:srgbClr val="000F3A"/>
                </a:solidFill>
                <a:effectLst/>
                <a:latin typeface="Open Sans" panose="020B0606030504020204" pitchFamily="34" charset="0"/>
              </a:rPr>
              <a:t>This type of fraud can have serious consequences for perpetrators. A few years ago, a New York man was arrested for </a:t>
            </a:r>
            <a:r>
              <a:rPr lang="en-US" b="0" i="0" u="sng" strike="noStrike" dirty="0">
                <a:solidFill>
                  <a:srgbClr val="3DA0DA"/>
                </a:solidFill>
                <a:effectLst/>
                <a:latin typeface="Open Sans" panose="020B0606030504020204" pitchFamily="34" charset="0"/>
                <a:hlinkClick r:id="rId3"/>
              </a:rPr>
              <a:t>stealing</a:t>
            </a:r>
            <a:r>
              <a:rPr lang="en-US" b="0" i="0" u="none" strike="noStrike" dirty="0">
                <a:solidFill>
                  <a:srgbClr val="000F3A"/>
                </a:solidFill>
                <a:effectLst/>
                <a:latin typeface="Open Sans" panose="020B0606030504020204" pitchFamily="34" charset="0"/>
              </a:rPr>
              <a:t> over $4.5 million from his mother’s bank account. An investigation revealed the man spent the money on lavish items, including Super Bowl tickets, private jets, hotels, nightclubs, and more. He received a nine-year prison sentence for his crimes.</a:t>
            </a:r>
          </a:p>
          <a:p>
            <a:pPr algn="l"/>
            <a:endParaRPr lang="en-US" b="1" i="0" u="none" strike="noStrike" dirty="0">
              <a:solidFill>
                <a:srgbClr val="000F3A"/>
              </a:solidFill>
              <a:effectLst/>
              <a:latin typeface="Open Sans" panose="020B0606030504020204" pitchFamily="34" charset="0"/>
            </a:endParaRPr>
          </a:p>
          <a:p>
            <a:pPr algn="l"/>
            <a:r>
              <a:rPr lang="en-US" b="1" i="0" u="none" strike="noStrike" dirty="0">
                <a:solidFill>
                  <a:srgbClr val="000F3A"/>
                </a:solidFill>
                <a:effectLst/>
                <a:latin typeface="Open Sans" panose="020B0606030504020204" pitchFamily="34" charset="0"/>
              </a:rPr>
              <a:t>Educate customers</a:t>
            </a:r>
          </a:p>
          <a:p>
            <a:pPr algn="l"/>
            <a:r>
              <a:rPr lang="en-US" b="0" i="0" u="none" strike="noStrike" dirty="0">
                <a:solidFill>
                  <a:srgbClr val="000F3A"/>
                </a:solidFill>
                <a:effectLst/>
                <a:latin typeface="Open Sans" panose="020B0606030504020204" pitchFamily="34" charset="0"/>
              </a:rPr>
              <a:t>Customers/Clients are the first line of defense when it comes to fraud prevention. Fiduciaries should educate customers/clients on the different types of senior citizen fraud scams that target elderly customers and their families and offer advice on how to avoid them. FIs should also encourage their customers to review their bank and credit card statements regularly to look for unfamiliar transactions and report them immediately. </a:t>
            </a:r>
          </a:p>
          <a:p>
            <a:pPr algn="l"/>
            <a:endParaRPr lang="en-US" b="0" i="0" u="none" strike="noStrike" dirty="0">
              <a:solidFill>
                <a:srgbClr val="000F3A"/>
              </a:solidFill>
              <a:effectLst/>
              <a:latin typeface="Open Sans" panose="020B0606030504020204" pitchFamily="34" charset="0"/>
            </a:endParaRPr>
          </a:p>
          <a:p>
            <a:pPr algn="l"/>
            <a:r>
              <a:rPr lang="en-US" b="1" i="0" u="none" strike="noStrike" dirty="0">
                <a:solidFill>
                  <a:srgbClr val="000F3A"/>
                </a:solidFill>
                <a:effectLst/>
                <a:latin typeface="Open Sans" panose="020B0606030504020204" pitchFamily="34" charset="0"/>
              </a:rPr>
              <a:t>Train staff to be vigilant</a:t>
            </a:r>
          </a:p>
          <a:p>
            <a:pPr algn="l"/>
            <a:r>
              <a:rPr lang="en-US" b="0" i="0" u="none" strike="noStrike" dirty="0">
                <a:solidFill>
                  <a:srgbClr val="000F3A"/>
                </a:solidFill>
                <a:effectLst/>
                <a:latin typeface="Open Sans" panose="020B0606030504020204" pitchFamily="34" charset="0"/>
              </a:rPr>
              <a:t>If clients/customers are an FI’s first line of defense against fraud, your staff are next in line. Agencies like the Consumer Financial Protection Bureau (CFPB) require banks to have policies tailored to elderly customers’ needs. FIs should train their staff to look for suspicious patterns to protect their customers from scams. Banks can develop scripts to approach customers directly and explain why they think a fraudster could be scamming them.</a:t>
            </a:r>
          </a:p>
          <a:p>
            <a:pPr algn="l"/>
            <a:r>
              <a:rPr lang="en-US" b="0" i="0" u="none" strike="noStrike" dirty="0">
                <a:solidFill>
                  <a:srgbClr val="000F3A"/>
                </a:solidFill>
                <a:effectLst/>
                <a:latin typeface="Open Sans" panose="020B0606030504020204" pitchFamily="34" charset="0"/>
              </a:rPr>
              <a:t>These steps can protect elderly bank customers from scams. If it can happen to people like my grandmother, it can happen to anyone. Banks need to take extra care to ensure their elderly customers are protected from fraudsters.</a:t>
            </a:r>
          </a:p>
          <a:p>
            <a:br>
              <a:rPr lang="en-US" dirty="0"/>
            </a:br>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24</a:t>
            </a:fld>
            <a:endParaRPr lang="en-US" dirty="0"/>
          </a:p>
        </p:txBody>
      </p:sp>
    </p:spTree>
    <p:extLst>
      <p:ext uri="{BB962C8B-B14F-4D97-AF65-F5344CB8AC3E}">
        <p14:creationId xmlns:p14="http://schemas.microsoft.com/office/powerpoint/2010/main" val="2434415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what you can say to a person you feel is at risk of victimization:</a:t>
            </a:r>
          </a:p>
          <a:p>
            <a:endParaRPr lang="en-US" dirty="0"/>
          </a:p>
          <a:p>
            <a:pPr marL="171450" indent="-171450">
              <a:buFont typeface="Arial" panose="020B0604020202020204" pitchFamily="34" charset="0"/>
              <a:buChar char="•"/>
            </a:pPr>
            <a:r>
              <a:rPr lang="en-US" b="0" i="0" u="none" strike="noStrike" dirty="0">
                <a:solidFill>
                  <a:srgbClr val="000000"/>
                </a:solidFill>
                <a:effectLst/>
                <a:latin typeface="Calibri" panose="020F0502020204030204" pitchFamily="34" charset="0"/>
              </a:rPr>
              <a:t>We have been seeing a lot of people who thought they were helping someone but they were actually being scammed.</a:t>
            </a:r>
          </a:p>
          <a:p>
            <a:pPr marL="171450" indent="-171450">
              <a:buFont typeface="Arial" panose="020B0604020202020204" pitchFamily="34" charset="0"/>
              <a:buChar char="•"/>
            </a:pPr>
            <a:r>
              <a:rPr lang="en-US" b="0" i="0" u="none" strike="noStrike" dirty="0">
                <a:solidFill>
                  <a:srgbClr val="000000"/>
                </a:solidFill>
                <a:effectLst/>
                <a:latin typeface="Calibri" panose="020F0502020204030204" pitchFamily="34" charset="0"/>
              </a:rPr>
              <a:t>Just so you know, we have helped a lot of people who are being pressured to pay.  We are your bank and we want to protect you.</a:t>
            </a:r>
          </a:p>
          <a:p>
            <a:pPr marL="171450" indent="-171450">
              <a:buFont typeface="Arial" panose="020B0604020202020204" pitchFamily="34" charset="0"/>
              <a:buChar char="•"/>
            </a:pPr>
            <a:r>
              <a:rPr lang="en-US" dirty="0">
                <a:solidFill>
                  <a:srgbClr val="000000"/>
                </a:solidFill>
                <a:latin typeface="Calibri" panose="020F0502020204030204" pitchFamily="34" charset="0"/>
              </a:rPr>
              <a:t>We’ve seen many people lately coming in with a similar wish to help who were actually being scammed.  I’m worried you might be at risk and I wanted to give you some literature on scamming.</a:t>
            </a:r>
          </a:p>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25</a:t>
            </a:fld>
            <a:endParaRPr lang="en-US" dirty="0"/>
          </a:p>
        </p:txBody>
      </p:sp>
    </p:spTree>
    <p:extLst>
      <p:ext uri="{BB962C8B-B14F-4D97-AF65-F5344CB8AC3E}">
        <p14:creationId xmlns:p14="http://schemas.microsoft.com/office/powerpoint/2010/main" val="1628805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26</a:t>
            </a:fld>
            <a:endParaRPr lang="en-US" dirty="0"/>
          </a:p>
        </p:txBody>
      </p:sp>
    </p:spTree>
    <p:extLst>
      <p:ext uri="{BB962C8B-B14F-4D97-AF65-F5344CB8AC3E}">
        <p14:creationId xmlns:p14="http://schemas.microsoft.com/office/powerpoint/2010/main" val="4111887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27</a:t>
            </a:fld>
            <a:endParaRPr lang="en-US" dirty="0"/>
          </a:p>
        </p:txBody>
      </p:sp>
    </p:spTree>
    <p:extLst>
      <p:ext uri="{BB962C8B-B14F-4D97-AF65-F5344CB8AC3E}">
        <p14:creationId xmlns:p14="http://schemas.microsoft.com/office/powerpoint/2010/main" val="807218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https://www.scamnet.wa.gov.au/scamnet/Scam_prevention-The_Psychology_of_Scams.htm</a:t>
            </a:r>
          </a:p>
          <a:p>
            <a:endParaRPr lang="en-US" dirty="0"/>
          </a:p>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28</a:t>
            </a:fld>
            <a:endParaRPr lang="en-US" dirty="0"/>
          </a:p>
        </p:txBody>
      </p:sp>
    </p:spTree>
    <p:extLst>
      <p:ext uri="{BB962C8B-B14F-4D97-AF65-F5344CB8AC3E}">
        <p14:creationId xmlns:p14="http://schemas.microsoft.com/office/powerpoint/2010/main" val="3521185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https://www.dailyinfographic.com/risk-of-senior-scams</a:t>
            </a:r>
          </a:p>
        </p:txBody>
      </p:sp>
      <p:sp>
        <p:nvSpPr>
          <p:cNvPr id="4" name="Slide Number Placeholder 3"/>
          <p:cNvSpPr>
            <a:spLocks noGrp="1"/>
          </p:cNvSpPr>
          <p:nvPr>
            <p:ph type="sldNum" sz="quarter" idx="5"/>
          </p:nvPr>
        </p:nvSpPr>
        <p:spPr/>
        <p:txBody>
          <a:bodyPr/>
          <a:lstStyle/>
          <a:p>
            <a:fld id="{413C551A-5FE8-8B45-AC70-58B37786C983}" type="slidenum">
              <a:rPr lang="en-US" smtClean="0"/>
              <a:t>29</a:t>
            </a:fld>
            <a:endParaRPr lang="en-US" dirty="0"/>
          </a:p>
        </p:txBody>
      </p:sp>
    </p:spTree>
    <p:extLst>
      <p:ext uri="{BB962C8B-B14F-4D97-AF65-F5344CB8AC3E}">
        <p14:creationId xmlns:p14="http://schemas.microsoft.com/office/powerpoint/2010/main" val="2482115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much easier to intervene when a person is obviously being coerced or threatened</a:t>
            </a:r>
          </a:p>
          <a:p>
            <a:r>
              <a:rPr lang="en-US" dirty="0"/>
              <a:t>When the victim is a willing participant it gets more complicated</a:t>
            </a:r>
          </a:p>
          <a:p>
            <a:endParaRPr lang="en-US" dirty="0"/>
          </a:p>
          <a:p>
            <a:r>
              <a:rPr lang="en-US" dirty="0"/>
              <a:t>So why are people willing to go along with it?</a:t>
            </a:r>
          </a:p>
        </p:txBody>
      </p:sp>
      <p:sp>
        <p:nvSpPr>
          <p:cNvPr id="4" name="Slide Number Placeholder 3"/>
          <p:cNvSpPr>
            <a:spLocks noGrp="1"/>
          </p:cNvSpPr>
          <p:nvPr>
            <p:ph type="sldNum" sz="quarter" idx="5"/>
          </p:nvPr>
        </p:nvSpPr>
        <p:spPr/>
        <p:txBody>
          <a:bodyPr/>
          <a:lstStyle/>
          <a:p>
            <a:fld id="{413C551A-5FE8-8B45-AC70-58B37786C983}" type="slidenum">
              <a:rPr lang="en-US" smtClean="0"/>
              <a:t>3</a:t>
            </a:fld>
            <a:endParaRPr lang="en-US" dirty="0"/>
          </a:p>
        </p:txBody>
      </p:sp>
    </p:spTree>
    <p:extLst>
      <p:ext uri="{BB962C8B-B14F-4D97-AF65-F5344CB8AC3E}">
        <p14:creationId xmlns:p14="http://schemas.microsoft.com/office/powerpoint/2010/main" val="3682154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30</a:t>
            </a:fld>
            <a:endParaRPr lang="en-US" dirty="0"/>
          </a:p>
        </p:txBody>
      </p:sp>
    </p:spTree>
    <p:extLst>
      <p:ext uri="{BB962C8B-B14F-4D97-AF65-F5344CB8AC3E}">
        <p14:creationId xmlns:p14="http://schemas.microsoft.com/office/powerpoint/2010/main" val="1649148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may or may not have decision making capacity</a:t>
            </a:r>
          </a:p>
          <a:p>
            <a:endParaRPr lang="en-US" dirty="0"/>
          </a:p>
          <a:p>
            <a:r>
              <a:rPr lang="en-US" dirty="0"/>
              <a:t>No gun to the head</a:t>
            </a:r>
          </a:p>
          <a:p>
            <a:r>
              <a:rPr lang="en-US" dirty="0"/>
              <a:t>Acting on their own autonomy</a:t>
            </a:r>
          </a:p>
          <a:p>
            <a:endParaRPr lang="en-US" dirty="0"/>
          </a:p>
          <a:p>
            <a:pPr marL="0" indent="0">
              <a:buNone/>
            </a:pPr>
            <a:r>
              <a:rPr lang="en-US" dirty="0"/>
              <a:t>But…</a:t>
            </a:r>
          </a:p>
          <a:p>
            <a:pPr marL="0" indent="0">
              <a:buNone/>
            </a:pPr>
            <a:endParaRPr lang="en-US" dirty="0"/>
          </a:p>
          <a:p>
            <a:pPr marL="0" indent="0">
              <a:buNone/>
            </a:pPr>
            <a:r>
              <a:rPr lang="en-US" dirty="0"/>
              <a:t>Manipulated into acting against their best interest</a:t>
            </a:r>
          </a:p>
          <a:p>
            <a:pPr marL="0" marR="0" indent="0">
              <a:spcBef>
                <a:spcPts val="0"/>
              </a:spcBef>
              <a:spcAft>
                <a:spcPts val="0"/>
              </a:spcAft>
              <a:buNone/>
            </a:pPr>
            <a:endParaRPr lang="en-US" sz="12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12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2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In between are the powerful feeling invested in </a:t>
            </a:r>
            <a:r>
              <a:rPr lang="en-US" sz="1200" u="sng"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personal narrative </a:t>
            </a:r>
          </a:p>
          <a:p>
            <a:pPr marL="0" marR="0" indent="0">
              <a:spcBef>
                <a:spcPts val="0"/>
              </a:spcBef>
              <a:spcAft>
                <a:spcPts val="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What seems like individual autonomy may be coming from a very compelling manipulated, false narrative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4</a:t>
            </a:fld>
            <a:endParaRPr lang="en-US" dirty="0"/>
          </a:p>
        </p:txBody>
      </p:sp>
    </p:spTree>
    <p:extLst>
      <p:ext uri="{BB962C8B-B14F-4D97-AF65-F5344CB8AC3E}">
        <p14:creationId xmlns:p14="http://schemas.microsoft.com/office/powerpoint/2010/main" val="263313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FBI</a:t>
            </a:r>
          </a:p>
          <a:p>
            <a:endParaRPr lang="en-US" dirty="0"/>
          </a:p>
          <a:p>
            <a:r>
              <a:rPr lang="en-US" dirty="0"/>
              <a:t>You know better than I do what an epidemic of theft is occurring at the confluence of an aging population,  social media explosion and pandemic isolation</a:t>
            </a:r>
          </a:p>
        </p:txBody>
      </p:sp>
      <p:sp>
        <p:nvSpPr>
          <p:cNvPr id="4" name="Slide Number Placeholder 3"/>
          <p:cNvSpPr>
            <a:spLocks noGrp="1"/>
          </p:cNvSpPr>
          <p:nvPr>
            <p:ph type="sldNum" sz="quarter" idx="5"/>
          </p:nvPr>
        </p:nvSpPr>
        <p:spPr/>
        <p:txBody>
          <a:bodyPr/>
          <a:lstStyle/>
          <a:p>
            <a:fld id="{413C551A-5FE8-8B45-AC70-58B37786C983}" type="slidenum">
              <a:rPr lang="en-US" smtClean="0"/>
              <a:t>5</a:t>
            </a:fld>
            <a:endParaRPr lang="en-US" dirty="0"/>
          </a:p>
        </p:txBody>
      </p:sp>
    </p:spTree>
    <p:extLst>
      <p:ext uri="{BB962C8B-B14F-4D97-AF65-F5344CB8AC3E}">
        <p14:creationId xmlns:p14="http://schemas.microsoft.com/office/powerpoint/2010/main" val="1902152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Elders targeted by phone contact</a:t>
            </a:r>
          </a:p>
        </p:txBody>
      </p:sp>
      <p:sp>
        <p:nvSpPr>
          <p:cNvPr id="4" name="Slide Number Placeholder 3"/>
          <p:cNvSpPr>
            <a:spLocks noGrp="1"/>
          </p:cNvSpPr>
          <p:nvPr>
            <p:ph type="sldNum" sz="quarter" idx="5"/>
          </p:nvPr>
        </p:nvSpPr>
        <p:spPr/>
        <p:txBody>
          <a:bodyPr/>
          <a:lstStyle/>
          <a:p>
            <a:fld id="{413C551A-5FE8-8B45-AC70-58B37786C983}" type="slidenum">
              <a:rPr lang="en-US" smtClean="0"/>
              <a:t>6</a:t>
            </a:fld>
            <a:endParaRPr lang="en-US" dirty="0"/>
          </a:p>
        </p:txBody>
      </p:sp>
    </p:spTree>
    <p:extLst>
      <p:ext uri="{BB962C8B-B14F-4D97-AF65-F5344CB8AC3E}">
        <p14:creationId xmlns:p14="http://schemas.microsoft.com/office/powerpoint/2010/main" val="54071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https://aging.maryland.gov/Pages/ScamsFraud.aspx</a:t>
            </a:r>
          </a:p>
        </p:txBody>
      </p:sp>
      <p:sp>
        <p:nvSpPr>
          <p:cNvPr id="4" name="Slide Number Placeholder 3"/>
          <p:cNvSpPr>
            <a:spLocks noGrp="1"/>
          </p:cNvSpPr>
          <p:nvPr>
            <p:ph type="sldNum" sz="quarter" idx="5"/>
          </p:nvPr>
        </p:nvSpPr>
        <p:spPr/>
        <p:txBody>
          <a:bodyPr/>
          <a:lstStyle/>
          <a:p>
            <a:fld id="{413C551A-5FE8-8B45-AC70-58B37786C983}" type="slidenum">
              <a:rPr lang="en-US" smtClean="0"/>
              <a:t>7</a:t>
            </a:fld>
            <a:endParaRPr lang="en-US" dirty="0"/>
          </a:p>
        </p:txBody>
      </p:sp>
    </p:spTree>
    <p:extLst>
      <p:ext uri="{BB962C8B-B14F-4D97-AF65-F5344CB8AC3E}">
        <p14:creationId xmlns:p14="http://schemas.microsoft.com/office/powerpoint/2010/main" val="3680332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Dog man unleashed</a:t>
            </a:r>
          </a:p>
        </p:txBody>
      </p:sp>
      <p:sp>
        <p:nvSpPr>
          <p:cNvPr id="4" name="Slide Number Placeholder 3"/>
          <p:cNvSpPr>
            <a:spLocks noGrp="1"/>
          </p:cNvSpPr>
          <p:nvPr>
            <p:ph type="sldNum" sz="quarter" idx="5"/>
          </p:nvPr>
        </p:nvSpPr>
        <p:spPr/>
        <p:txBody>
          <a:bodyPr/>
          <a:lstStyle/>
          <a:p>
            <a:fld id="{413C551A-5FE8-8B45-AC70-58B37786C983}" type="slidenum">
              <a:rPr lang="en-US" smtClean="0"/>
              <a:t>8</a:t>
            </a:fld>
            <a:endParaRPr lang="en-US" dirty="0"/>
          </a:p>
        </p:txBody>
      </p:sp>
    </p:spTree>
    <p:extLst>
      <p:ext uri="{BB962C8B-B14F-4D97-AF65-F5344CB8AC3E}">
        <p14:creationId xmlns:p14="http://schemas.microsoft.com/office/powerpoint/2010/main" val="521947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1E1E"/>
                </a:solidFill>
                <a:effectLst/>
                <a:latin typeface="Palatino" pitchFamily="2" charset="77"/>
              </a:rPr>
              <a:t>Undue influence refers to a per- son’s free will being usurped by the will of another.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11E1E"/>
              </a:solidFill>
              <a:effectLst/>
              <a:latin typeface="Palatin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211E1E"/>
                </a:solidFill>
                <a:effectLst/>
                <a:latin typeface="Palatino" pitchFamily="2" charset="77"/>
              </a:rPr>
              <a:t>Predisposing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1E1E"/>
                </a:solidFill>
                <a:effectLst/>
                <a:latin typeface="Palatino" pitchFamily="2" charset="77"/>
              </a:rPr>
              <a:t>Loss, death of a spouse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1E1E"/>
                </a:solidFill>
                <a:effectLst/>
                <a:latin typeface="Palatino" pitchFamily="2" charset="77"/>
              </a:rPr>
              <a:t>Depression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1E1E"/>
                </a:solidFill>
                <a:effectLst/>
                <a:latin typeface="Palatino" pitchFamily="2" charset="77"/>
              </a:rPr>
              <a:t>Isolation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1E1E"/>
                </a:solidFill>
                <a:effectLst/>
                <a:latin typeface="Palatino" pitchFamily="2" charset="77"/>
              </a:rPr>
              <a:t>Anxiousness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1E1E"/>
                </a:solidFill>
                <a:effectLst/>
                <a:latin typeface="Palatino" pitchFamily="2" charset="77"/>
              </a:rPr>
              <a:t>Dependency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1E1E"/>
                </a:solidFill>
                <a:effectLst/>
                <a:latin typeface="Palatino" pitchFamily="2" charset="77"/>
              </a:rPr>
              <a:t>Diminished capacity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11E1E"/>
              </a:solidFill>
              <a:effectLst/>
              <a:latin typeface="Palatin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1E1E"/>
                </a:solidFill>
                <a:effectLst/>
                <a:latin typeface="Palatino" pitchFamily="2" charset="77"/>
              </a:rPr>
              <a:t>Vulnerability enhancers: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1E1E"/>
                </a:solidFill>
                <a:effectLst/>
                <a:latin typeface="Palatino" pitchFamily="2" charset="77"/>
              </a:rPr>
              <a:t>Relationship positioning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1E1E"/>
                </a:solidFill>
                <a:effectLst/>
                <a:latin typeface="Palatino" pitchFamily="2" charset="77"/>
              </a:rPr>
              <a:t>Self promotion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11E1E"/>
              </a:solidFill>
              <a:effectLst/>
              <a:latin typeface="Palatin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11E1E"/>
              </a:solidFill>
              <a:effectLst/>
              <a:latin typeface="Palatin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1E1E"/>
                </a:solidFill>
                <a:effectLst/>
                <a:latin typeface="Palatino" pitchFamily="2" charset="77"/>
              </a:rPr>
              <a:t>Execution variables: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1E1E"/>
                </a:solidFill>
                <a:effectLst/>
                <a:latin typeface="Palatino" pitchFamily="2" charset="77"/>
              </a:rPr>
              <a:t>Increasing the persons vulnerability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1E1E"/>
                </a:solidFill>
                <a:effectLst/>
                <a:latin typeface="Palatino" pitchFamily="2" charset="77"/>
              </a:rPr>
              <a:t>Pressuring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1E1E"/>
                </a:solidFill>
                <a:effectLst/>
                <a:latin typeface="Palatino" pitchFamily="2" charset="77"/>
              </a:rPr>
              <a:t>Puppeteering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13C551A-5FE8-8B45-AC70-58B37786C983}" type="slidenum">
              <a:rPr lang="en-US" smtClean="0"/>
              <a:t>9</a:t>
            </a:fld>
            <a:endParaRPr lang="en-US" dirty="0"/>
          </a:p>
        </p:txBody>
      </p:sp>
    </p:spTree>
    <p:extLst>
      <p:ext uri="{BB962C8B-B14F-4D97-AF65-F5344CB8AC3E}">
        <p14:creationId xmlns:p14="http://schemas.microsoft.com/office/powerpoint/2010/main" val="388717829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97790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3F48C-C7C6-4055-9F49-3777875E72AE}" type="datetimeFigureOut">
              <a:rPr lang="en-US" smtClean="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35009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78E61D-D431-422C-9764-11DAFE33AB63}" type="datetimeFigureOut">
              <a:rPr lang="en-US" smtClean="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65321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2860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30578ACC-22D6-47C1-A373-4FD133E34F3C}" type="datetimeFigureOut">
              <a:rPr lang="en-US" smtClean="0"/>
              <a:t>9/27/2023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461756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9/27/2023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3145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6E9DEC-419B-4CC5-A080-3B06BD5A8291}" type="datetimeFigureOut">
              <a:rPr lang="en-US" smtClean="0"/>
              <a:t>9/27/2023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5780736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E99F462-093F-4566-844B-4C71F2739DA5}" type="datetimeFigureOut">
              <a:rPr lang="en-US" smtClean="0"/>
              <a:t>9/27/2023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75579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t>9/27/2023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9051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9/27/2023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73960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9/27/2023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77965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9D6E9DEC-419B-4CC5-A080-3B06BD5A8291}" type="datetimeFigureOut">
              <a:rPr lang="en-US" smtClean="0"/>
              <a:t>9/27/2023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9033091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9.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5.png"/><Relationship Id="rId7" Type="http://schemas.openxmlformats.org/officeDocument/2006/relationships/diagramData" Target="../diagrams/data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diagramDrawing" Target="../diagrams/drawing1.xml"/><Relationship Id="rId5" Type="http://schemas.openxmlformats.org/officeDocument/2006/relationships/image" Target="../media/image4.png"/><Relationship Id="rId10" Type="http://schemas.openxmlformats.org/officeDocument/2006/relationships/diagramColors" Target="../diagrams/colors1.xml"/><Relationship Id="rId4" Type="http://schemas.microsoft.com/office/2007/relationships/hdphoto" Target="../media/hdphoto3.wdp"/><Relationship Id="rId9"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7" Type="http://schemas.microsoft.com/office/2007/relationships/hdphoto" Target="../media/hdphoto1.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7" Type="http://schemas.microsoft.com/office/2007/relationships/hdphoto" Target="../media/hdphoto1.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hyperlink" Target="https://feedzai.com/blog/senior-citizen-fraud-scams-and-how-to-stop-the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BB42-0DF4-9B96-3D6F-6302195FD528}"/>
              </a:ext>
            </a:extLst>
          </p:cNvPr>
          <p:cNvSpPr>
            <a:spLocks noGrp="1"/>
          </p:cNvSpPr>
          <p:nvPr>
            <p:ph type="ctrTitle"/>
          </p:nvPr>
        </p:nvSpPr>
        <p:spPr/>
        <p:txBody>
          <a:bodyPr/>
          <a:lstStyle/>
          <a:p>
            <a:r>
              <a:rPr lang="en-US" dirty="0"/>
              <a:t>Hooked!</a:t>
            </a:r>
          </a:p>
        </p:txBody>
      </p:sp>
      <p:sp>
        <p:nvSpPr>
          <p:cNvPr id="3" name="Subtitle 2">
            <a:extLst>
              <a:ext uri="{FF2B5EF4-FFF2-40B4-BE49-F238E27FC236}">
                <a16:creationId xmlns:a16="http://schemas.microsoft.com/office/drawing/2014/main" id="{E5A35B70-E91C-7B71-1D31-6AB9B001A46A}"/>
              </a:ext>
            </a:extLst>
          </p:cNvPr>
          <p:cNvSpPr>
            <a:spLocks noGrp="1"/>
          </p:cNvSpPr>
          <p:nvPr>
            <p:ph type="subTitle" idx="1"/>
          </p:nvPr>
        </p:nvSpPr>
        <p:spPr/>
        <p:txBody>
          <a:bodyPr/>
          <a:lstStyle/>
          <a:p>
            <a:r>
              <a:rPr lang="en-US" dirty="0"/>
              <a:t>When the Best in Us </a:t>
            </a:r>
          </a:p>
          <a:p>
            <a:r>
              <a:rPr lang="en-US" dirty="0"/>
              <a:t>Creates the Worst </a:t>
            </a:r>
            <a:r>
              <a:rPr lang="en-US" i="1" dirty="0"/>
              <a:t>for</a:t>
            </a:r>
            <a:r>
              <a:rPr lang="en-US" dirty="0"/>
              <a:t> Us</a:t>
            </a:r>
          </a:p>
        </p:txBody>
      </p:sp>
    </p:spTree>
    <p:extLst>
      <p:ext uri="{BB962C8B-B14F-4D97-AF65-F5344CB8AC3E}">
        <p14:creationId xmlns:p14="http://schemas.microsoft.com/office/powerpoint/2010/main" val="625258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1" name="Rectangle 820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203" name="Rectangle 820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205" name="Rectangle 820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5592A64-E3CD-C222-0DDA-C816393EE711}"/>
              </a:ext>
            </a:extLst>
          </p:cNvPr>
          <p:cNvSpPr>
            <a:spLocks noGrp="1"/>
          </p:cNvSpPr>
          <p:nvPr>
            <p:ph type="title"/>
          </p:nvPr>
        </p:nvSpPr>
        <p:spPr>
          <a:xfrm>
            <a:off x="1069848" y="484632"/>
            <a:ext cx="10058400" cy="1609344"/>
          </a:xfrm>
        </p:spPr>
        <p:txBody>
          <a:bodyPr>
            <a:normAutofit/>
          </a:bodyPr>
          <a:lstStyle/>
          <a:p>
            <a:r>
              <a:rPr lang="en-US" dirty="0"/>
              <a:t>My Story: Personal Narrative</a:t>
            </a:r>
          </a:p>
        </p:txBody>
      </p:sp>
      <p:pic>
        <p:nvPicPr>
          <p:cNvPr id="8194" name="Picture 2">
            <a:extLst>
              <a:ext uri="{FF2B5EF4-FFF2-40B4-BE49-F238E27FC236}">
                <a16:creationId xmlns:a16="http://schemas.microsoft.com/office/drawing/2014/main" id="{3B7ECA76-926F-3CF2-F992-4D9DF68DC729}"/>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1007196" y="2265037"/>
            <a:ext cx="5088800" cy="390715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E80CF87-E566-27AA-37C4-1B254A8EBD90}"/>
              </a:ext>
            </a:extLst>
          </p:cNvPr>
          <p:cNvSpPr>
            <a:spLocks noGrp="1"/>
          </p:cNvSpPr>
          <p:nvPr>
            <p:ph idx="1"/>
          </p:nvPr>
        </p:nvSpPr>
        <p:spPr>
          <a:xfrm>
            <a:off x="6496216" y="2320412"/>
            <a:ext cx="4632031" cy="3851787"/>
          </a:xfrm>
        </p:spPr>
        <p:txBody>
          <a:bodyPr anchor="ctr">
            <a:normAutofit/>
          </a:bodyPr>
          <a:lstStyle/>
          <a:p>
            <a:pPr marL="0" marR="0" indent="0">
              <a:spcBef>
                <a:spcPts val="0"/>
              </a:spcBef>
              <a:spcAft>
                <a:spcPts val="0"/>
              </a:spcAft>
              <a:buNone/>
            </a:pPr>
            <a:r>
              <a:rPr lang="en-US" dirty="0">
                <a:latin typeface="Arial" panose="020B0604020202020204" pitchFamily="34" charset="0"/>
                <a:ea typeface="Times New Roman" panose="02020603050405020304" pitchFamily="18" charset="0"/>
                <a:cs typeface="Times New Roman" panose="02020603050405020304" pitchFamily="18" charset="0"/>
              </a:rPr>
              <a:t>Hooked by my story of:</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Altruism</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Connection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Status</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L</a:t>
            </a:r>
            <a:r>
              <a:rPr lang="en-US" dirty="0">
                <a:effectLst/>
                <a:latin typeface="Arial" panose="020B0604020202020204" pitchFamily="34" charset="0"/>
                <a:ea typeface="Times New Roman" panose="02020603050405020304" pitchFamily="18" charset="0"/>
                <a:cs typeface="Times New Roman" panose="02020603050405020304" pitchFamily="18" charset="0"/>
              </a:rPr>
              <a:t>egacy</a:t>
            </a:r>
          </a:p>
          <a:p>
            <a:pPr marL="0" marR="0">
              <a:spcBef>
                <a:spcPts val="0"/>
              </a:spcBef>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Helping/saving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Fear</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8207" name="Oval 820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209" name="Oval 820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57636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Pro Fishing Simulator">
            <a:extLst>
              <a:ext uri="{FF2B5EF4-FFF2-40B4-BE49-F238E27FC236}">
                <a16:creationId xmlns:a16="http://schemas.microsoft.com/office/drawing/2014/main" id="{BB74CC34-A2F4-BFD4-FA42-8360AC90009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048" y="17111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9" name="Rectangle 5128">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B7928A9-B2D3-0BE0-3DAB-199B37DCE610}"/>
              </a:ext>
            </a:extLst>
          </p:cNvPr>
          <p:cNvSpPr>
            <a:spLocks noGrp="1"/>
          </p:cNvSpPr>
          <p:nvPr>
            <p:ph type="title"/>
          </p:nvPr>
        </p:nvSpPr>
        <p:spPr>
          <a:xfrm>
            <a:off x="1069848" y="484632"/>
            <a:ext cx="10058400" cy="1609344"/>
          </a:xfrm>
        </p:spPr>
        <p:txBody>
          <a:bodyPr anchor="ctr">
            <a:normAutofit/>
          </a:bodyPr>
          <a:lstStyle/>
          <a:p>
            <a:r>
              <a:rPr lang="en-US" dirty="0">
                <a:solidFill>
                  <a:schemeClr val="tx1"/>
                </a:solidFill>
              </a:rPr>
              <a:t>McAdams: Narrative Identity</a:t>
            </a:r>
          </a:p>
        </p:txBody>
      </p:sp>
      <p:sp>
        <p:nvSpPr>
          <p:cNvPr id="5" name="Content Placeholder 4">
            <a:extLst>
              <a:ext uri="{FF2B5EF4-FFF2-40B4-BE49-F238E27FC236}">
                <a16:creationId xmlns:a16="http://schemas.microsoft.com/office/drawing/2014/main" id="{9F0A4C4F-073E-BB99-6B9F-F10C04A7E194}"/>
              </a:ext>
            </a:extLst>
          </p:cNvPr>
          <p:cNvSpPr>
            <a:spLocks noGrp="1"/>
          </p:cNvSpPr>
          <p:nvPr>
            <p:ph idx="1"/>
          </p:nvPr>
        </p:nvSpPr>
        <p:spPr>
          <a:xfrm>
            <a:off x="1069848" y="2121408"/>
            <a:ext cx="10058400" cy="4050792"/>
          </a:xfrm>
        </p:spPr>
        <p:txBody>
          <a:bodyPr>
            <a:normAutofit/>
          </a:bodyPr>
          <a:lstStyle/>
          <a:p>
            <a:r>
              <a:rPr lang="en-US" b="0" i="0" u="none" strike="noStrike" dirty="0">
                <a:effectLst/>
                <a:latin typeface="Lora" panose="020F0502020204030204" pitchFamily="34" charset="0"/>
              </a:rPr>
              <a:t>Empowered Protagonists</a:t>
            </a:r>
          </a:p>
          <a:p>
            <a:r>
              <a:rPr lang="en-US" dirty="0">
                <a:latin typeface="Lora" panose="020F0502020204030204" pitchFamily="34" charset="0"/>
              </a:rPr>
              <a:t>Passive Targets</a:t>
            </a:r>
          </a:p>
          <a:p>
            <a:r>
              <a:rPr lang="en-US" b="0" i="0" u="none" strike="noStrike" dirty="0">
                <a:effectLst/>
                <a:latin typeface="Lora" panose="020F0502020204030204" pitchFamily="34" charset="0"/>
              </a:rPr>
              <a:t>Communion = Connection with others</a:t>
            </a:r>
          </a:p>
          <a:p>
            <a:r>
              <a:rPr lang="en-US" dirty="0">
                <a:latin typeface="Lora" panose="020F0502020204030204" pitchFamily="34" charset="0"/>
              </a:rPr>
              <a:t>Redemption = positive meaning in negative events</a:t>
            </a:r>
          </a:p>
          <a:p>
            <a:r>
              <a:rPr lang="en-US" b="0" i="0" u="none" strike="noStrike" dirty="0">
                <a:effectLst/>
                <a:latin typeface="Lora" panose="020F0502020204030204" pitchFamily="34" charset="0"/>
              </a:rPr>
              <a:t>Simple, Coherent = Easy to Follow </a:t>
            </a:r>
          </a:p>
          <a:p>
            <a:endParaRPr lang="en-US" dirty="0">
              <a:latin typeface="Lora" panose="020F0502020204030204" pitchFamily="34" charset="0"/>
            </a:endParaRPr>
          </a:p>
          <a:p>
            <a:endParaRPr lang="en-US" b="0" i="0" u="none" strike="noStrike" dirty="0">
              <a:effectLst/>
              <a:latin typeface="Lora" panose="020F0502020204030204" pitchFamily="34" charset="0"/>
            </a:endParaRPr>
          </a:p>
          <a:p>
            <a:endParaRPr lang="en-US" dirty="0">
              <a:latin typeface="Lora" panose="020F0502020204030204" pitchFamily="34" charset="0"/>
            </a:endParaRPr>
          </a:p>
          <a:p>
            <a:pPr marL="0" indent="0">
              <a:buNone/>
            </a:pPr>
            <a:r>
              <a:rPr lang="en-US" sz="3600" b="0" i="0" u="none" strike="noStrike" dirty="0">
                <a:effectLst/>
                <a:latin typeface="Lora" panose="020F0502020204030204" pitchFamily="34" charset="0"/>
              </a:rPr>
              <a:t>Scammers use these as bait</a:t>
            </a:r>
          </a:p>
          <a:p>
            <a:endParaRPr lang="en-US" dirty="0"/>
          </a:p>
        </p:txBody>
      </p:sp>
      <p:grpSp>
        <p:nvGrpSpPr>
          <p:cNvPr id="5131" name="Group 5130">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132" name="Oval 5131">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133" name="Oval 5132">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02981769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2CD86E-047D-08B3-5C4E-6C1CE5D2F69D}"/>
              </a:ext>
            </a:extLst>
          </p:cNvPr>
          <p:cNvSpPr>
            <a:spLocks noGrp="1"/>
          </p:cNvSpPr>
          <p:nvPr>
            <p:ph type="title"/>
          </p:nvPr>
        </p:nvSpPr>
        <p:spPr>
          <a:xfrm>
            <a:off x="4970109" y="484632"/>
            <a:ext cx="6730277" cy="1609344"/>
          </a:xfrm>
          <a:ln>
            <a:noFill/>
          </a:ln>
        </p:spPr>
        <p:txBody>
          <a:bodyPr>
            <a:normAutofit/>
          </a:bodyPr>
          <a:lstStyle/>
          <a:p>
            <a:r>
              <a:rPr lang="en-US" sz="4800" i="1" kern="100" dirty="0">
                <a:effectLst/>
                <a:ea typeface="Calibri" panose="020F0502020204030204" pitchFamily="34" charset="0"/>
                <a:cs typeface="Times New Roman" panose="02020603050405020304" pitchFamily="18" charset="0"/>
              </a:rPr>
              <a:t>Scammers leverage cognitive biases.</a:t>
            </a:r>
            <a:endParaRPr lang="en-US" sz="4800" dirty="0"/>
          </a:p>
        </p:txBody>
      </p:sp>
      <p:pic>
        <p:nvPicPr>
          <p:cNvPr id="5" name="Picture 4">
            <a:extLst>
              <a:ext uri="{FF2B5EF4-FFF2-40B4-BE49-F238E27FC236}">
                <a16:creationId xmlns:a16="http://schemas.microsoft.com/office/drawing/2014/main" id="{AF44A7D7-6779-09DC-CA23-24D40002AFF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1"/>
          <a:stretch/>
        </p:blipFill>
        <p:spPr>
          <a:xfrm>
            <a:off x="3344" y="10"/>
            <a:ext cx="4646726" cy="6857990"/>
          </a:xfrm>
          <a:prstGeom prst="rect">
            <a:avLst/>
          </a:prstGeom>
        </p:spPr>
      </p:pic>
      <p:sp>
        <p:nvSpPr>
          <p:cNvPr id="3" name="Content Placeholder 2">
            <a:extLst>
              <a:ext uri="{FF2B5EF4-FFF2-40B4-BE49-F238E27FC236}">
                <a16:creationId xmlns:a16="http://schemas.microsoft.com/office/drawing/2014/main" id="{31E4CA3E-F923-06C0-9450-91DC0A1D2C6F}"/>
              </a:ext>
            </a:extLst>
          </p:cNvPr>
          <p:cNvSpPr>
            <a:spLocks noGrp="1"/>
          </p:cNvSpPr>
          <p:nvPr>
            <p:ph idx="1"/>
          </p:nvPr>
        </p:nvSpPr>
        <p:spPr>
          <a:xfrm>
            <a:off x="4970109" y="2121408"/>
            <a:ext cx="6730276" cy="4050792"/>
          </a:xfrm>
        </p:spPr>
        <p:txBody>
          <a:bodyPr>
            <a:normAutofit/>
          </a:bodyPr>
          <a:lstStyle/>
          <a:p>
            <a:pPr marL="0" marR="0" indent="0">
              <a:spcBef>
                <a:spcPts val="0"/>
              </a:spcBef>
              <a:spcAft>
                <a:spcPts val="0"/>
              </a:spcAft>
              <a:buNone/>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These are mental shortcuts that we all use</a:t>
            </a:r>
          </a:p>
          <a:p>
            <a:pPr marL="0" marR="0" indent="0">
              <a:spcBef>
                <a:spcPts val="0"/>
              </a:spcBef>
              <a:spcAft>
                <a:spcPts val="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Optimism bias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 belief that we’re less likely than our peers to experience negative events and more likely to experience positive ones.</a:t>
            </a:r>
          </a:p>
          <a:p>
            <a:pPr marL="342900" marR="0" lvl="0" indent="-342900">
              <a:spcBef>
                <a:spcPts val="0"/>
              </a:spcBef>
              <a:spcAft>
                <a:spcPts val="0"/>
              </a:spcAft>
              <a:buFont typeface="+mj-lt"/>
              <a:buAutoNum type="arabicPeriod"/>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Exploit how we process information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two ways we process information:</a:t>
            </a:r>
          </a:p>
          <a:p>
            <a:pPr marL="457200" marR="0" indent="45720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central route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where there is deeper, more logical processing</a:t>
            </a:r>
          </a:p>
          <a:p>
            <a:pPr marL="342900" marR="0" lvl="0" indent="-342900">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peripheral route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which is more superficial, emotion-based processing</a:t>
            </a:r>
          </a:p>
          <a:p>
            <a:pPr marL="0" marR="0" indent="0">
              <a:spcBef>
                <a:spcPts val="0"/>
              </a:spcBef>
              <a:spcAft>
                <a:spcPts val="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Scammers use techniques, such as creating urgency, to activate this peripheral route so that victims make quicker and poorer decisions.</a:t>
            </a:r>
          </a:p>
          <a:p>
            <a:endParaRPr lang="en-US" sz="1800" dirty="0"/>
          </a:p>
        </p:txBody>
      </p:sp>
      <p:grpSp>
        <p:nvGrpSpPr>
          <p:cNvPr id="12" name="Group 11">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671550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25F3692-7627-BFA4-B2D9-85A3C9192225}"/>
              </a:ext>
            </a:extLst>
          </p:cNvPr>
          <p:cNvSpPr>
            <a:spLocks noGrp="1"/>
          </p:cNvSpPr>
          <p:nvPr>
            <p:ph type="body" idx="1"/>
          </p:nvPr>
        </p:nvSpPr>
        <p:spPr/>
        <p:txBody>
          <a:bodyPr/>
          <a:lstStyle/>
          <a:p>
            <a:r>
              <a:rPr lang="en-US" dirty="0"/>
              <a:t>Scams</a:t>
            </a:r>
          </a:p>
        </p:txBody>
      </p:sp>
      <p:sp>
        <p:nvSpPr>
          <p:cNvPr id="9" name="Content Placeholder 8">
            <a:extLst>
              <a:ext uri="{FF2B5EF4-FFF2-40B4-BE49-F238E27FC236}">
                <a16:creationId xmlns:a16="http://schemas.microsoft.com/office/drawing/2014/main" id="{A699336D-FAD6-44C0-C757-5D9B0753F492}"/>
              </a:ext>
            </a:extLst>
          </p:cNvPr>
          <p:cNvSpPr>
            <a:spLocks noGrp="1"/>
          </p:cNvSpPr>
          <p:nvPr>
            <p:ph sz="half" idx="2"/>
          </p:nvPr>
        </p:nvSpPr>
        <p:spPr/>
        <p:txBody>
          <a:bodyPr/>
          <a:lstStyle/>
          <a:p>
            <a:pPr lvl="1"/>
            <a:r>
              <a:rPr lang="en-US" sz="2000" dirty="0"/>
              <a:t>Lottery</a:t>
            </a:r>
          </a:p>
          <a:p>
            <a:pPr lvl="1"/>
            <a:r>
              <a:rPr lang="en-US" sz="2000" dirty="0"/>
              <a:t>Sweetheart</a:t>
            </a:r>
          </a:p>
          <a:p>
            <a:pPr lvl="1"/>
            <a:r>
              <a:rPr lang="en-US" sz="2000" dirty="0"/>
              <a:t>Savior</a:t>
            </a:r>
          </a:p>
          <a:p>
            <a:pPr lvl="1"/>
            <a:r>
              <a:rPr lang="en-US" sz="2000" dirty="0"/>
              <a:t>Threat </a:t>
            </a:r>
          </a:p>
          <a:p>
            <a:pPr lvl="1"/>
            <a:r>
              <a:rPr lang="en-US" sz="2000" dirty="0"/>
              <a:t>Problem solving (computer tech reaching out to help with a fix)</a:t>
            </a:r>
          </a:p>
          <a:p>
            <a:endParaRPr lang="en-US" dirty="0"/>
          </a:p>
        </p:txBody>
      </p:sp>
      <p:sp>
        <p:nvSpPr>
          <p:cNvPr id="10" name="Text Placeholder 9">
            <a:extLst>
              <a:ext uri="{FF2B5EF4-FFF2-40B4-BE49-F238E27FC236}">
                <a16:creationId xmlns:a16="http://schemas.microsoft.com/office/drawing/2014/main" id="{AFC9B637-C98F-5109-D13C-D80B8B2E59E0}"/>
              </a:ext>
            </a:extLst>
          </p:cNvPr>
          <p:cNvSpPr>
            <a:spLocks noGrp="1"/>
          </p:cNvSpPr>
          <p:nvPr>
            <p:ph type="body" sz="quarter" idx="3"/>
          </p:nvPr>
        </p:nvSpPr>
        <p:spPr/>
        <p:txBody>
          <a:bodyPr/>
          <a:lstStyle/>
          <a:p>
            <a:r>
              <a:rPr lang="en-US" dirty="0"/>
              <a:t>Personal narrative</a:t>
            </a:r>
          </a:p>
        </p:txBody>
      </p:sp>
      <p:sp>
        <p:nvSpPr>
          <p:cNvPr id="11" name="Content Placeholder 10">
            <a:extLst>
              <a:ext uri="{FF2B5EF4-FFF2-40B4-BE49-F238E27FC236}">
                <a16:creationId xmlns:a16="http://schemas.microsoft.com/office/drawing/2014/main" id="{E4E53E7B-3BAB-63CE-FF21-0574AF248F5E}"/>
              </a:ext>
            </a:extLst>
          </p:cNvPr>
          <p:cNvSpPr>
            <a:spLocks noGrp="1"/>
          </p:cNvSpPr>
          <p:nvPr>
            <p:ph sz="quarter" idx="4"/>
          </p:nvPr>
        </p:nvSpPr>
        <p:spPr/>
        <p:txBody>
          <a:bodyPr/>
          <a:lstStyle/>
          <a:p>
            <a:pPr marL="0" marR="0">
              <a:spcBef>
                <a:spcPts val="0"/>
              </a:spcBef>
              <a:spcAft>
                <a:spcPts val="0"/>
              </a:spcAft>
            </a:pPr>
            <a:r>
              <a:rPr lang="en-US" sz="20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Altruism</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0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Connection </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0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Status</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0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L</a:t>
            </a:r>
            <a:r>
              <a:rPr lang="en-US" sz="2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egacy</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0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Fear</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Title 6">
            <a:extLst>
              <a:ext uri="{FF2B5EF4-FFF2-40B4-BE49-F238E27FC236}">
                <a16:creationId xmlns:a16="http://schemas.microsoft.com/office/drawing/2014/main" id="{74F7BE9D-4BD6-2F0E-0DB4-39719A7373A1}"/>
              </a:ext>
            </a:extLst>
          </p:cNvPr>
          <p:cNvSpPr>
            <a:spLocks noGrp="1"/>
          </p:cNvSpPr>
          <p:nvPr>
            <p:ph type="title"/>
          </p:nvPr>
        </p:nvSpPr>
        <p:spPr/>
        <p:txBody>
          <a:bodyPr/>
          <a:lstStyle/>
          <a:p>
            <a:r>
              <a:rPr lang="en-US" dirty="0"/>
              <a:t>Connecting the dots</a:t>
            </a:r>
          </a:p>
        </p:txBody>
      </p:sp>
    </p:spTree>
    <p:extLst>
      <p:ext uri="{BB962C8B-B14F-4D97-AF65-F5344CB8AC3E}">
        <p14:creationId xmlns:p14="http://schemas.microsoft.com/office/powerpoint/2010/main" val="2926221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552694DF-C6E0-BCBA-85BA-8ECFF3D81BD6}"/>
              </a:ext>
            </a:extLst>
          </p:cNvPr>
          <p:cNvSpPr>
            <a:spLocks noGrp="1"/>
          </p:cNvSpPr>
          <p:nvPr>
            <p:ph type="title"/>
          </p:nvPr>
        </p:nvSpPr>
        <p:spPr>
          <a:xfrm>
            <a:off x="6550924" y="685800"/>
            <a:ext cx="4920019" cy="2021553"/>
          </a:xfrm>
        </p:spPr>
        <p:txBody>
          <a:bodyPr>
            <a:normAutofit/>
          </a:bodyPr>
          <a:lstStyle/>
          <a:p>
            <a:r>
              <a:rPr lang="en-US" altLang="en-US" sz="4600" b="1" cap="none" dirty="0">
                <a:solidFill>
                  <a:schemeClr val="tx1"/>
                </a:solidFill>
                <a:latin typeface="Lato" panose="020F0502020204030204" pitchFamily="34" charset="0"/>
              </a:rPr>
              <a:t>Scammers use the following tricks</a:t>
            </a:r>
            <a:endParaRPr lang="en-US" sz="4600" dirty="0">
              <a:solidFill>
                <a:schemeClr val="tx1"/>
              </a:solidFill>
            </a:endParaRPr>
          </a:p>
        </p:txBody>
      </p:sp>
      <p:sp>
        <p:nvSpPr>
          <p:cNvPr id="1035" name="Freeform: Shape 1034">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8" name="Picture 4">
            <a:extLst>
              <a:ext uri="{FF2B5EF4-FFF2-40B4-BE49-F238E27FC236}">
                <a16:creationId xmlns:a16="http://schemas.microsoft.com/office/drawing/2014/main" id="{DB7D12E0-C957-816C-E731-BD00A472924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3B7B72CD-BB4A-4D43-87D8-6558D3D5790A}"/>
              </a:ext>
            </a:extLst>
          </p:cNvPr>
          <p:cNvSpPr>
            <a:spLocks noGrp="1"/>
          </p:cNvSpPr>
          <p:nvPr>
            <p:ph idx="1"/>
          </p:nvPr>
        </p:nvSpPr>
        <p:spPr>
          <a:xfrm>
            <a:off x="6550924" y="2927444"/>
            <a:ext cx="4920019" cy="3244755"/>
          </a:xfrm>
        </p:spPr>
        <p:txBody>
          <a:bodyPr>
            <a:normAutofit/>
          </a:bodyPr>
          <a:lstStyle/>
          <a:p>
            <a:pPr marL="0" marR="0" lvl="0" indent="0" defTabSz="914400" rtl="0" eaLnBrk="0" fontAlgn="base" latinLnBrk="0" hangingPunct="0">
              <a:spcBef>
                <a:spcPct val="0"/>
              </a:spcBef>
              <a:spcAft>
                <a:spcPct val="0"/>
              </a:spcAft>
              <a:buClrTx/>
              <a:buSzTx/>
              <a:buFontTx/>
              <a:buNone/>
              <a:tabLst/>
            </a:pPr>
            <a:r>
              <a:rPr kumimoji="0" lang="en-US" altLang="en-US" b="0" i="0" u="none" strike="noStrike" cap="none" normalizeH="0" baseline="0" dirty="0">
                <a:ln>
                  <a:noFill/>
                </a:ln>
                <a:effectLst/>
                <a:latin typeface="Lato" panose="020F0502020204030204" pitchFamily="34" charset="0"/>
              </a:rPr>
              <a:t>Scammers often use psychological triggers to get an automatic response from you without you realizing it. </a:t>
            </a:r>
            <a:endParaRPr kumimoji="0" lang="en-US" altLang="en-US" b="1" i="0" u="none" strike="noStrike" cap="none" normalizeH="0" baseline="0" dirty="0">
              <a:ln>
                <a:noFill/>
              </a:ln>
              <a:effectLst/>
              <a:latin typeface="Lato" panose="020F0502020204030204" pitchFamily="34" charset="0"/>
            </a:endParaRPr>
          </a:p>
          <a:p>
            <a:pPr marL="0" marR="0" lvl="0" indent="0" defTabSz="914400" rtl="0" eaLnBrk="0" fontAlgn="base" latinLnBrk="0" hangingPunct="0">
              <a:spcBef>
                <a:spcPct val="0"/>
              </a:spcBef>
              <a:spcAft>
                <a:spcPct val="0"/>
              </a:spcAft>
              <a:buClrTx/>
              <a:buSzTx/>
              <a:buFontTx/>
              <a:buNone/>
              <a:tabLst/>
            </a:pPr>
            <a:endParaRPr kumimoji="0" lang="en-US" altLang="en-US" b="0" i="0" u="none" strike="noStrike" cap="none" normalizeH="0" baseline="0" dirty="0">
              <a:ln>
                <a:noFill/>
              </a:ln>
              <a:effectLst/>
              <a:latin typeface="Lato" panose="020F0502020204030204" pitchFamily="34" charset="0"/>
            </a:endParaRPr>
          </a:p>
          <a:p>
            <a:pPr marL="0" marR="0" lvl="0" indent="0" defTabSz="914400" rtl="0" eaLnBrk="0" fontAlgn="base" latinLnBrk="0" hangingPunct="0">
              <a:spcBef>
                <a:spcPct val="0"/>
              </a:spcBef>
              <a:spcAft>
                <a:spcPct val="0"/>
              </a:spcAft>
              <a:buClrTx/>
              <a:buSzTx/>
              <a:buFontTx/>
              <a:buNone/>
              <a:tabLst/>
            </a:pPr>
            <a:r>
              <a:rPr kumimoji="0" lang="en-US" altLang="en-US" b="0" i="0" u="none" strike="noStrike" cap="none" normalizeH="0" baseline="0" dirty="0">
                <a:ln>
                  <a:noFill/>
                </a:ln>
                <a:effectLst/>
                <a:latin typeface="Lato" panose="020F0502020204030204" pitchFamily="34" charset="0"/>
              </a:rPr>
              <a:t>Reciprocation</a:t>
            </a:r>
          </a:p>
          <a:p>
            <a:pPr marL="0" marR="0" lvl="0" indent="0" defTabSz="914400" rtl="0" eaLnBrk="0" fontAlgn="base" latinLnBrk="0" hangingPunct="0">
              <a:spcBef>
                <a:spcPct val="0"/>
              </a:spcBef>
              <a:spcAft>
                <a:spcPct val="0"/>
              </a:spcAft>
              <a:buClrTx/>
              <a:buSzTx/>
              <a:buFontTx/>
              <a:buNone/>
              <a:tabLst/>
            </a:pPr>
            <a:r>
              <a:rPr kumimoji="0" lang="en-US" altLang="en-US" b="0" i="0" u="none" strike="noStrike" cap="none" normalizeH="0" baseline="0" dirty="0">
                <a:ln>
                  <a:noFill/>
                </a:ln>
                <a:effectLst/>
                <a:latin typeface="Lato" panose="020F0502020204030204" pitchFamily="34" charset="0"/>
              </a:rPr>
              <a:t>Social proof</a:t>
            </a:r>
          </a:p>
          <a:p>
            <a:pPr marL="0" marR="0" lvl="0" indent="0" defTabSz="914400" rtl="0" eaLnBrk="0" fontAlgn="base" latinLnBrk="0" hangingPunct="0">
              <a:spcBef>
                <a:spcPct val="0"/>
              </a:spcBef>
              <a:spcAft>
                <a:spcPct val="0"/>
              </a:spcAft>
              <a:buClrTx/>
              <a:buSzTx/>
              <a:buFontTx/>
              <a:buNone/>
              <a:tabLst/>
            </a:pPr>
            <a:r>
              <a:rPr kumimoji="0" lang="en-US" altLang="en-US" b="0" i="0" u="none" strike="noStrike" cap="none" normalizeH="0" baseline="0" dirty="0">
                <a:ln>
                  <a:noFill/>
                </a:ln>
                <a:effectLst/>
                <a:latin typeface="Lato" panose="020F0502020204030204" pitchFamily="34" charset="0"/>
              </a:rPr>
              <a:t>Liking</a:t>
            </a:r>
          </a:p>
          <a:p>
            <a:pPr marL="0" marR="0" lvl="0" indent="0" defTabSz="914400" rtl="0" eaLnBrk="0" fontAlgn="base" latinLnBrk="0" hangingPunct="0">
              <a:spcBef>
                <a:spcPct val="0"/>
              </a:spcBef>
              <a:spcAft>
                <a:spcPct val="0"/>
              </a:spcAft>
              <a:buClrTx/>
              <a:buSzTx/>
              <a:buFontTx/>
              <a:buNone/>
              <a:tabLst/>
            </a:pPr>
            <a:r>
              <a:rPr kumimoji="0" lang="en-US" altLang="en-US" b="0" i="0" u="none" strike="noStrike" cap="none" normalizeH="0" baseline="0" dirty="0">
                <a:ln>
                  <a:noFill/>
                </a:ln>
                <a:effectLst/>
                <a:latin typeface="Lato" panose="020F0502020204030204" pitchFamily="34" charset="0"/>
              </a:rPr>
              <a:t>Authority</a:t>
            </a:r>
          </a:p>
          <a:p>
            <a:pPr marL="0" marR="0" lvl="0" indent="0" defTabSz="914400" rtl="0" eaLnBrk="0" fontAlgn="base" latinLnBrk="0" hangingPunct="0">
              <a:spcBef>
                <a:spcPct val="0"/>
              </a:spcBef>
              <a:spcAft>
                <a:spcPct val="0"/>
              </a:spcAft>
              <a:buClrTx/>
              <a:buSzTx/>
              <a:buFontTx/>
              <a:buNone/>
              <a:tabLst/>
            </a:pPr>
            <a:r>
              <a:rPr kumimoji="0" lang="en-US" altLang="en-US" b="0" i="0" u="none" strike="noStrike" cap="none" normalizeH="0" baseline="0" dirty="0">
                <a:ln>
                  <a:noFill/>
                </a:ln>
                <a:effectLst/>
                <a:latin typeface="Lato" panose="020F0502020204030204" pitchFamily="34" charset="0"/>
              </a:rPr>
              <a:t>Scarcity</a:t>
            </a:r>
          </a:p>
          <a:p>
            <a:pPr marL="0" marR="0" lvl="0" indent="0" defTabSz="914400" rtl="0" eaLnBrk="0" fontAlgn="base" latinLnBrk="0" hangingPunct="0">
              <a:spcBef>
                <a:spcPct val="0"/>
              </a:spcBef>
              <a:spcAft>
                <a:spcPct val="0"/>
              </a:spcAft>
              <a:buClrTx/>
              <a:buSzTx/>
              <a:buFontTx/>
              <a:buNone/>
              <a:tabLst/>
            </a:pPr>
            <a:r>
              <a:rPr kumimoji="0" lang="en-US" altLang="en-US" b="0" i="0" u="none" strike="noStrike" cap="none" normalizeH="0" baseline="0" dirty="0">
                <a:ln>
                  <a:noFill/>
                </a:ln>
                <a:effectLst/>
                <a:latin typeface="Lato" panose="020F0502020204030204" pitchFamily="34" charset="0"/>
              </a:rPr>
              <a:t>Personalized scams</a:t>
            </a:r>
          </a:p>
          <a:p>
            <a:pPr marL="0" marR="0" lvl="0" indent="0" defTabSz="914400" rtl="0" eaLnBrk="0" fontAlgn="base" latinLnBrk="0" hangingPunct="0">
              <a:spcBef>
                <a:spcPct val="0"/>
              </a:spcBef>
              <a:spcAft>
                <a:spcPct val="0"/>
              </a:spcAft>
              <a:buClrTx/>
              <a:buSzTx/>
              <a:buFontTx/>
              <a:buNone/>
              <a:tabLst/>
            </a:pPr>
            <a:r>
              <a:rPr lang="en-US" altLang="en-US" dirty="0">
                <a:latin typeface="Lato" panose="020F0502020204030204" pitchFamily="34" charset="0"/>
              </a:rPr>
              <a:t>Incremental commitment </a:t>
            </a:r>
            <a:endParaRPr kumimoji="0" lang="en-US" altLang="en-US" b="0" i="0" u="none" strike="noStrike" cap="none" normalizeH="0" baseline="0" dirty="0">
              <a:ln>
                <a:noFill/>
              </a:ln>
              <a:effectLst/>
              <a:latin typeface="Lato" panose="020F0502020204030204" pitchFamily="34" charset="0"/>
            </a:endParaRPr>
          </a:p>
          <a:p>
            <a:endParaRPr lang="en-US" dirty="0"/>
          </a:p>
        </p:txBody>
      </p:sp>
    </p:spTree>
    <p:extLst>
      <p:ext uri="{BB962C8B-B14F-4D97-AF65-F5344CB8AC3E}">
        <p14:creationId xmlns:p14="http://schemas.microsoft.com/office/powerpoint/2010/main" val="285710367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nonverbal communication in persuasion">
            <a:extLst>
              <a:ext uri="{FF2B5EF4-FFF2-40B4-BE49-F238E27FC236}">
                <a16:creationId xmlns:a16="http://schemas.microsoft.com/office/drawing/2014/main" id="{5EEBE523-8AF9-72B3-2F1A-B89B12C47FD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ectangle 1032">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FDDFEB-2439-22DB-B11C-11B8BB33D14D}"/>
              </a:ext>
            </a:extLst>
          </p:cNvPr>
          <p:cNvSpPr>
            <a:spLocks noGrp="1"/>
          </p:cNvSpPr>
          <p:nvPr>
            <p:ph type="title"/>
          </p:nvPr>
        </p:nvSpPr>
        <p:spPr>
          <a:xfrm>
            <a:off x="1069848" y="484632"/>
            <a:ext cx="10058400" cy="1609344"/>
          </a:xfrm>
        </p:spPr>
        <p:txBody>
          <a:bodyPr anchor="ctr">
            <a:normAutofit/>
          </a:bodyPr>
          <a:lstStyle/>
          <a:p>
            <a:r>
              <a:rPr lang="en-US" dirty="0">
                <a:solidFill>
                  <a:schemeClr val="tx1"/>
                </a:solidFill>
              </a:rPr>
              <a:t>Persuasion</a:t>
            </a:r>
          </a:p>
        </p:txBody>
      </p:sp>
      <p:sp>
        <p:nvSpPr>
          <p:cNvPr id="3" name="Content Placeholder 2">
            <a:extLst>
              <a:ext uri="{FF2B5EF4-FFF2-40B4-BE49-F238E27FC236}">
                <a16:creationId xmlns:a16="http://schemas.microsoft.com/office/drawing/2014/main" id="{C488EFFF-29E1-0AFF-DBBC-CBFDB8000C60}"/>
              </a:ext>
            </a:extLst>
          </p:cNvPr>
          <p:cNvSpPr>
            <a:spLocks noGrp="1"/>
          </p:cNvSpPr>
          <p:nvPr>
            <p:ph idx="1"/>
          </p:nvPr>
        </p:nvSpPr>
        <p:spPr>
          <a:xfrm>
            <a:off x="1069848" y="2121408"/>
            <a:ext cx="10058400" cy="4050792"/>
          </a:xfrm>
        </p:spPr>
        <p:txBody>
          <a:bodyPr>
            <a:normAutofit/>
          </a:bodyPr>
          <a:lstStyle/>
          <a:p>
            <a:pPr marL="0" indent="0">
              <a:buNone/>
            </a:pPr>
            <a:r>
              <a:rPr lang="en-US" b="1" i="1" kern="100" dirty="0">
                <a:effectLst/>
                <a:latin typeface="Calibri" panose="020F0502020204030204" pitchFamily="34" charset="0"/>
                <a:ea typeface="Calibri" panose="020F0502020204030204" pitchFamily="34" charset="0"/>
                <a:cs typeface="Times New Roman" panose="02020603050405020304" pitchFamily="18" charset="0"/>
              </a:rPr>
              <a:t>Assistant Professor of Psychology Kenneth Tan from the Singapore Management University outlines several persuasive techniques scammers employ:</a:t>
            </a:r>
            <a:endParaRPr lang="en-US" i="1"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Truth Bias</a:t>
            </a:r>
          </a:p>
          <a:p>
            <a:r>
              <a:rPr lang="en-US" dirty="0"/>
              <a:t>Authority</a:t>
            </a:r>
          </a:p>
          <a:p>
            <a:r>
              <a:rPr lang="en-US" dirty="0"/>
              <a:t>Increased Heuristic Thinking </a:t>
            </a:r>
          </a:p>
          <a:p>
            <a:r>
              <a:rPr lang="en-US" dirty="0"/>
              <a:t>Foot in the Door</a:t>
            </a:r>
          </a:p>
          <a:p>
            <a:r>
              <a:rPr lang="en-US" dirty="0"/>
              <a:t>Sunk Cost</a:t>
            </a:r>
          </a:p>
          <a:p>
            <a:r>
              <a:rPr lang="en-US" dirty="0"/>
              <a:t>Similarity</a:t>
            </a:r>
          </a:p>
        </p:txBody>
      </p:sp>
      <p:grpSp>
        <p:nvGrpSpPr>
          <p:cNvPr id="1035" name="Group 1034">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36" name="Oval 1035">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37" name="Oval 1036">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43018715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56A4-6EAB-92A0-8790-37335A6B4C46}"/>
              </a:ext>
            </a:extLst>
          </p:cNvPr>
          <p:cNvSpPr>
            <a:spLocks noGrp="1"/>
          </p:cNvSpPr>
          <p:nvPr>
            <p:ph type="title"/>
          </p:nvPr>
        </p:nvSpPr>
        <p:spPr>
          <a:xfrm>
            <a:off x="6447474" y="289203"/>
            <a:ext cx="4920019" cy="2021553"/>
          </a:xfrm>
        </p:spPr>
        <p:txBody>
          <a:bodyPr>
            <a:normAutofit/>
          </a:bodyPr>
          <a:lstStyle/>
          <a:p>
            <a:r>
              <a:rPr lang="en-US" kern="100" dirty="0">
                <a:solidFill>
                  <a:schemeClr val="tx1"/>
                </a:solidFill>
                <a:effectLst/>
                <a:ea typeface="Calibri" panose="020F0502020204030204" pitchFamily="34" charset="0"/>
                <a:cs typeface="Times New Roman" panose="02020603050405020304" pitchFamily="18" charset="0"/>
              </a:rPr>
              <a:t>red flags to look out for</a:t>
            </a:r>
            <a:endParaRPr lang="en-US" dirty="0">
              <a:solidFill>
                <a:schemeClr val="tx1"/>
              </a:solidFill>
            </a:endParaRPr>
          </a:p>
        </p:txBody>
      </p:sp>
      <p:pic>
        <p:nvPicPr>
          <p:cNvPr id="3078" name="Picture 6">
            <a:extLst>
              <a:ext uri="{FF2B5EF4-FFF2-40B4-BE49-F238E27FC236}">
                <a16:creationId xmlns:a16="http://schemas.microsoft.com/office/drawing/2014/main" id="{194BF26B-66F2-7D50-0D9A-C1173546D9DA}"/>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79C78F5-D4BF-D45F-2522-D7230F53F5BB}"/>
              </a:ext>
            </a:extLst>
          </p:cNvPr>
          <p:cNvSpPr>
            <a:spLocks noGrp="1"/>
          </p:cNvSpPr>
          <p:nvPr>
            <p:ph idx="1"/>
          </p:nvPr>
        </p:nvSpPr>
        <p:spPr>
          <a:xfrm>
            <a:off x="6550924" y="2310756"/>
            <a:ext cx="4920019" cy="3861443"/>
          </a:xfrm>
        </p:spPr>
        <p:txBody>
          <a:bodyPr>
            <a:normAutofit/>
          </a:bodyPr>
          <a:lstStyle/>
          <a:p>
            <a:pPr marL="0" indent="0">
              <a:buNone/>
            </a:pPr>
            <a:r>
              <a:rPr lang="en-US" sz="1900" kern="100" dirty="0">
                <a:effectLst/>
                <a:latin typeface="Calibri" panose="020F0502020204030204" pitchFamily="34" charset="0"/>
                <a:ea typeface="Calibri" panose="020F0502020204030204" pitchFamily="34" charset="0"/>
                <a:cs typeface="Times New Roman" panose="02020603050405020304" pitchFamily="18" charset="0"/>
              </a:rPr>
              <a:t>Said Ms. Misir, “What we do notice across different scams is that not just one technique is used. It's always a combination of various kinds of techniques, depending on the kind of scams.”</a:t>
            </a:r>
          </a:p>
          <a:p>
            <a:pPr marL="342900" marR="0" lvl="0" indent="-342900">
              <a:spcBef>
                <a:spcPts val="0"/>
              </a:spcBef>
              <a:spcAft>
                <a:spcPts val="0"/>
              </a:spcAft>
              <a:buFont typeface="Symbol" pitchFamily="2" charset="2"/>
              <a:buChar char=""/>
            </a:pPr>
            <a:r>
              <a:rPr lang="en-US" sz="1900" kern="100" dirty="0">
                <a:effectLst/>
                <a:latin typeface="Calibri" panose="020F0502020204030204" pitchFamily="34" charset="0"/>
                <a:ea typeface="Calibri" panose="020F0502020204030204" pitchFamily="34" charset="0"/>
                <a:cs typeface="Times New Roman" panose="02020603050405020304" pitchFamily="18" charset="0"/>
              </a:rPr>
              <a:t>You are pressured a lot, without time to respond</a:t>
            </a:r>
          </a:p>
          <a:p>
            <a:pPr marL="342900" marR="0" lvl="0" indent="-342900">
              <a:spcBef>
                <a:spcPts val="0"/>
              </a:spcBef>
              <a:spcAft>
                <a:spcPts val="0"/>
              </a:spcAft>
              <a:buFont typeface="Symbol" pitchFamily="2" charset="2"/>
              <a:buChar char=""/>
            </a:pPr>
            <a:r>
              <a:rPr lang="en-US" sz="1900" kern="100" dirty="0">
                <a:effectLst/>
                <a:latin typeface="Calibri" panose="020F0502020204030204" pitchFamily="34" charset="0"/>
                <a:ea typeface="Calibri" panose="020F0502020204030204" pitchFamily="34" charset="0"/>
                <a:cs typeface="Times New Roman" panose="02020603050405020304" pitchFamily="18" charset="0"/>
              </a:rPr>
              <a:t>You are asked for small fees for bigger returns</a:t>
            </a:r>
          </a:p>
          <a:p>
            <a:pPr marL="342900" marR="0" lvl="0" indent="-342900">
              <a:spcBef>
                <a:spcPts val="0"/>
              </a:spcBef>
              <a:spcAft>
                <a:spcPts val="0"/>
              </a:spcAft>
              <a:buFont typeface="Symbol" pitchFamily="2" charset="2"/>
              <a:buChar char=""/>
            </a:pPr>
            <a:r>
              <a:rPr lang="en-US" sz="1900" kern="100" dirty="0">
                <a:effectLst/>
                <a:latin typeface="Calibri" panose="020F0502020204030204" pitchFamily="34" charset="0"/>
                <a:ea typeface="Calibri" panose="020F0502020204030204" pitchFamily="34" charset="0"/>
                <a:cs typeface="Times New Roman" panose="02020603050405020304" pitchFamily="18" charset="0"/>
              </a:rPr>
              <a:t>Scammers will not meet you face to face</a:t>
            </a:r>
          </a:p>
          <a:p>
            <a:pPr marL="342900" marR="0" lvl="0" indent="-342900">
              <a:spcBef>
                <a:spcPts val="0"/>
              </a:spcBef>
              <a:spcAft>
                <a:spcPts val="0"/>
              </a:spcAft>
              <a:buFont typeface="Symbol" pitchFamily="2" charset="2"/>
              <a:buChar char=""/>
            </a:pPr>
            <a:r>
              <a:rPr lang="en-US" sz="1900" kern="100" dirty="0">
                <a:effectLst/>
                <a:latin typeface="Calibri" panose="020F0502020204030204" pitchFamily="34" charset="0"/>
                <a:ea typeface="Calibri" panose="020F0502020204030204" pitchFamily="34" charset="0"/>
                <a:cs typeface="Times New Roman" panose="02020603050405020304" pitchFamily="18" charset="0"/>
              </a:rPr>
              <a:t>Scammers may want to get payment in a strange way</a:t>
            </a:r>
          </a:p>
          <a:p>
            <a:endParaRPr lang="en-US" sz="1900" dirty="0"/>
          </a:p>
        </p:txBody>
      </p:sp>
    </p:spTree>
    <p:extLst>
      <p:ext uri="{BB962C8B-B14F-4D97-AF65-F5344CB8AC3E}">
        <p14:creationId xmlns:p14="http://schemas.microsoft.com/office/powerpoint/2010/main" val="3270860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E229FC-F0C1-3B8B-DDC4-5C70838415B3}"/>
              </a:ext>
            </a:extLst>
          </p:cNvPr>
          <p:cNvSpPr>
            <a:spLocks noGrp="1"/>
          </p:cNvSpPr>
          <p:nvPr>
            <p:ph type="title"/>
          </p:nvPr>
        </p:nvSpPr>
        <p:spPr/>
        <p:txBody>
          <a:bodyPr/>
          <a:lstStyle/>
          <a:p>
            <a:r>
              <a:rPr lang="en-US" dirty="0"/>
              <a:t>Case Examples</a:t>
            </a:r>
          </a:p>
        </p:txBody>
      </p:sp>
      <p:sp>
        <p:nvSpPr>
          <p:cNvPr id="8" name="Content Placeholder 7">
            <a:extLst>
              <a:ext uri="{FF2B5EF4-FFF2-40B4-BE49-F238E27FC236}">
                <a16:creationId xmlns:a16="http://schemas.microsoft.com/office/drawing/2014/main" id="{92B910B5-6E4F-8256-F5BE-1CEF7478E124}"/>
              </a:ext>
            </a:extLst>
          </p:cNvPr>
          <p:cNvSpPr>
            <a:spLocks noGrp="1"/>
          </p:cNvSpPr>
          <p:nvPr>
            <p:ph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Scenario 1: </a:t>
            </a:r>
            <a:r>
              <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A resident of a Sonoma assisted living facility spent her mornings on the phone with a particular scammer that would call her every day at 9:30am.  After months of talking together, he finally shared a personal tragedy with this resident that required a large amount of cash to get out of - and this resident wanted to help.  Realizing this would sound suspicious, she went from branch to branch withdrawing $9,000 at each location giving the teller and branch manager a plausible ‘family-emergency’ excuse, denying any fraud.  After each branch visit she placed the case in a UPS box in her car and drove to the next branch.  After the 4</a:t>
            </a:r>
            <a:r>
              <a:rPr lang="en-US" sz="1800" baseline="300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th</a:t>
            </a:r>
            <a:r>
              <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branch, one manager followed her to her car and noticed the box with more than one transaction.  At that point, the manager insisted she stop, sit and reconsider.  It was only at this moment, after ‘being found out’ that the customer was able to admit and recant.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33514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3A7BC2B-FAC8-BDE0-9ECC-A765F692112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7" name="Rectangle 2056">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922ED8-D569-39B7-CEF5-65C13ADF6D9E}"/>
              </a:ext>
            </a:extLst>
          </p:cNvPr>
          <p:cNvSpPr>
            <a:spLocks noGrp="1"/>
          </p:cNvSpPr>
          <p:nvPr>
            <p:ph type="title"/>
          </p:nvPr>
        </p:nvSpPr>
        <p:spPr>
          <a:xfrm>
            <a:off x="1069848" y="484632"/>
            <a:ext cx="10058400" cy="1609344"/>
          </a:xfrm>
        </p:spPr>
        <p:txBody>
          <a:bodyPr anchor="ctr">
            <a:normAutofit/>
          </a:bodyPr>
          <a:lstStyle/>
          <a:p>
            <a:r>
              <a:rPr lang="en-US" dirty="0">
                <a:solidFill>
                  <a:schemeClr val="tx1"/>
                </a:solidFill>
              </a:rPr>
              <a:t>Powerlessness &amp; Power</a:t>
            </a:r>
          </a:p>
        </p:txBody>
      </p:sp>
      <p:sp>
        <p:nvSpPr>
          <p:cNvPr id="3" name="Content Placeholder 2">
            <a:extLst>
              <a:ext uri="{FF2B5EF4-FFF2-40B4-BE49-F238E27FC236}">
                <a16:creationId xmlns:a16="http://schemas.microsoft.com/office/drawing/2014/main" id="{1E4B3E1F-033D-1A59-2E43-68E5FD5A3DC2}"/>
              </a:ext>
            </a:extLst>
          </p:cNvPr>
          <p:cNvSpPr>
            <a:spLocks noGrp="1"/>
          </p:cNvSpPr>
          <p:nvPr>
            <p:ph idx="1"/>
          </p:nvPr>
        </p:nvSpPr>
        <p:spPr>
          <a:xfrm>
            <a:off x="1069848" y="2121408"/>
            <a:ext cx="10058400" cy="4050792"/>
          </a:xfrm>
        </p:spPr>
        <p:txBody>
          <a:bodyPr>
            <a:normAutofit/>
          </a:bodyPr>
          <a:lstStyle/>
          <a:p>
            <a:r>
              <a:rPr lang="en-US" dirty="0"/>
              <a:t>One of the reasons people get hooked is the felt sense of powerlessness in aging</a:t>
            </a:r>
          </a:p>
          <a:p>
            <a:endParaRPr lang="en-US" dirty="0"/>
          </a:p>
          <a:p>
            <a:endParaRPr lang="en-US" dirty="0"/>
          </a:p>
          <a:p>
            <a:r>
              <a:rPr lang="en-US" dirty="0"/>
              <a:t>The promise of the scammer instills a sense of power, efficacy and importance</a:t>
            </a:r>
          </a:p>
          <a:p>
            <a:endParaRPr lang="en-US" dirty="0"/>
          </a:p>
          <a:p>
            <a:pPr marL="0" indent="0">
              <a:buNone/>
            </a:pPr>
            <a:endParaRPr lang="en-US" dirty="0"/>
          </a:p>
          <a:p>
            <a:pPr marL="0" indent="0">
              <a:buNone/>
            </a:pPr>
            <a:endParaRPr lang="en-US" dirty="0"/>
          </a:p>
          <a:p>
            <a:pPr marL="0" indent="0">
              <a:buNone/>
            </a:pPr>
            <a:r>
              <a:rPr lang="en-US" sz="4800" dirty="0"/>
              <a:t>It’s all about meaning.</a:t>
            </a:r>
          </a:p>
          <a:p>
            <a:endParaRPr lang="en-US" dirty="0"/>
          </a:p>
        </p:txBody>
      </p:sp>
      <p:grpSp>
        <p:nvGrpSpPr>
          <p:cNvPr id="2059" name="Group 2058">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60" name="Oval 2059">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61" name="Oval 2060">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41466959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7D2D5E74-F0AC-8D14-0540-5319F7789CBC}"/>
              </a:ext>
            </a:extLst>
          </p:cNvPr>
          <p:cNvSpPr>
            <a:spLocks noGrp="1"/>
          </p:cNvSpPr>
          <p:nvPr>
            <p:ph type="title"/>
          </p:nvPr>
        </p:nvSpPr>
        <p:spPr>
          <a:xfrm>
            <a:off x="8156350" y="484632"/>
            <a:ext cx="3544035" cy="1609344"/>
          </a:xfrm>
          <a:ln>
            <a:noFill/>
          </a:ln>
        </p:spPr>
        <p:txBody>
          <a:bodyPr>
            <a:normAutofit/>
          </a:bodyPr>
          <a:lstStyle/>
          <a:p>
            <a:r>
              <a:rPr lang="en-US" sz="3200" dirty="0"/>
              <a:t>Not a gun to the head</a:t>
            </a:r>
          </a:p>
        </p:txBody>
      </p:sp>
      <p:pic>
        <p:nvPicPr>
          <p:cNvPr id="2052" name="Picture 4">
            <a:extLst>
              <a:ext uri="{FF2B5EF4-FFF2-40B4-BE49-F238E27FC236}">
                <a16:creationId xmlns:a16="http://schemas.microsoft.com/office/drawing/2014/main" id="{CEE1D362-2F4E-6447-0E74-AF009DEB8D3F}"/>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633999" y="1197393"/>
            <a:ext cx="6882269" cy="447347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D1B060A2-50B6-7E85-5975-215B475F40FC}"/>
              </a:ext>
            </a:extLst>
          </p:cNvPr>
          <p:cNvSpPr>
            <a:spLocks noGrp="1"/>
          </p:cNvSpPr>
          <p:nvPr>
            <p:ph idx="1"/>
          </p:nvPr>
        </p:nvSpPr>
        <p:spPr>
          <a:xfrm>
            <a:off x="8242137" y="2208082"/>
            <a:ext cx="3544034" cy="4050792"/>
          </a:xfrm>
        </p:spPr>
        <p:txBody>
          <a:bodyPr>
            <a:normAutofit/>
          </a:bodyPr>
          <a:lstStyle/>
          <a:p>
            <a:r>
              <a:rPr lang="en-US" sz="1600" dirty="0"/>
              <a:t>Scammer positioned as ally </a:t>
            </a:r>
          </a:p>
          <a:p>
            <a:pPr lvl="1"/>
            <a:r>
              <a:rPr lang="en-US" sz="1400" dirty="0"/>
              <a:t>Splitting, joining</a:t>
            </a:r>
          </a:p>
          <a:p>
            <a:pPr marL="0" indent="0">
              <a:buNone/>
            </a:pPr>
            <a:endParaRPr lang="en-US" sz="1600" dirty="0"/>
          </a:p>
          <a:p>
            <a:pPr marL="0" indent="0">
              <a:buNone/>
            </a:pPr>
            <a:r>
              <a:rPr lang="en-US" sz="1600" dirty="0"/>
              <a:t>Examples:</a:t>
            </a:r>
          </a:p>
          <a:p>
            <a:r>
              <a:rPr lang="en-US" sz="1600" dirty="0"/>
              <a:t>Helsinki syndrome</a:t>
            </a:r>
          </a:p>
          <a:p>
            <a:r>
              <a:rPr lang="en-US" sz="1600" dirty="0"/>
              <a:t>Brainwashing</a:t>
            </a:r>
          </a:p>
          <a:p>
            <a:r>
              <a:rPr lang="en-US" sz="1600" dirty="0"/>
              <a:t>Hooked by the narrative</a:t>
            </a:r>
          </a:p>
          <a:p>
            <a:endParaRPr lang="en-US" sz="1600" dirty="0"/>
          </a:p>
          <a:p>
            <a:endParaRPr lang="en-US" sz="1600" dirty="0"/>
          </a:p>
        </p:txBody>
      </p:sp>
      <p:grpSp>
        <p:nvGrpSpPr>
          <p:cNvPr id="2059" name="Group 2058">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60" name="Oval 2059">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61" name="Oval 2060">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418652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dirty="0">
              <a:solidFill>
                <a:prstClr val="white"/>
              </a:solidFill>
              <a:latin typeface="Rockwell Extra Bold" pitchFamily="18" charset="0"/>
            </a:endParaRPr>
          </a:p>
        </p:txBody>
      </p:sp>
      <p:sp>
        <p:nvSpPr>
          <p:cNvPr id="4" name="Title 3">
            <a:extLst>
              <a:ext uri="{FF2B5EF4-FFF2-40B4-BE49-F238E27FC236}">
                <a16:creationId xmlns:a16="http://schemas.microsoft.com/office/drawing/2014/main" id="{B3C89844-51DF-8372-1631-1AEFCEC0023B}"/>
              </a:ext>
            </a:extLst>
          </p:cNvPr>
          <p:cNvSpPr>
            <a:spLocks noGrp="1"/>
          </p:cNvSpPr>
          <p:nvPr>
            <p:ph type="title"/>
          </p:nvPr>
        </p:nvSpPr>
        <p:spPr>
          <a:xfrm>
            <a:off x="643468" y="643466"/>
            <a:ext cx="3686312" cy="5528734"/>
          </a:xfrm>
        </p:spPr>
        <p:txBody>
          <a:bodyPr>
            <a:normAutofit/>
          </a:bodyPr>
          <a:lstStyle/>
          <a:p>
            <a:pPr algn="r"/>
            <a:r>
              <a:rPr lang="en-US" sz="4800" dirty="0">
                <a:solidFill>
                  <a:srgbClr val="FFFFFF"/>
                </a:solidFill>
              </a:rPr>
              <a:t>Overview</a:t>
            </a:r>
          </a:p>
        </p:txBody>
      </p:sp>
      <p:sp>
        <p:nvSpPr>
          <p:cNvPr id="6" name="Content Placeholder 5">
            <a:extLst>
              <a:ext uri="{FF2B5EF4-FFF2-40B4-BE49-F238E27FC236}">
                <a16:creationId xmlns:a16="http://schemas.microsoft.com/office/drawing/2014/main" id="{1A3B7F55-21B7-90C6-B15C-89F08C065530}"/>
              </a:ext>
            </a:extLst>
          </p:cNvPr>
          <p:cNvSpPr>
            <a:spLocks noGrp="1"/>
          </p:cNvSpPr>
          <p:nvPr>
            <p:ph idx="1"/>
          </p:nvPr>
        </p:nvSpPr>
        <p:spPr>
          <a:xfrm>
            <a:off x="5053780" y="599768"/>
            <a:ext cx="6074467" cy="5572432"/>
          </a:xfrm>
        </p:spPr>
        <p:txBody>
          <a:bodyPr anchor="ctr">
            <a:normAutofit/>
          </a:bodyPr>
          <a:lstStyle/>
          <a:p>
            <a:r>
              <a:rPr lang="en-US" dirty="0"/>
              <a:t>Goal: Fraud Prevention</a:t>
            </a:r>
          </a:p>
          <a:p>
            <a:r>
              <a:rPr lang="en-US" dirty="0"/>
              <a:t>Statistics</a:t>
            </a:r>
          </a:p>
          <a:p>
            <a:r>
              <a:rPr lang="en-US" dirty="0"/>
              <a:t>The challenge at hand: manipulation  </a:t>
            </a:r>
          </a:p>
          <a:p>
            <a:r>
              <a:rPr lang="en-US" dirty="0"/>
              <a:t>Types of scam and how we get hooked</a:t>
            </a:r>
          </a:p>
          <a:p>
            <a:r>
              <a:rPr lang="en-US" dirty="0"/>
              <a:t>Undue influence vs personal narrative</a:t>
            </a:r>
          </a:p>
          <a:p>
            <a:r>
              <a:rPr lang="en-US" dirty="0"/>
              <a:t>The psychology of personal narrative</a:t>
            </a:r>
          </a:p>
          <a:p>
            <a:r>
              <a:rPr lang="en-US" dirty="0"/>
              <a:t>Dopamine</a:t>
            </a:r>
          </a:p>
          <a:p>
            <a:r>
              <a:rPr lang="en-US" dirty="0"/>
              <a:t>Tools and techniques</a:t>
            </a:r>
          </a:p>
          <a:p>
            <a:endParaRPr lang="en-US" dirty="0"/>
          </a:p>
        </p:txBody>
      </p:sp>
      <p:sp>
        <p:nvSpPr>
          <p:cNvPr id="15" name="Oval 14">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22866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C63646-BF7E-1F3B-BE77-F1E18262E644}"/>
              </a:ext>
            </a:extLst>
          </p:cNvPr>
          <p:cNvSpPr>
            <a:spLocks noGrp="1"/>
          </p:cNvSpPr>
          <p:nvPr>
            <p:ph type="title"/>
          </p:nvPr>
        </p:nvSpPr>
        <p:spPr>
          <a:xfrm>
            <a:off x="6447474" y="169197"/>
            <a:ext cx="4920019" cy="2021553"/>
          </a:xfrm>
        </p:spPr>
        <p:txBody>
          <a:bodyPr>
            <a:normAutofit/>
          </a:bodyPr>
          <a:lstStyle/>
          <a:p>
            <a:r>
              <a:rPr lang="en-US" dirty="0">
                <a:solidFill>
                  <a:schemeClr val="tx1"/>
                </a:solidFill>
              </a:rPr>
              <a:t>False Narrative</a:t>
            </a:r>
          </a:p>
        </p:txBody>
      </p:sp>
      <p:sp>
        <p:nvSpPr>
          <p:cNvPr id="1033" name="Freeform: Shape 1032">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descr="A person from a hook&#10;&#10;Description automatically generated with low confidence">
            <a:extLst>
              <a:ext uri="{FF2B5EF4-FFF2-40B4-BE49-F238E27FC236}">
                <a16:creationId xmlns:a16="http://schemas.microsoft.com/office/drawing/2014/main" id="{8FBA83C8-F80B-A5C7-0849-43ABC24A3A2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1"/>
          <a:stretch/>
        </p:blipFill>
        <p:spPr bwMode="auto">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CD4AE39-AF56-19DE-0A0B-71B9290CA686}"/>
              </a:ext>
            </a:extLst>
          </p:cNvPr>
          <p:cNvSpPr>
            <a:spLocks noGrp="1"/>
          </p:cNvSpPr>
          <p:nvPr>
            <p:ph idx="1"/>
          </p:nvPr>
        </p:nvSpPr>
        <p:spPr>
          <a:xfrm>
            <a:off x="6565580" y="1771650"/>
            <a:ext cx="4920019" cy="4686300"/>
          </a:xfrm>
        </p:spPr>
        <p:txBody>
          <a:bodyPr>
            <a:normAutofit/>
          </a:bodyPr>
          <a:lstStyle/>
          <a:p>
            <a:r>
              <a:rPr lang="en-US" sz="2800" dirty="0"/>
              <a:t>A competent person may willingly participate</a:t>
            </a:r>
          </a:p>
          <a:p>
            <a:pPr marL="0" indent="0">
              <a:buNone/>
            </a:pPr>
            <a:r>
              <a:rPr lang="en-US" sz="2800" dirty="0"/>
              <a:t>Yet…</a:t>
            </a:r>
          </a:p>
          <a:p>
            <a:r>
              <a:rPr lang="en-US" sz="2800" dirty="0"/>
              <a:t>It’s fraud because it’s based on a </a:t>
            </a:r>
            <a:r>
              <a:rPr lang="en-US" sz="2800" i="1" u="sng" dirty="0"/>
              <a:t>false narrative </a:t>
            </a:r>
          </a:p>
          <a:p>
            <a:pPr marL="0" indent="0">
              <a:buNone/>
            </a:pPr>
            <a:endParaRPr lang="en-US" sz="1700" dirty="0"/>
          </a:p>
          <a:p>
            <a:pPr marL="0" indent="0">
              <a:buNone/>
            </a:pPr>
            <a:r>
              <a:rPr lang="en-US" sz="1700" dirty="0"/>
              <a:t>i.e. </a:t>
            </a:r>
          </a:p>
          <a:p>
            <a:pPr marL="0" indent="0">
              <a:buNone/>
            </a:pPr>
            <a:endParaRPr lang="en-US" sz="1700" dirty="0"/>
          </a:p>
          <a:p>
            <a:pPr marL="0" indent="0">
              <a:buNone/>
            </a:pPr>
            <a:r>
              <a:rPr lang="en-US" sz="6000" u="sng" dirty="0"/>
              <a:t>It’s a LIE!</a:t>
            </a:r>
          </a:p>
          <a:p>
            <a:endParaRPr lang="en-US" sz="1700" dirty="0"/>
          </a:p>
        </p:txBody>
      </p:sp>
    </p:spTree>
    <p:extLst>
      <p:ext uri="{BB962C8B-B14F-4D97-AF65-F5344CB8AC3E}">
        <p14:creationId xmlns:p14="http://schemas.microsoft.com/office/powerpoint/2010/main" val="308399231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1F0EB67-3664-522A-58D2-551564BE414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1" name="Rectangle 3080">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F0E32C-AE67-FBF2-9756-1585FACF9E31}"/>
              </a:ext>
            </a:extLst>
          </p:cNvPr>
          <p:cNvSpPr>
            <a:spLocks noGrp="1"/>
          </p:cNvSpPr>
          <p:nvPr>
            <p:ph type="title"/>
          </p:nvPr>
        </p:nvSpPr>
        <p:spPr>
          <a:xfrm>
            <a:off x="1069848" y="484632"/>
            <a:ext cx="10058400" cy="1609344"/>
          </a:xfrm>
        </p:spPr>
        <p:txBody>
          <a:bodyPr anchor="ctr">
            <a:normAutofit/>
          </a:bodyPr>
          <a:lstStyle/>
          <a:p>
            <a:r>
              <a:rPr lang="en-US" dirty="0">
                <a:solidFill>
                  <a:schemeClr val="tx1"/>
                </a:solidFill>
              </a:rPr>
              <a:t>Dopamine: Gambling and the big win</a:t>
            </a:r>
          </a:p>
        </p:txBody>
      </p:sp>
      <p:sp>
        <p:nvSpPr>
          <p:cNvPr id="3" name="Content Placeholder 2">
            <a:extLst>
              <a:ext uri="{FF2B5EF4-FFF2-40B4-BE49-F238E27FC236}">
                <a16:creationId xmlns:a16="http://schemas.microsoft.com/office/drawing/2014/main" id="{D0A27115-9424-E60B-5DD3-D15BAB6156A7}"/>
              </a:ext>
            </a:extLst>
          </p:cNvPr>
          <p:cNvSpPr>
            <a:spLocks noGrp="1"/>
          </p:cNvSpPr>
          <p:nvPr>
            <p:ph idx="1"/>
          </p:nvPr>
        </p:nvSpPr>
        <p:spPr>
          <a:xfrm>
            <a:off x="1069848" y="2121408"/>
            <a:ext cx="10058400" cy="4050792"/>
          </a:xfrm>
        </p:spPr>
        <p:txBody>
          <a:bodyPr>
            <a:normAutofit/>
          </a:bodyPr>
          <a:lstStyle/>
          <a:p>
            <a:r>
              <a:rPr lang="en-US" dirty="0"/>
              <a:t>Dopamine hit when we’re about to get a reward</a:t>
            </a:r>
          </a:p>
          <a:p>
            <a:r>
              <a:rPr lang="en-US" dirty="0"/>
              <a:t>Feels good, very good</a:t>
            </a:r>
          </a:p>
          <a:p>
            <a:r>
              <a:rPr lang="en-US" dirty="0"/>
              <a:t>That hit is addictive and difficult to say no to</a:t>
            </a:r>
          </a:p>
          <a:p>
            <a:r>
              <a:rPr lang="en-US" dirty="0"/>
              <a:t>The possibilities held out by the scammers set up a potentially huger reward</a:t>
            </a:r>
          </a:p>
          <a:p>
            <a:pPr lvl="1"/>
            <a:r>
              <a:rPr lang="en-US" dirty="0"/>
              <a:t>Money</a:t>
            </a:r>
          </a:p>
          <a:p>
            <a:pPr lvl="1"/>
            <a:r>
              <a:rPr lang="en-US" dirty="0"/>
              <a:t>Status</a:t>
            </a:r>
          </a:p>
          <a:p>
            <a:pPr lvl="1"/>
            <a:r>
              <a:rPr lang="en-US" dirty="0"/>
              <a:t>Love</a:t>
            </a:r>
          </a:p>
          <a:p>
            <a:pPr lvl="1"/>
            <a:r>
              <a:rPr lang="en-US" dirty="0"/>
              <a:t>Legacy</a:t>
            </a:r>
          </a:p>
          <a:p>
            <a:pPr lvl="1"/>
            <a:r>
              <a:rPr lang="en-US" dirty="0"/>
              <a:t>Success</a:t>
            </a:r>
          </a:p>
          <a:p>
            <a:pPr lvl="1"/>
            <a:r>
              <a:rPr lang="en-US" dirty="0"/>
              <a:t>Power</a:t>
            </a:r>
          </a:p>
          <a:p>
            <a:endParaRPr lang="en-US" dirty="0"/>
          </a:p>
        </p:txBody>
      </p:sp>
      <p:grpSp>
        <p:nvGrpSpPr>
          <p:cNvPr id="3083" name="Group 3082">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84" name="Oval 3083">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85" name="Oval 3084">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89646640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a:extLst>
              <a:ext uri="{FF2B5EF4-FFF2-40B4-BE49-F238E27FC236}">
                <a16:creationId xmlns:a16="http://schemas.microsoft.com/office/drawing/2014/main" id="{C2495E67-28F8-C31E-C343-4B9C22A28AD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11111"/>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131" name="Rectangle 5130">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4">
              <a:alphaModFix amt="9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58B06E1-7927-1813-6443-009FC36A9963}"/>
              </a:ext>
            </a:extLst>
          </p:cNvPr>
          <p:cNvSpPr>
            <a:spLocks noGrp="1"/>
          </p:cNvSpPr>
          <p:nvPr>
            <p:ph type="title"/>
          </p:nvPr>
        </p:nvSpPr>
        <p:spPr>
          <a:xfrm>
            <a:off x="1285456" y="4162031"/>
            <a:ext cx="4543683" cy="1767141"/>
          </a:xfrm>
        </p:spPr>
        <p:txBody>
          <a:bodyPr>
            <a:normAutofit/>
          </a:bodyPr>
          <a:lstStyle/>
          <a:p>
            <a:pPr algn="r"/>
            <a:r>
              <a:rPr lang="en-US" dirty="0"/>
              <a:t>Power and powerlessness</a:t>
            </a:r>
          </a:p>
        </p:txBody>
      </p:sp>
      <p:sp>
        <p:nvSpPr>
          <p:cNvPr id="3" name="Content Placeholder 2">
            <a:extLst>
              <a:ext uri="{FF2B5EF4-FFF2-40B4-BE49-F238E27FC236}">
                <a16:creationId xmlns:a16="http://schemas.microsoft.com/office/drawing/2014/main" id="{D5AF7FCC-A933-4343-EF24-DF6813477CED}"/>
              </a:ext>
            </a:extLst>
          </p:cNvPr>
          <p:cNvSpPr>
            <a:spLocks noGrp="1"/>
          </p:cNvSpPr>
          <p:nvPr>
            <p:ph idx="1"/>
          </p:nvPr>
        </p:nvSpPr>
        <p:spPr>
          <a:xfrm>
            <a:off x="6217920" y="4170410"/>
            <a:ext cx="4699221" cy="1767141"/>
          </a:xfrm>
        </p:spPr>
        <p:txBody>
          <a:bodyPr anchor="ctr">
            <a:normAutofit/>
          </a:bodyPr>
          <a:lstStyle/>
          <a:p>
            <a:r>
              <a:rPr lang="en-US" sz="1500" dirty="0"/>
              <a:t>We may feel frustrated or powerless as witnesses to people acting against their best interests</a:t>
            </a:r>
          </a:p>
          <a:p>
            <a:r>
              <a:rPr lang="en-US" sz="1500" dirty="0"/>
              <a:t>The Scammer has hooked them into a very powerful personal narrative you are unlikely to disrupt or convince them is false.</a:t>
            </a:r>
          </a:p>
          <a:p>
            <a:r>
              <a:rPr lang="en-US" sz="1500" dirty="0"/>
              <a:t>What to do?</a:t>
            </a:r>
          </a:p>
          <a:p>
            <a:endParaRPr lang="en-US" sz="1500" dirty="0"/>
          </a:p>
        </p:txBody>
      </p:sp>
      <p:sp>
        <p:nvSpPr>
          <p:cNvPr id="5133" name="Rectangle 5132">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135" name="Oval 5134">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137" name="Oval 5136">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40650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 name="Oval 1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48389469-04C4-1C57-A4F4-E54101F1036A}"/>
              </a:ext>
            </a:extLst>
          </p:cNvPr>
          <p:cNvSpPr>
            <a:spLocks noGrp="1"/>
          </p:cNvSpPr>
          <p:nvPr>
            <p:ph type="title"/>
          </p:nvPr>
        </p:nvSpPr>
        <p:spPr>
          <a:xfrm>
            <a:off x="1490145" y="2376862"/>
            <a:ext cx="2640646" cy="2104273"/>
          </a:xfrm>
          <a:noFill/>
        </p:spPr>
        <p:txBody>
          <a:bodyPr>
            <a:normAutofit/>
          </a:bodyPr>
          <a:lstStyle/>
          <a:p>
            <a:pPr algn="ctr"/>
            <a:r>
              <a:rPr lang="en-US" sz="3000" dirty="0">
                <a:solidFill>
                  <a:srgbClr val="FFFFFF"/>
                </a:solidFill>
              </a:rPr>
              <a:t>Intervention Guidelines</a:t>
            </a:r>
          </a:p>
        </p:txBody>
      </p:sp>
      <p:sp>
        <p:nvSpPr>
          <p:cNvPr id="16" name="Rectangle 15">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F3608617-C7A9-8E16-FFD1-9FD74913C13A}"/>
              </a:ext>
            </a:extLst>
          </p:cNvPr>
          <p:cNvGraphicFramePr>
            <a:graphicFrameLocks noGrp="1"/>
          </p:cNvGraphicFramePr>
          <p:nvPr>
            <p:ph idx="1"/>
            <p:extLst>
              <p:ext uri="{D42A27DB-BD31-4B8C-83A1-F6EECF244321}">
                <p14:modId xmlns:p14="http://schemas.microsoft.com/office/powerpoint/2010/main" val="2024352965"/>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51173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5" name="Rectangle 4114">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82C53F-9CA0-A91B-821E-7A49C5AFD2CF}"/>
              </a:ext>
            </a:extLst>
          </p:cNvPr>
          <p:cNvSpPr>
            <a:spLocks noGrp="1"/>
          </p:cNvSpPr>
          <p:nvPr>
            <p:ph type="title"/>
          </p:nvPr>
        </p:nvSpPr>
        <p:spPr>
          <a:xfrm>
            <a:off x="6386284" y="484632"/>
            <a:ext cx="4741963" cy="1971964"/>
          </a:xfrm>
        </p:spPr>
        <p:txBody>
          <a:bodyPr>
            <a:normAutofit/>
          </a:bodyPr>
          <a:lstStyle/>
          <a:p>
            <a:r>
              <a:rPr lang="en-US" sz="4800" dirty="0"/>
              <a:t>What you can do</a:t>
            </a:r>
          </a:p>
        </p:txBody>
      </p:sp>
      <p:pic>
        <p:nvPicPr>
          <p:cNvPr id="4098" name="Picture 2" descr="76 Pcs Fly Fishing Lure Trout Flies Kit with Fly Box">
            <a:extLst>
              <a:ext uri="{FF2B5EF4-FFF2-40B4-BE49-F238E27FC236}">
                <a16:creationId xmlns:a16="http://schemas.microsoft.com/office/drawing/2014/main" id="{EED9F28C-9BFC-29F8-1464-8DA1CC42D83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sp>
        <p:nvSpPr>
          <p:cNvPr id="4116" name="Freeform: Shape 4104">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9FE9121B-DCD9-EB72-B932-7E1E4AEE7370}"/>
              </a:ext>
            </a:extLst>
          </p:cNvPr>
          <p:cNvSpPr>
            <a:spLocks noGrp="1"/>
          </p:cNvSpPr>
          <p:nvPr>
            <p:ph idx="1"/>
          </p:nvPr>
        </p:nvSpPr>
        <p:spPr>
          <a:xfrm>
            <a:off x="6386286" y="2456596"/>
            <a:ext cx="5472640" cy="3715603"/>
          </a:xfrm>
        </p:spPr>
        <p:txBody>
          <a:bodyPr>
            <a:normAutofit/>
          </a:bodyPr>
          <a:lstStyle/>
          <a:p>
            <a:pPr marL="0" indent="0">
              <a:buNone/>
            </a:pPr>
            <a:r>
              <a:rPr lang="en-US" dirty="0"/>
              <a:t>Connect the dots</a:t>
            </a:r>
          </a:p>
          <a:p>
            <a:r>
              <a:rPr lang="en-US" dirty="0"/>
              <a:t>Ask yourself if the transaction makes sense</a:t>
            </a:r>
          </a:p>
          <a:p>
            <a:r>
              <a:rPr lang="en-US" dirty="0"/>
              <a:t>Reflect on personal narrative</a:t>
            </a:r>
          </a:p>
          <a:p>
            <a:r>
              <a:rPr lang="en-US" dirty="0"/>
              <a:t>Review the evidence</a:t>
            </a:r>
          </a:p>
          <a:p>
            <a:r>
              <a:rPr lang="en-US" dirty="0"/>
              <a:t>Educate clients on types of scams </a:t>
            </a:r>
          </a:p>
          <a:p>
            <a:r>
              <a:rPr lang="en-US" dirty="0"/>
              <a:t>Train oneself and staff to be vigilant, skeptical and willing to ask more questions</a:t>
            </a:r>
          </a:p>
        </p:txBody>
      </p:sp>
      <p:grpSp>
        <p:nvGrpSpPr>
          <p:cNvPr id="4117" name="Group 4116">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108" name="Oval 4107">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4118" name="Oval 4117">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84469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F3A97-D188-ECFF-7BA4-28F54C2E594F}"/>
              </a:ext>
            </a:extLst>
          </p:cNvPr>
          <p:cNvSpPr>
            <a:spLocks noGrp="1"/>
          </p:cNvSpPr>
          <p:nvPr>
            <p:ph type="title"/>
          </p:nvPr>
        </p:nvSpPr>
        <p:spPr/>
        <p:txBody>
          <a:bodyPr/>
          <a:lstStyle/>
          <a:p>
            <a:r>
              <a:rPr lang="en-US" dirty="0"/>
              <a:t>Scripting Interventions</a:t>
            </a:r>
          </a:p>
        </p:txBody>
      </p:sp>
      <p:sp>
        <p:nvSpPr>
          <p:cNvPr id="3" name="Content Placeholder 2">
            <a:extLst>
              <a:ext uri="{FF2B5EF4-FFF2-40B4-BE49-F238E27FC236}">
                <a16:creationId xmlns:a16="http://schemas.microsoft.com/office/drawing/2014/main" id="{EF603596-19F5-3C80-41D3-9E9D3A250977}"/>
              </a:ext>
            </a:extLst>
          </p:cNvPr>
          <p:cNvSpPr>
            <a:spLocks noGrp="1"/>
          </p:cNvSpPr>
          <p:nvPr>
            <p:ph idx="1"/>
          </p:nvPr>
        </p:nvSpPr>
        <p:spPr/>
        <p:txBody>
          <a:bodyPr/>
          <a:lstStyle/>
          <a:p>
            <a:r>
              <a:rPr lang="en-US" b="0" i="0" u="none" strike="noStrike" dirty="0">
                <a:solidFill>
                  <a:srgbClr val="000000"/>
                </a:solidFill>
                <a:effectLst/>
                <a:latin typeface="Calibri" panose="020F0502020204030204" pitchFamily="34" charset="0"/>
              </a:rPr>
              <a:t>We have been seeing a lot of people who thought they were helping someone but they were actually being scammed.  I wanted to make sure you we’re ok.</a:t>
            </a:r>
          </a:p>
          <a:p>
            <a:r>
              <a:rPr lang="en-US" b="0" i="0" u="none" strike="noStrike" dirty="0">
                <a:solidFill>
                  <a:srgbClr val="000000"/>
                </a:solidFill>
                <a:effectLst/>
                <a:latin typeface="Calibri" panose="020F0502020204030204" pitchFamily="34" charset="0"/>
              </a:rPr>
              <a:t>Just so you know, we have helped a lot of people who are being pressured to pay.  We are your bank/I’m your attorney/I’m your friend and I want to make sure you’r</a:t>
            </a:r>
            <a:r>
              <a:rPr lang="en-US" dirty="0">
                <a:solidFill>
                  <a:srgbClr val="000000"/>
                </a:solidFill>
                <a:latin typeface="Calibri" panose="020F0502020204030204" pitchFamily="34" charset="0"/>
              </a:rPr>
              <a:t>e safe</a:t>
            </a:r>
            <a:r>
              <a:rPr lang="en-US" b="0" i="0" u="none" strike="noStrike" dirty="0">
                <a:solidFill>
                  <a:srgbClr val="000000"/>
                </a:solidFill>
                <a:effectLst/>
                <a:latin typeface="Calibri" panose="020F0502020204030204" pitchFamily="34" charset="0"/>
              </a:rPr>
              <a:t>.</a:t>
            </a:r>
          </a:p>
          <a:p>
            <a:r>
              <a:rPr lang="en-US" dirty="0">
                <a:solidFill>
                  <a:srgbClr val="000000"/>
                </a:solidFill>
                <a:latin typeface="Calibri" panose="020F0502020204030204" pitchFamily="34" charset="0"/>
              </a:rPr>
              <a:t>We’ve seen many people lately coming in with a similar wish to help who were actually being scammed.  I’m worried you might be at risk and I wanted to give you some literature on scamming.</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p>
        </p:txBody>
      </p:sp>
    </p:spTree>
    <p:extLst>
      <p:ext uri="{BB962C8B-B14F-4D97-AF65-F5344CB8AC3E}">
        <p14:creationId xmlns:p14="http://schemas.microsoft.com/office/powerpoint/2010/main" val="2964359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CE7B14-3F7A-036D-F13A-53C5F540CE06}"/>
              </a:ext>
            </a:extLst>
          </p:cNvPr>
          <p:cNvSpPr>
            <a:spLocks noGrp="1"/>
          </p:cNvSpPr>
          <p:nvPr>
            <p:ph type="title"/>
          </p:nvPr>
        </p:nvSpPr>
        <p:spPr>
          <a:xfrm>
            <a:off x="6587544" y="1382165"/>
            <a:ext cx="4869179" cy="1517984"/>
          </a:xfrm>
        </p:spPr>
        <p:txBody>
          <a:bodyPr>
            <a:normAutofit/>
          </a:bodyPr>
          <a:lstStyle/>
          <a:p>
            <a:r>
              <a:rPr lang="en-US" sz="4800" dirty="0">
                <a:solidFill>
                  <a:srgbClr val="000000"/>
                </a:solidFill>
              </a:rPr>
              <a:t>Summary</a:t>
            </a:r>
          </a:p>
        </p:txBody>
      </p:sp>
      <p:pic>
        <p:nvPicPr>
          <p:cNvPr id="7170" name="Picture 2">
            <a:extLst>
              <a:ext uri="{FF2B5EF4-FFF2-40B4-BE49-F238E27FC236}">
                <a16:creationId xmlns:a16="http://schemas.microsoft.com/office/drawing/2014/main" id="{D6E21EC3-970B-439A-F37A-38C4EC1C190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noFill/>
          <a:extLst>
            <a:ext uri="{909E8E84-426E-40DD-AFC4-6F175D3DCCD1}">
              <a14:hiddenFill xmlns:a14="http://schemas.microsoft.com/office/drawing/2010/main">
                <a:solidFill>
                  <a:srgbClr val="FFFFFF"/>
                </a:solidFill>
              </a14:hiddenFill>
            </a:ext>
          </a:extLst>
        </p:spPr>
      </p:pic>
      <p:sp>
        <p:nvSpPr>
          <p:cNvPr id="7177" name="Freeform: Shape 7176">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4FD4DFC5-B2B2-91B5-39F3-F4EEE6E88BBE}"/>
              </a:ext>
            </a:extLst>
          </p:cNvPr>
          <p:cNvSpPr>
            <a:spLocks noGrp="1"/>
          </p:cNvSpPr>
          <p:nvPr>
            <p:ph idx="1"/>
          </p:nvPr>
        </p:nvSpPr>
        <p:spPr>
          <a:xfrm>
            <a:off x="6587545" y="3007389"/>
            <a:ext cx="4869179" cy="3065865"/>
          </a:xfrm>
        </p:spPr>
        <p:txBody>
          <a:bodyPr anchor="t">
            <a:normAutofit/>
          </a:bodyPr>
          <a:lstStyle/>
          <a:p>
            <a:r>
              <a:rPr lang="en-US" sz="1500" dirty="0">
                <a:solidFill>
                  <a:srgbClr val="000000"/>
                </a:solidFill>
              </a:rPr>
              <a:t>Our best intentions and compelling personal stories of striving for success and love or offering help and generosity, leave us vulnerable to the hooks cast out by scammers.</a:t>
            </a:r>
          </a:p>
          <a:p>
            <a:endParaRPr lang="en-US" sz="1500" dirty="0">
              <a:solidFill>
                <a:srgbClr val="000000"/>
              </a:solidFill>
            </a:endParaRPr>
          </a:p>
          <a:p>
            <a:r>
              <a:rPr lang="en-US" sz="1500" dirty="0">
                <a:solidFill>
                  <a:srgbClr val="000000"/>
                </a:solidFill>
              </a:rPr>
              <a:t>It’s not by lack of education, intelligence or cognitive capacity that we are fooled, but by the deep emotional needs for love, belonging, care for our families, being heard and feeling important that we grasp tightly to the bait that reels us in.</a:t>
            </a:r>
          </a:p>
          <a:p>
            <a:endParaRPr lang="en-US" sz="1500" dirty="0">
              <a:solidFill>
                <a:srgbClr val="000000"/>
              </a:solidFill>
            </a:endParaRPr>
          </a:p>
        </p:txBody>
      </p:sp>
      <p:grpSp>
        <p:nvGrpSpPr>
          <p:cNvPr id="7179" name="Group 7178">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180" name="Oval 7179">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7181" name="Oval 7180">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150623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0E75-C1F0-E3EB-220D-EAF388113A78}"/>
              </a:ext>
            </a:extLst>
          </p:cNvPr>
          <p:cNvSpPr>
            <a:spLocks noGrp="1"/>
          </p:cNvSpPr>
          <p:nvPr>
            <p:ph type="title"/>
          </p:nvPr>
        </p:nvSpPr>
        <p:spPr/>
        <p:txBody>
          <a:bodyPr/>
          <a:lstStyle/>
          <a:p>
            <a:r>
              <a:rPr lang="en-US" dirty="0"/>
              <a:t>Notes</a:t>
            </a:r>
          </a:p>
        </p:txBody>
      </p:sp>
      <p:sp>
        <p:nvSpPr>
          <p:cNvPr id="3" name="Content Placeholder 2">
            <a:extLst>
              <a:ext uri="{FF2B5EF4-FFF2-40B4-BE49-F238E27FC236}">
                <a16:creationId xmlns:a16="http://schemas.microsoft.com/office/drawing/2014/main" id="{5AB01600-3F91-AE55-82B1-D9C306F8A3D8}"/>
              </a:ext>
            </a:extLst>
          </p:cNvPr>
          <p:cNvSpPr>
            <a:spLocks noGrp="1"/>
          </p:cNvSpPr>
          <p:nvPr>
            <p:ph idx="1"/>
          </p:nvPr>
        </p:nvSpPr>
        <p:spPr/>
        <p:txBody>
          <a:bodyPr/>
          <a:lstStyle/>
          <a:p>
            <a:r>
              <a:rPr lang="en-US" dirty="0">
                <a:hlinkClick r:id="rId3"/>
              </a:rPr>
              <a:t>https://feedzai.com/blog/senior-citizen-fraud-scams-and-how-to-stop-them/</a:t>
            </a:r>
            <a:endParaRPr lang="en-US" dirty="0"/>
          </a:p>
          <a:p>
            <a:endParaRPr lang="en-US" dirty="0"/>
          </a:p>
        </p:txBody>
      </p:sp>
    </p:spTree>
    <p:extLst>
      <p:ext uri="{BB962C8B-B14F-4D97-AF65-F5344CB8AC3E}">
        <p14:creationId xmlns:p14="http://schemas.microsoft.com/office/powerpoint/2010/main" val="107450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0A336-3678-A79F-6EB0-5D900FCA363B}"/>
              </a:ext>
            </a:extLst>
          </p:cNvPr>
          <p:cNvSpPr>
            <a:spLocks noGrp="1"/>
          </p:cNvSpPr>
          <p:nvPr>
            <p:ph sz="half" idx="1"/>
          </p:nvPr>
        </p:nvSpPr>
        <p:spPr>
          <a:xfrm>
            <a:off x="3789602" y="809855"/>
            <a:ext cx="3595937" cy="5653213"/>
          </a:xfrm>
        </p:spPr>
        <p:txBody>
          <a:bodyPr>
            <a:normAutofit fontScale="62500" lnSpcReduction="20000"/>
          </a:bodyPr>
          <a:lstStyle/>
          <a:p>
            <a:pPr marL="0" indent="0">
              <a:buNone/>
            </a:pPr>
            <a:r>
              <a:rPr lang="en-US" b="1" dirty="0"/>
              <a:t>Unexpected Money</a:t>
            </a:r>
          </a:p>
          <a:p>
            <a:r>
              <a:rPr lang="en-US" dirty="0"/>
              <a:t>Inheritance scams</a:t>
            </a:r>
          </a:p>
          <a:p>
            <a:r>
              <a:rPr lang="en-US" dirty="0"/>
              <a:t>Nigerian scams</a:t>
            </a:r>
          </a:p>
          <a:p>
            <a:r>
              <a:rPr lang="en-US" dirty="0"/>
              <a:t>Reclaim scams</a:t>
            </a:r>
          </a:p>
          <a:p>
            <a:r>
              <a:rPr lang="en-US" dirty="0"/>
              <a:t>Up-front payment &amp; advanced fee frauds</a:t>
            </a:r>
          </a:p>
          <a:p>
            <a:pPr marL="0" indent="0">
              <a:buNone/>
            </a:pPr>
            <a:r>
              <a:rPr lang="en-US" b="1" dirty="0"/>
              <a:t>Fake charities</a:t>
            </a:r>
          </a:p>
          <a:p>
            <a:pPr marL="0" indent="0">
              <a:buNone/>
            </a:pPr>
            <a:r>
              <a:rPr lang="en-US" b="1" dirty="0"/>
              <a:t>Dating &amp; romance</a:t>
            </a:r>
          </a:p>
          <a:p>
            <a:r>
              <a:rPr lang="en-US" dirty="0"/>
              <a:t>Catfishing</a:t>
            </a:r>
          </a:p>
          <a:p>
            <a:r>
              <a:rPr lang="en-US" dirty="0"/>
              <a:t>Online blackmail</a:t>
            </a:r>
          </a:p>
          <a:p>
            <a:r>
              <a:rPr lang="en-US" dirty="0"/>
              <a:t>Fake social media profiles</a:t>
            </a:r>
          </a:p>
          <a:p>
            <a:pPr marL="0" indent="0">
              <a:buNone/>
            </a:pPr>
            <a:r>
              <a:rPr lang="en-US" b="1" dirty="0"/>
              <a:t>Unexpected winnings</a:t>
            </a:r>
          </a:p>
          <a:p>
            <a:r>
              <a:rPr lang="en-US" dirty="0"/>
              <a:t>Unexpected prize &amp; lottery scams</a:t>
            </a:r>
          </a:p>
          <a:p>
            <a:r>
              <a:rPr lang="en-US" dirty="0"/>
              <a:t>Travel prize scams</a:t>
            </a:r>
          </a:p>
          <a:p>
            <a:r>
              <a:rPr lang="en-US" dirty="0"/>
              <a:t>Scratchie scams</a:t>
            </a:r>
          </a:p>
          <a:p>
            <a:pPr marL="0" indent="0">
              <a:buNone/>
            </a:pPr>
            <a:r>
              <a:rPr lang="en-US" b="1" dirty="0"/>
              <a:t>Attempts to gain your personal information</a:t>
            </a:r>
          </a:p>
          <a:p>
            <a:r>
              <a:rPr lang="en-US" dirty="0"/>
              <a:t>Phishing</a:t>
            </a:r>
          </a:p>
          <a:p>
            <a:r>
              <a:rPr lang="en-US" dirty="0"/>
              <a:t>Identity theft</a:t>
            </a:r>
          </a:p>
          <a:p>
            <a:r>
              <a:rPr lang="en-US" dirty="0"/>
              <a:t>Hacking</a:t>
            </a:r>
          </a:p>
          <a:p>
            <a:pPr marL="0" indent="0">
              <a:buNone/>
            </a:pPr>
            <a:endParaRPr lang="en-US" dirty="0"/>
          </a:p>
        </p:txBody>
      </p:sp>
      <p:sp>
        <p:nvSpPr>
          <p:cNvPr id="5" name="Content Placeholder 4">
            <a:extLst>
              <a:ext uri="{FF2B5EF4-FFF2-40B4-BE49-F238E27FC236}">
                <a16:creationId xmlns:a16="http://schemas.microsoft.com/office/drawing/2014/main" id="{0F1E84E3-0055-E07C-2E0F-6BAA1E682E6C}"/>
              </a:ext>
            </a:extLst>
          </p:cNvPr>
          <p:cNvSpPr>
            <a:spLocks noGrp="1"/>
          </p:cNvSpPr>
          <p:nvPr>
            <p:ph sz="half" idx="2"/>
          </p:nvPr>
        </p:nvSpPr>
        <p:spPr>
          <a:xfrm>
            <a:off x="7779669" y="791789"/>
            <a:ext cx="3319038" cy="5653213"/>
          </a:xfrm>
        </p:spPr>
        <p:txBody>
          <a:bodyPr>
            <a:normAutofit fontScale="62500" lnSpcReduction="20000"/>
          </a:bodyPr>
          <a:lstStyle/>
          <a:p>
            <a:pPr marL="0" indent="0">
              <a:buNone/>
            </a:pPr>
            <a:r>
              <a:rPr lang="en-US" b="1" dirty="0"/>
              <a:t>Buying or selling</a:t>
            </a:r>
          </a:p>
          <a:p>
            <a:r>
              <a:rPr lang="en-US" dirty="0"/>
              <a:t>Package delivery</a:t>
            </a:r>
          </a:p>
          <a:p>
            <a:r>
              <a:rPr lang="en-US" dirty="0"/>
              <a:t>Classified scams</a:t>
            </a:r>
          </a:p>
          <a:p>
            <a:r>
              <a:rPr lang="en-US" dirty="0"/>
              <a:t>Overpayment scams</a:t>
            </a:r>
          </a:p>
          <a:p>
            <a:r>
              <a:rPr lang="en-US" dirty="0"/>
              <a:t>Remote access scams</a:t>
            </a:r>
          </a:p>
          <a:p>
            <a:r>
              <a:rPr lang="en-US" dirty="0"/>
              <a:t>Health &amp; medical products</a:t>
            </a:r>
          </a:p>
          <a:p>
            <a:r>
              <a:rPr lang="en-US" dirty="0"/>
              <a:t>False billing</a:t>
            </a:r>
          </a:p>
          <a:p>
            <a:r>
              <a:rPr lang="en-US" dirty="0"/>
              <a:t>Online shopping scams</a:t>
            </a:r>
          </a:p>
          <a:p>
            <a:r>
              <a:rPr lang="en-US" dirty="0"/>
              <a:t>Psychic &amp; clairvoyant</a:t>
            </a:r>
          </a:p>
          <a:p>
            <a:r>
              <a:rPr lang="en-US" dirty="0"/>
              <a:t>Mobile premium services</a:t>
            </a:r>
          </a:p>
          <a:p>
            <a:pPr marL="0" indent="0">
              <a:buNone/>
            </a:pPr>
            <a:r>
              <a:rPr lang="en-US" b="1" dirty="0"/>
              <a:t>Jobs &amp; Investment</a:t>
            </a:r>
          </a:p>
          <a:p>
            <a:r>
              <a:rPr lang="en-US" dirty="0"/>
              <a:t>Financial services</a:t>
            </a:r>
          </a:p>
          <a:p>
            <a:r>
              <a:rPr lang="en-US" dirty="0"/>
              <a:t>Betting &amp; sports investment schemes</a:t>
            </a:r>
          </a:p>
          <a:p>
            <a:r>
              <a:rPr lang="en-US" dirty="0"/>
              <a:t>Investment Schemes</a:t>
            </a:r>
          </a:p>
          <a:p>
            <a:r>
              <a:rPr lang="en-US" dirty="0"/>
              <a:t>Pyramid schemes</a:t>
            </a:r>
          </a:p>
          <a:p>
            <a:r>
              <a:rPr lang="en-US" dirty="0"/>
              <a:t>Jobs &amp; Employment</a:t>
            </a:r>
          </a:p>
          <a:p>
            <a:pPr marL="0" indent="0">
              <a:buNone/>
            </a:pPr>
            <a:r>
              <a:rPr lang="en-US" b="1" dirty="0"/>
              <a:t>Threats &amp; extortion</a:t>
            </a:r>
          </a:p>
          <a:p>
            <a:r>
              <a:rPr lang="en-US" dirty="0"/>
              <a:t>Malware &amp; ransomware</a:t>
            </a:r>
          </a:p>
          <a:p>
            <a:r>
              <a:rPr lang="en-US" dirty="0"/>
              <a:t>Hitman Scams</a:t>
            </a:r>
          </a:p>
          <a:p>
            <a:endParaRPr lang="en-US" dirty="0"/>
          </a:p>
        </p:txBody>
      </p:sp>
      <p:sp>
        <p:nvSpPr>
          <p:cNvPr id="6" name="TextBox 5">
            <a:extLst>
              <a:ext uri="{FF2B5EF4-FFF2-40B4-BE49-F238E27FC236}">
                <a16:creationId xmlns:a16="http://schemas.microsoft.com/office/drawing/2014/main" id="{8ECD5845-D8DE-F0CA-C489-9453E33F3A4E}"/>
              </a:ext>
            </a:extLst>
          </p:cNvPr>
          <p:cNvSpPr txBox="1"/>
          <p:nvPr/>
        </p:nvSpPr>
        <p:spPr>
          <a:xfrm>
            <a:off x="947342" y="3059668"/>
            <a:ext cx="2645195" cy="584775"/>
          </a:xfrm>
          <a:prstGeom prst="rect">
            <a:avLst/>
          </a:prstGeom>
          <a:noFill/>
        </p:spPr>
        <p:txBody>
          <a:bodyPr wrap="square" rtlCol="0">
            <a:spAutoFit/>
          </a:bodyPr>
          <a:lstStyle/>
          <a:p>
            <a:r>
              <a:rPr lang="en-US" sz="3200" dirty="0"/>
              <a:t>Gone Fish’n</a:t>
            </a:r>
          </a:p>
        </p:txBody>
      </p:sp>
    </p:spTree>
    <p:extLst>
      <p:ext uri="{BB962C8B-B14F-4D97-AF65-F5344CB8AC3E}">
        <p14:creationId xmlns:p14="http://schemas.microsoft.com/office/powerpoint/2010/main" val="1564522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2906053-6C07-76A1-80AD-211F3B3C0F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1900" y="0"/>
            <a:ext cx="464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3AB64E-7B4A-A692-1217-B35266689D79}"/>
              </a:ext>
            </a:extLst>
          </p:cNvPr>
          <p:cNvSpPr txBox="1"/>
          <p:nvPr/>
        </p:nvSpPr>
        <p:spPr>
          <a:xfrm>
            <a:off x="9586913" y="62007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66029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1C1C6DCF-E5D3-C0EF-E322-A12C04C26885}"/>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1"/>
          <a:stretch/>
        </p:blipFill>
        <p:spPr bwMode="auto">
          <a:xfrm>
            <a:off x="0" y="408464"/>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5" name="Rectangle 1034">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4">
              <a:alphaModFix amt="9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FCBAA0A-EABC-5186-9C35-B82FD30A5B3A}"/>
              </a:ext>
            </a:extLst>
          </p:cNvPr>
          <p:cNvSpPr>
            <a:spLocks noGrp="1"/>
          </p:cNvSpPr>
          <p:nvPr>
            <p:ph type="title"/>
          </p:nvPr>
        </p:nvSpPr>
        <p:spPr>
          <a:xfrm>
            <a:off x="1285456" y="4162031"/>
            <a:ext cx="4543683" cy="1767141"/>
          </a:xfrm>
        </p:spPr>
        <p:txBody>
          <a:bodyPr>
            <a:normAutofit/>
          </a:bodyPr>
          <a:lstStyle/>
          <a:p>
            <a:pPr algn="r"/>
            <a:r>
              <a:rPr lang="en-US" dirty="0"/>
              <a:t>Goal: Fraud prevention</a:t>
            </a:r>
          </a:p>
        </p:txBody>
      </p:sp>
      <p:sp>
        <p:nvSpPr>
          <p:cNvPr id="3" name="Content Placeholder 2">
            <a:extLst>
              <a:ext uri="{FF2B5EF4-FFF2-40B4-BE49-F238E27FC236}">
                <a16:creationId xmlns:a16="http://schemas.microsoft.com/office/drawing/2014/main" id="{3B9458B6-33CA-29F6-93CF-4B15E998E549}"/>
              </a:ext>
            </a:extLst>
          </p:cNvPr>
          <p:cNvSpPr>
            <a:spLocks noGrp="1"/>
          </p:cNvSpPr>
          <p:nvPr>
            <p:ph idx="1"/>
          </p:nvPr>
        </p:nvSpPr>
        <p:spPr>
          <a:xfrm>
            <a:off x="5971309" y="4326606"/>
            <a:ext cx="5236187" cy="1767684"/>
          </a:xfrm>
        </p:spPr>
        <p:txBody>
          <a:bodyPr anchor="ctr">
            <a:normAutofit fontScale="62500" lnSpcReduction="20000"/>
          </a:bodyPr>
          <a:lstStyle/>
          <a:p>
            <a:pPr marL="0" marR="0">
              <a:spcBef>
                <a:spcPts val="0"/>
              </a:spcBef>
              <a:spcAft>
                <a:spcPts val="0"/>
              </a:spcAf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800" dirty="0">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From the professional’s perspective…is it: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91440" lvl="1" indent="0">
              <a:spcBef>
                <a:spcPts val="0"/>
              </a:spcBef>
              <a:spcAft>
                <a:spcPts val="0"/>
              </a:spcAft>
              <a:buNone/>
            </a:pP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91440" lvl="1" indent="0">
              <a:spcBef>
                <a:spcPts val="0"/>
              </a:spcBef>
              <a:spcAft>
                <a:spcPts val="0"/>
              </a:spcAft>
              <a:buNone/>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 Gun to the head or</a:t>
            </a:r>
          </a:p>
          <a:p>
            <a:pPr marL="91440" lvl="1" indent="0">
              <a:spcBef>
                <a:spcPts val="0"/>
              </a:spcBef>
              <a:spcAft>
                <a:spcPts val="0"/>
              </a:spcAft>
              <a:buNone/>
            </a:pPr>
            <a:endParaRPr lang="en-US" sz="3200" dirty="0">
              <a:latin typeface="Arial" panose="020B0604020202020204" pitchFamily="34" charset="0"/>
              <a:ea typeface="Times New Roman" panose="02020603050405020304" pitchFamily="18" charset="0"/>
              <a:cs typeface="Times New Roman" panose="02020603050405020304" pitchFamily="18" charset="0"/>
            </a:endParaRPr>
          </a:p>
          <a:p>
            <a:pPr marL="91440" lvl="1" indent="0">
              <a:spcBef>
                <a:spcPts val="0"/>
              </a:spcBef>
              <a:spcAft>
                <a:spcPts val="0"/>
              </a:spcAft>
              <a:buNone/>
            </a:pPr>
            <a:r>
              <a:rPr lang="en-US" sz="3200" dirty="0">
                <a:latin typeface="Arial" panose="020B0604020202020204" pitchFamily="34" charset="0"/>
                <a:ea typeface="Times New Roman" panose="02020603050405020304" pitchFamily="18" charset="0"/>
                <a:cs typeface="Times New Roman" panose="02020603050405020304" pitchFamily="18" charset="0"/>
              </a:rPr>
              <a:t>	A</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utonomy of a personal decision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1800" dirty="0">
              <a:latin typeface="Arial"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1800" dirty="0"/>
          </a:p>
        </p:txBody>
      </p:sp>
      <p:sp>
        <p:nvSpPr>
          <p:cNvPr id="1037" name="Rectangle 1036">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9" name="Oval 1038">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41" name="Oval 1040">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98609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with low confidence">
            <a:extLst>
              <a:ext uri="{FF2B5EF4-FFF2-40B4-BE49-F238E27FC236}">
                <a16:creationId xmlns:a16="http://schemas.microsoft.com/office/drawing/2014/main" id="{5C6A42F2-76D0-CCEF-73B7-1EC61BFB02CF}"/>
              </a:ext>
            </a:extLst>
          </p:cNvPr>
          <p:cNvPicPr>
            <a:picLocks noChangeAspect="1"/>
          </p:cNvPicPr>
          <p:nvPr/>
        </p:nvPicPr>
        <p:blipFill>
          <a:blip r:embed="rId3"/>
          <a:stretch>
            <a:fillRect/>
          </a:stretch>
        </p:blipFill>
        <p:spPr>
          <a:xfrm>
            <a:off x="1893739" y="801792"/>
            <a:ext cx="8398930" cy="5249332"/>
          </a:xfrm>
          <a:prstGeom prst="rect">
            <a:avLst/>
          </a:prstGeom>
        </p:spPr>
      </p:pic>
    </p:spTree>
    <p:extLst>
      <p:ext uri="{BB962C8B-B14F-4D97-AF65-F5344CB8AC3E}">
        <p14:creationId xmlns:p14="http://schemas.microsoft.com/office/powerpoint/2010/main" val="915024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5866B-5D4C-BC43-1882-11DD59E78C00}"/>
              </a:ext>
            </a:extLst>
          </p:cNvPr>
          <p:cNvSpPr>
            <a:spLocks noGrp="1"/>
          </p:cNvSpPr>
          <p:nvPr>
            <p:ph type="title"/>
          </p:nvPr>
        </p:nvSpPr>
        <p:spPr/>
        <p:txBody>
          <a:bodyPr>
            <a:normAutofit fontScale="90000"/>
          </a:bodyPr>
          <a:lstStyle/>
          <a:p>
            <a:r>
              <a:rPr lang="en-US" dirty="0"/>
              <a:t>An elder walked into a bank…</a:t>
            </a:r>
            <a:br>
              <a:rPr lang="en-US" dirty="0"/>
            </a:br>
            <a:r>
              <a:rPr lang="en-US" dirty="0"/>
              <a:t>or an Attorney’s office or a medical office…</a:t>
            </a:r>
          </a:p>
        </p:txBody>
      </p:sp>
      <p:sp>
        <p:nvSpPr>
          <p:cNvPr id="3" name="Content Placeholder 2">
            <a:extLst>
              <a:ext uri="{FF2B5EF4-FFF2-40B4-BE49-F238E27FC236}">
                <a16:creationId xmlns:a16="http://schemas.microsoft.com/office/drawing/2014/main" id="{75429C33-98C5-219E-08EE-73B57E7F776B}"/>
              </a:ext>
            </a:extLst>
          </p:cNvPr>
          <p:cNvSpPr>
            <a:spLocks noGrp="1"/>
          </p:cNvSpPr>
          <p:nvPr>
            <p:ph idx="1"/>
          </p:nvPr>
        </p:nvSpPr>
        <p:spPr>
          <a:xfrm>
            <a:off x="1069848" y="2530548"/>
            <a:ext cx="10058400" cy="3641651"/>
          </a:xfrm>
        </p:spPr>
        <p:txBody>
          <a:bodyPr>
            <a:normAutofit fontScale="85000" lnSpcReduction="20000"/>
          </a:bodyPr>
          <a:lstStyle/>
          <a:p>
            <a:r>
              <a:rPr lang="en-US" dirty="0"/>
              <a:t>Person may or may not have decision making capacity</a:t>
            </a:r>
          </a:p>
          <a:p>
            <a:r>
              <a:rPr lang="en-US" dirty="0"/>
              <a:t>No gun to the head</a:t>
            </a:r>
          </a:p>
          <a:p>
            <a:r>
              <a:rPr lang="en-US" dirty="0"/>
              <a:t>Acting on their own autonomy</a:t>
            </a:r>
          </a:p>
          <a:p>
            <a:endParaRPr lang="en-US" dirty="0"/>
          </a:p>
          <a:p>
            <a:pPr marL="0" indent="0">
              <a:buNone/>
            </a:pPr>
            <a:r>
              <a:rPr lang="en-US" dirty="0"/>
              <a:t>But…</a:t>
            </a:r>
          </a:p>
          <a:p>
            <a:pPr marL="0" indent="0">
              <a:buNone/>
            </a:pPr>
            <a:endParaRPr lang="en-US" dirty="0"/>
          </a:p>
          <a:p>
            <a:pPr marL="0" indent="0">
              <a:buNone/>
            </a:pPr>
            <a:r>
              <a:rPr lang="en-US" dirty="0"/>
              <a:t>Manipulated into acting against their best interest</a:t>
            </a:r>
          </a:p>
          <a:p>
            <a:endParaRPr lang="en-US" dirty="0"/>
          </a:p>
          <a:p>
            <a:r>
              <a:rPr lang="en-US" sz="3600" dirty="0"/>
              <a:t>How can we identify the risks and intervene when the elder has capacity?</a:t>
            </a:r>
          </a:p>
        </p:txBody>
      </p:sp>
    </p:spTree>
    <p:extLst>
      <p:ext uri="{BB962C8B-B14F-4D97-AF65-F5344CB8AC3E}">
        <p14:creationId xmlns:p14="http://schemas.microsoft.com/office/powerpoint/2010/main" val="2382394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3E9FBC8E-8666-4442-8D7D-B250510CD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84" y="2005"/>
            <a:ext cx="10908632" cy="6853991"/>
          </a:xfrm>
          <a:custGeom>
            <a:avLst/>
            <a:gdLst>
              <a:gd name="connsiteX0" fmla="*/ 9059740 w 10908632"/>
              <a:gd name="connsiteY0" fmla="*/ 0 h 6853991"/>
              <a:gd name="connsiteX1" fmla="*/ 9694921 w 10908632"/>
              <a:gd name="connsiteY1" fmla="*/ 0 h 6853991"/>
              <a:gd name="connsiteX2" fmla="*/ 9825053 w 10908632"/>
              <a:gd name="connsiteY2" fmla="*/ 165594 h 6853991"/>
              <a:gd name="connsiteX3" fmla="*/ 10908632 w 10908632"/>
              <a:gd name="connsiteY3" fmla="*/ 3429000 h 6853991"/>
              <a:gd name="connsiteX4" fmla="*/ 9825053 w 10908632"/>
              <a:gd name="connsiteY4" fmla="*/ 6692406 h 6853991"/>
              <a:gd name="connsiteX5" fmla="*/ 9698072 w 10908632"/>
              <a:gd name="connsiteY5" fmla="*/ 6853991 h 6853991"/>
              <a:gd name="connsiteX6" fmla="*/ 9063562 w 10908632"/>
              <a:gd name="connsiteY6" fmla="*/ 6853991 h 6853991"/>
              <a:gd name="connsiteX7" fmla="*/ 9138428 w 10908632"/>
              <a:gd name="connsiteY7" fmla="*/ 6775466 h 6853991"/>
              <a:gd name="connsiteX8" fmla="*/ 10431379 w 10908632"/>
              <a:gd name="connsiteY8" fmla="*/ 3429000 h 6853991"/>
              <a:gd name="connsiteX9" fmla="*/ 9138428 w 10908632"/>
              <a:gd name="connsiteY9" fmla="*/ 82534 h 6853991"/>
              <a:gd name="connsiteX10" fmla="*/ 2037821 w 10908632"/>
              <a:gd name="connsiteY10" fmla="*/ 0 h 6853991"/>
              <a:gd name="connsiteX11" fmla="*/ 8870811 w 10908632"/>
              <a:gd name="connsiteY11" fmla="*/ 0 h 6853991"/>
              <a:gd name="connsiteX12" fmla="*/ 8877212 w 10908632"/>
              <a:gd name="connsiteY12" fmla="*/ 6103 h 6853991"/>
              <a:gd name="connsiteX13" fmla="*/ 10295021 w 10908632"/>
              <a:gd name="connsiteY13" fmla="*/ 3429000 h 6853991"/>
              <a:gd name="connsiteX14" fmla="*/ 8877212 w 10908632"/>
              <a:gd name="connsiteY14" fmla="*/ 6851897 h 6853991"/>
              <a:gd name="connsiteX15" fmla="*/ 8875015 w 10908632"/>
              <a:gd name="connsiteY15" fmla="*/ 6853991 h 6853991"/>
              <a:gd name="connsiteX16" fmla="*/ 2033617 w 10908632"/>
              <a:gd name="connsiteY16" fmla="*/ 6853991 h 6853991"/>
              <a:gd name="connsiteX17" fmla="*/ 2031421 w 10908632"/>
              <a:gd name="connsiteY17" fmla="*/ 6851897 h 6853991"/>
              <a:gd name="connsiteX18" fmla="*/ 613611 w 10908632"/>
              <a:gd name="connsiteY18" fmla="*/ 3429000 h 6853991"/>
              <a:gd name="connsiteX19" fmla="*/ 2031420 w 10908632"/>
              <a:gd name="connsiteY19" fmla="*/ 6103 h 6853991"/>
              <a:gd name="connsiteX20" fmla="*/ 1213711 w 10908632"/>
              <a:gd name="connsiteY20" fmla="*/ 0 h 6853991"/>
              <a:gd name="connsiteX21" fmla="*/ 1848893 w 10908632"/>
              <a:gd name="connsiteY21" fmla="*/ 0 h 6853991"/>
              <a:gd name="connsiteX22" fmla="*/ 1770204 w 10908632"/>
              <a:gd name="connsiteY22" fmla="*/ 82534 h 6853991"/>
              <a:gd name="connsiteX23" fmla="*/ 477253 w 10908632"/>
              <a:gd name="connsiteY23" fmla="*/ 3429000 h 6853991"/>
              <a:gd name="connsiteX24" fmla="*/ 1770204 w 10908632"/>
              <a:gd name="connsiteY24" fmla="*/ 6775466 h 6853991"/>
              <a:gd name="connsiteX25" fmla="*/ 1845071 w 10908632"/>
              <a:gd name="connsiteY25" fmla="*/ 6853991 h 6853991"/>
              <a:gd name="connsiteX26" fmla="*/ 1210561 w 10908632"/>
              <a:gd name="connsiteY26" fmla="*/ 6853991 h 6853991"/>
              <a:gd name="connsiteX27" fmla="*/ 1083579 w 10908632"/>
              <a:gd name="connsiteY27" fmla="*/ 6692406 h 6853991"/>
              <a:gd name="connsiteX28" fmla="*/ 0 w 10908632"/>
              <a:gd name="connsiteY28" fmla="*/ 3429000 h 6853991"/>
              <a:gd name="connsiteX29" fmla="*/ 1083579 w 10908632"/>
              <a:gd name="connsiteY29" fmla="*/ 165594 h 685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08632" h="6853991">
                <a:moveTo>
                  <a:pt x="9059740" y="0"/>
                </a:moveTo>
                <a:lnTo>
                  <a:pt x="9694921" y="0"/>
                </a:lnTo>
                <a:lnTo>
                  <a:pt x="9825053" y="165594"/>
                </a:lnTo>
                <a:cubicBezTo>
                  <a:pt x="10505610" y="1075607"/>
                  <a:pt x="10908632" y="2205238"/>
                  <a:pt x="10908632" y="3429000"/>
                </a:cubicBezTo>
                <a:cubicBezTo>
                  <a:pt x="10908632" y="4652762"/>
                  <a:pt x="10505610" y="5782393"/>
                  <a:pt x="9825053" y="6692406"/>
                </a:cubicBezTo>
                <a:lnTo>
                  <a:pt x="9698072" y="6853991"/>
                </a:lnTo>
                <a:lnTo>
                  <a:pt x="9063562" y="6853991"/>
                </a:lnTo>
                <a:lnTo>
                  <a:pt x="9138428" y="6775466"/>
                </a:lnTo>
                <a:cubicBezTo>
                  <a:pt x="9941761" y="5891604"/>
                  <a:pt x="10431379" y="4717480"/>
                  <a:pt x="10431379" y="3429000"/>
                </a:cubicBezTo>
                <a:cubicBezTo>
                  <a:pt x="10431379" y="2140521"/>
                  <a:pt x="9941761" y="966397"/>
                  <a:pt x="9138428" y="82534"/>
                </a:cubicBezTo>
                <a:close/>
                <a:moveTo>
                  <a:pt x="2037821" y="0"/>
                </a:moveTo>
                <a:lnTo>
                  <a:pt x="8870811" y="0"/>
                </a:lnTo>
                <a:lnTo>
                  <a:pt x="8877212" y="6103"/>
                </a:lnTo>
                <a:cubicBezTo>
                  <a:pt x="9753207" y="882099"/>
                  <a:pt x="10295021" y="2092275"/>
                  <a:pt x="10295021" y="3429000"/>
                </a:cubicBezTo>
                <a:cubicBezTo>
                  <a:pt x="10295021" y="4765725"/>
                  <a:pt x="9753207" y="5975902"/>
                  <a:pt x="8877212" y="6851897"/>
                </a:cubicBezTo>
                <a:lnTo>
                  <a:pt x="8875015" y="6853991"/>
                </a:lnTo>
                <a:lnTo>
                  <a:pt x="2033617" y="6853991"/>
                </a:lnTo>
                <a:lnTo>
                  <a:pt x="2031421" y="6851897"/>
                </a:lnTo>
                <a:cubicBezTo>
                  <a:pt x="1155426" y="5975902"/>
                  <a:pt x="613611" y="4765725"/>
                  <a:pt x="613611" y="3429000"/>
                </a:cubicBezTo>
                <a:cubicBezTo>
                  <a:pt x="613611" y="2092275"/>
                  <a:pt x="1155425" y="882099"/>
                  <a:pt x="2031420" y="6103"/>
                </a:cubicBezTo>
                <a:close/>
                <a:moveTo>
                  <a:pt x="1213711" y="0"/>
                </a:moveTo>
                <a:lnTo>
                  <a:pt x="1848893" y="0"/>
                </a:lnTo>
                <a:lnTo>
                  <a:pt x="1770204" y="82534"/>
                </a:lnTo>
                <a:cubicBezTo>
                  <a:pt x="966871" y="966397"/>
                  <a:pt x="477253" y="2140521"/>
                  <a:pt x="477253" y="3429000"/>
                </a:cubicBezTo>
                <a:cubicBezTo>
                  <a:pt x="477253" y="4717480"/>
                  <a:pt x="966872" y="5891604"/>
                  <a:pt x="1770204" y="6775466"/>
                </a:cubicBezTo>
                <a:lnTo>
                  <a:pt x="1845071" y="6853991"/>
                </a:lnTo>
                <a:lnTo>
                  <a:pt x="1210561" y="6853991"/>
                </a:lnTo>
                <a:lnTo>
                  <a:pt x="1083579" y="6692406"/>
                </a:lnTo>
                <a:cubicBezTo>
                  <a:pt x="403022" y="5782393"/>
                  <a:pt x="0" y="4652762"/>
                  <a:pt x="0" y="3429000"/>
                </a:cubicBezTo>
                <a:cubicBezTo>
                  <a:pt x="0" y="2205238"/>
                  <a:pt x="403022" y="1075607"/>
                  <a:pt x="1083579" y="165594"/>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4" name="Picture 3">
            <a:extLst>
              <a:ext uri="{FF2B5EF4-FFF2-40B4-BE49-F238E27FC236}">
                <a16:creationId xmlns:a16="http://schemas.microsoft.com/office/drawing/2014/main" id="{9774EF45-F377-C0B9-5A56-E4C3E15E23E6}"/>
              </a:ext>
            </a:extLst>
          </p:cNvPr>
          <p:cNvPicPr>
            <a:picLocks noChangeAspect="1"/>
          </p:cNvPicPr>
          <p:nvPr/>
        </p:nvPicPr>
        <p:blipFill>
          <a:blip r:embed="rId4"/>
          <a:stretch>
            <a:fillRect/>
          </a:stretch>
        </p:blipFill>
        <p:spPr>
          <a:xfrm>
            <a:off x="3833363" y="212354"/>
            <a:ext cx="4767713" cy="6433291"/>
          </a:xfrm>
          <a:prstGeom prst="rect">
            <a:avLst/>
          </a:prstGeom>
        </p:spPr>
      </p:pic>
    </p:spTree>
    <p:extLst>
      <p:ext uri="{BB962C8B-B14F-4D97-AF65-F5344CB8AC3E}">
        <p14:creationId xmlns:p14="http://schemas.microsoft.com/office/powerpoint/2010/main" val="59218585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45633D-7FA7-4D93-8E45-D385B582A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82532B9D-ADFC-4AEF-97D4-9FC87BB61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rgbClr val="DFB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17FC4B7-C811-3886-2479-F34B05D406E9}"/>
              </a:ext>
            </a:extLst>
          </p:cNvPr>
          <p:cNvPicPr>
            <a:picLocks noChangeAspect="1"/>
          </p:cNvPicPr>
          <p:nvPr/>
        </p:nvPicPr>
        <p:blipFill>
          <a:blip r:embed="rId3"/>
          <a:stretch>
            <a:fillRect/>
          </a:stretch>
        </p:blipFill>
        <p:spPr>
          <a:xfrm>
            <a:off x="2592704" y="643468"/>
            <a:ext cx="6671934" cy="5571064"/>
          </a:xfrm>
          <a:prstGeom prst="rect">
            <a:avLst/>
          </a:prstGeom>
        </p:spPr>
      </p:pic>
      <p:sp>
        <p:nvSpPr>
          <p:cNvPr id="2" name="AutoShape 2">
            <a:extLst>
              <a:ext uri="{FF2B5EF4-FFF2-40B4-BE49-F238E27FC236}">
                <a16:creationId xmlns:a16="http://schemas.microsoft.com/office/drawing/2014/main" id="{A92247D5-1153-A782-A0CE-EDF21442DB2E}"/>
              </a:ext>
            </a:extLst>
          </p:cNvPr>
          <p:cNvSpPr>
            <a:spLocks noChangeAspect="1" noChangeArrowheads="1"/>
          </p:cNvSpPr>
          <p:nvPr/>
        </p:nvSpPr>
        <p:spPr bwMode="auto">
          <a:xfrm>
            <a:off x="1989138" y="0"/>
            <a:ext cx="8213725"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52503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5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1" name="Rectangle 3080">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3">
              <a:alphaModFix amt="5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083" name="Rectangle 3082">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a:extLst>
              <a:ext uri="{FF2B5EF4-FFF2-40B4-BE49-F238E27FC236}">
                <a16:creationId xmlns:a16="http://schemas.microsoft.com/office/drawing/2014/main" id="{BB2BE8A2-D16E-5CFE-7E6F-1FE14748508C}"/>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796201" y="1574070"/>
            <a:ext cx="10599597" cy="3709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452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9" name="Rectangle 2068">
            <a:extLst>
              <a:ext uri="{FF2B5EF4-FFF2-40B4-BE49-F238E27FC236}">
                <a16:creationId xmlns:a16="http://schemas.microsoft.com/office/drawing/2014/main" id="{9C9664EF-0D74-4781-B4B4-646A93B50B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1" name="Rectangle 2070">
            <a:extLst>
              <a:ext uri="{FF2B5EF4-FFF2-40B4-BE49-F238E27FC236}">
                <a16:creationId xmlns:a16="http://schemas.microsoft.com/office/drawing/2014/main" id="{854C0CC2-F056-47AD-A361-F33F5EE97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073" name="Rectangle 2072">
            <a:extLst>
              <a:ext uri="{FF2B5EF4-FFF2-40B4-BE49-F238E27FC236}">
                <a16:creationId xmlns:a16="http://schemas.microsoft.com/office/drawing/2014/main" id="{CD560C9F-7A8F-4FBA-BD3A-EB75B62E4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rgbClr val="E86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a:extLst>
              <a:ext uri="{FF2B5EF4-FFF2-40B4-BE49-F238E27FC236}">
                <a16:creationId xmlns:a16="http://schemas.microsoft.com/office/drawing/2014/main" id="{6BDD1183-96D1-5628-0EF6-9D8C8673E7CE}"/>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4101937" y="480059"/>
            <a:ext cx="3922089" cy="5897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889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6FA0-5CB6-0152-671D-3E4E5C855090}"/>
              </a:ext>
            </a:extLst>
          </p:cNvPr>
          <p:cNvSpPr>
            <a:spLocks noGrp="1"/>
          </p:cNvSpPr>
          <p:nvPr>
            <p:ph type="title"/>
          </p:nvPr>
        </p:nvSpPr>
        <p:spPr/>
        <p:txBody>
          <a:bodyPr/>
          <a:lstStyle/>
          <a:p>
            <a:r>
              <a:rPr lang="en-US" dirty="0"/>
              <a:t>Undue influence vs. Personal Narrative</a:t>
            </a:r>
          </a:p>
        </p:txBody>
      </p:sp>
      <p:sp>
        <p:nvSpPr>
          <p:cNvPr id="3" name="Content Placeholder 2">
            <a:extLst>
              <a:ext uri="{FF2B5EF4-FFF2-40B4-BE49-F238E27FC236}">
                <a16:creationId xmlns:a16="http://schemas.microsoft.com/office/drawing/2014/main" id="{22D162E0-68C8-80DB-B89A-924012F34D25}"/>
              </a:ext>
            </a:extLst>
          </p:cNvPr>
          <p:cNvSpPr>
            <a:spLocks noGrp="1"/>
          </p:cNvSpPr>
          <p:nvPr>
            <p:ph sz="half" idx="1"/>
          </p:nvPr>
        </p:nvSpPr>
        <p:spPr/>
        <p:txBody>
          <a:bodyPr>
            <a:normAutofit fontScale="92500" lnSpcReduction="20000"/>
          </a:bodyPr>
          <a:lstStyle/>
          <a:p>
            <a:r>
              <a:rPr lang="en-US" sz="2400" dirty="0"/>
              <a:t>What is undue influence?</a:t>
            </a:r>
          </a:p>
        </p:txBody>
      </p:sp>
      <p:sp>
        <p:nvSpPr>
          <p:cNvPr id="4" name="Content Placeholder 3">
            <a:extLst>
              <a:ext uri="{FF2B5EF4-FFF2-40B4-BE49-F238E27FC236}">
                <a16:creationId xmlns:a16="http://schemas.microsoft.com/office/drawing/2014/main" id="{53FF903F-48FC-BEFE-9613-DAA503F1CC24}"/>
              </a:ext>
            </a:extLst>
          </p:cNvPr>
          <p:cNvSpPr>
            <a:spLocks noGrp="1"/>
          </p:cNvSpPr>
          <p:nvPr>
            <p:ph sz="half" idx="2"/>
          </p:nvPr>
        </p:nvSpPr>
        <p:spPr/>
        <p:txBody>
          <a:bodyPr>
            <a:normAutofit fontScale="92500" lnSpcReduction="20000"/>
          </a:bodyPr>
          <a:lstStyle/>
          <a:p>
            <a:r>
              <a:rPr lang="en-US" dirty="0"/>
              <a:t>Dependency</a:t>
            </a:r>
          </a:p>
          <a:p>
            <a:pPr lvl="1"/>
            <a:r>
              <a:rPr lang="en-US" dirty="0"/>
              <a:t>Sensory or functional deficits</a:t>
            </a:r>
          </a:p>
          <a:p>
            <a:r>
              <a:rPr lang="en-US" dirty="0"/>
              <a:t>Authority/Caregiving</a:t>
            </a:r>
          </a:p>
          <a:p>
            <a:r>
              <a:rPr lang="en-US" dirty="0"/>
              <a:t>Grief/recent loss/death of a spouse</a:t>
            </a:r>
          </a:p>
          <a:p>
            <a:r>
              <a:rPr lang="en-US" dirty="0"/>
              <a:t>Threat of abandonment</a:t>
            </a:r>
          </a:p>
          <a:p>
            <a:r>
              <a:rPr lang="en-US" dirty="0"/>
              <a:t>Quid pro quo</a:t>
            </a:r>
          </a:p>
          <a:p>
            <a:pPr marL="0" indent="0">
              <a:buNone/>
            </a:pPr>
            <a:endParaRPr lang="en-US" dirty="0"/>
          </a:p>
          <a:p>
            <a:pPr marL="0" indent="0">
              <a:buNone/>
            </a:pPr>
            <a:endParaRPr lang="en-US" dirty="0"/>
          </a:p>
          <a:p>
            <a:pPr marL="0" indent="0">
              <a:buNone/>
            </a:pPr>
            <a:r>
              <a:rPr lang="en-US" sz="3200" i="1" dirty="0"/>
              <a:t>If you don’t do what I say, then I’ll leave you and you’ll die</a:t>
            </a:r>
          </a:p>
          <a:p>
            <a:endParaRPr lang="en-US" dirty="0"/>
          </a:p>
        </p:txBody>
      </p:sp>
    </p:spTree>
    <p:extLst>
      <p:ext uri="{BB962C8B-B14F-4D97-AF65-F5344CB8AC3E}">
        <p14:creationId xmlns:p14="http://schemas.microsoft.com/office/powerpoint/2010/main" val="22171752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{09272795-DE48-014D-86AE-CFDC0E7B93AC}tf10001070</Template>
  <TotalTime>16933</TotalTime>
  <Words>4883</Words>
  <Application>Microsoft Office PowerPoint</Application>
  <PresentationFormat>Widescreen</PresentationFormat>
  <Paragraphs>483</Paragraphs>
  <Slides>30</Slides>
  <Notes>30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30</vt:i4>
      </vt:variant>
    </vt:vector>
  </HeadingPairs>
  <TitlesOfParts>
    <vt:vector size="46" baseType="lpstr">
      <vt:lpstr>Arial</vt:lpstr>
      <vt:lpstr>Calibri</vt:lpstr>
      <vt:lpstr>Calibri Light</vt:lpstr>
      <vt:lpstr>Courier New</vt:lpstr>
      <vt:lpstr>Helvetica</vt:lpstr>
      <vt:lpstr>inherit</vt:lpstr>
      <vt:lpstr>Lato</vt:lpstr>
      <vt:lpstr>Lora</vt:lpstr>
      <vt:lpstr>Open Sans</vt:lpstr>
      <vt:lpstr>Palatino</vt:lpstr>
      <vt:lpstr>Rockwell</vt:lpstr>
      <vt:lpstr>Rockwell Condensed</vt:lpstr>
      <vt:lpstr>Rockwell Extra Bold</vt:lpstr>
      <vt:lpstr>Symbol</vt:lpstr>
      <vt:lpstr>Wingdings</vt:lpstr>
      <vt:lpstr>Wood Type</vt:lpstr>
      <vt:lpstr>Hooked!</vt:lpstr>
      <vt:lpstr>Overview</vt:lpstr>
      <vt:lpstr>Goal: Fraud prevention</vt:lpstr>
      <vt:lpstr>An elder walked into a bank… or an Attorney’s office or a medical office…</vt:lpstr>
      <vt:lpstr>PowerPoint Presentation</vt:lpstr>
      <vt:lpstr>PowerPoint Presentation</vt:lpstr>
      <vt:lpstr>PowerPoint Presentation</vt:lpstr>
      <vt:lpstr>PowerPoint Presentation</vt:lpstr>
      <vt:lpstr>Undue influence vs. Personal Narrative</vt:lpstr>
      <vt:lpstr>My Story: Personal Narrative</vt:lpstr>
      <vt:lpstr>McAdams: Narrative Identity</vt:lpstr>
      <vt:lpstr>Scammers leverage cognitive biases.</vt:lpstr>
      <vt:lpstr>Connecting the dots</vt:lpstr>
      <vt:lpstr>Scammers use the following tricks</vt:lpstr>
      <vt:lpstr>Persuasion</vt:lpstr>
      <vt:lpstr>red flags to look out for</vt:lpstr>
      <vt:lpstr>Case Examples</vt:lpstr>
      <vt:lpstr>Powerlessness &amp; Power</vt:lpstr>
      <vt:lpstr>Not a gun to the head</vt:lpstr>
      <vt:lpstr>False Narrative</vt:lpstr>
      <vt:lpstr>Dopamine: Gambling and the big win</vt:lpstr>
      <vt:lpstr>Power and powerlessness</vt:lpstr>
      <vt:lpstr>Intervention Guidelines</vt:lpstr>
      <vt:lpstr>What you can do</vt:lpstr>
      <vt:lpstr>Scripting Interventions</vt:lpstr>
      <vt:lpstr>Summary</vt:lpstr>
      <vt:lpstr>Notes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Hooked!</dc:title>
  <dc:creator>Todd Finnemore</dc:creator>
  <cp:lastModifiedBy>Donata Mikulik</cp:lastModifiedBy>
  <cp:revision>96</cp:revision>
  <cp:lastPrinted>2023-06-01T04:59:44Z</cp:lastPrinted>
  <dcterms:created xsi:type="dcterms:W3CDTF">2022-11-29T21:37:41Z</dcterms:created>
  <dcterms:modified xsi:type="dcterms:W3CDTF">2023-09-27T19:34:13Z</dcterms:modified>
</cp:coreProperties>
</file>