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65" r:id="rId5"/>
    <p:sldId id="259" r:id="rId6"/>
    <p:sldId id="266" r:id="rId7"/>
    <p:sldId id="256" r:id="rId8"/>
    <p:sldId id="273" r:id="rId9"/>
    <p:sldId id="268" r:id="rId10"/>
    <p:sldId id="269" r:id="rId11"/>
    <p:sldId id="270" r:id="rId12"/>
    <p:sldId id="271" r:id="rId13"/>
    <p:sldId id="275" r:id="rId14"/>
    <p:sldId id="274" r:id="rId15"/>
    <p:sldId id="272" r:id="rId16"/>
    <p:sldId id="263" r:id="rId17"/>
  </p:sldIdLst>
  <p:sldSz cx="9144000" cy="6858000" type="screen4x3"/>
  <p:notesSz cx="7010400" cy="92964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9" userDrawn="1">
          <p15:clr>
            <a:srgbClr val="A4A3A4"/>
          </p15:clr>
        </p15:guide>
        <p15:guide id="2" pos="923" userDrawn="1">
          <p15:clr>
            <a:srgbClr val="A4A3A4"/>
          </p15:clr>
        </p15:guide>
        <p15:guide id="3" pos="69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6055F4-3EC6-592B-0D3F-98865F42C2AF}" name="Nachtigall, Alfiya" initials="NA" userId="S::anachtigall@marincounty.org::bd738600-d709-4107-9f27-93bfb3982b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0" autoAdjust="0"/>
    <p:restoredTop sz="92185" autoAdjust="0"/>
  </p:normalViewPr>
  <p:slideViewPr>
    <p:cSldViewPr snapToGrid="0" snapToObjects="1" showGuides="1">
      <p:cViewPr varScale="1">
        <p:scale>
          <a:sx n="63" d="100"/>
          <a:sy n="63" d="100"/>
        </p:scale>
        <p:origin x="1746" y="60"/>
      </p:cViewPr>
      <p:guideLst>
        <p:guide orient="horz" pos="909"/>
        <p:guide pos="923"/>
        <p:guide pos="692"/>
      </p:guideLst>
    </p:cSldViewPr>
  </p:slideViewPr>
  <p:notesTextViewPr>
    <p:cViewPr>
      <p:scale>
        <a:sx n="100" d="100"/>
        <a:sy n="100" d="100"/>
      </p:scale>
      <p:origin x="0" y="0"/>
    </p:cViewPr>
  </p:notesTextViewPr>
  <p:notesViewPr>
    <p:cSldViewPr snapToGrid="0" snapToObjects="1">
      <p:cViewPr varScale="1">
        <p:scale>
          <a:sx n="84" d="100"/>
          <a:sy n="84" d="100"/>
        </p:scale>
        <p:origin x="-128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CC6759-8D3B-F445-AF54-B731288D8C07}" type="datetimeFigureOut">
              <a:rPr lang="en-US" smtClean="0"/>
              <a:pPr/>
              <a:t>1/25/2023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53629E2-5F83-254F-B0CF-923D518C1905}" type="slidenum">
              <a:rPr lang="en-US" smtClean="0"/>
              <a:pPr/>
              <a:t>‹#›</a:t>
            </a:fld>
            <a:endParaRPr lang="en-US"/>
          </a:p>
        </p:txBody>
      </p:sp>
    </p:spTree>
    <p:extLst>
      <p:ext uri="{BB962C8B-B14F-4D97-AF65-F5344CB8AC3E}">
        <p14:creationId xmlns:p14="http://schemas.microsoft.com/office/powerpoint/2010/main" val="2475039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18A6E6-AFFD-9E47-8F32-D867F8F1C157}" type="datetimeFigureOut">
              <a:rPr lang="en-US" smtClean="0"/>
              <a:pPr/>
              <a:t>1/25/2023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E5D9D5-0FE3-2347-8FE0-130A0F8B22F5}" type="slidenum">
              <a:rPr lang="en-US" smtClean="0"/>
              <a:pPr/>
              <a:t>‹#›</a:t>
            </a:fld>
            <a:endParaRPr lang="en-US"/>
          </a:p>
        </p:txBody>
      </p:sp>
    </p:spTree>
    <p:extLst>
      <p:ext uri="{BB962C8B-B14F-4D97-AF65-F5344CB8AC3E}">
        <p14:creationId xmlns:p14="http://schemas.microsoft.com/office/powerpoint/2010/main" val="3030557334"/>
      </p:ext>
    </p:extLst>
  </p:cSld>
  <p:clrMap bg1="lt1" tx1="dk1" bg2="lt2" tx2="dk2" accent1="accent1" accent2="accent2" accent3="accent3" accent4="accent4" accent5="accent5" accent6="accent6" hlink="hlink" folHlink="folHlink"/>
  <p:hf hdr="0" ftr="0" dt="0"/>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E5D9D5-0FE3-2347-8FE0-130A0F8B22F5}" type="slidenum">
              <a:rPr lang="en-US" smtClean="0"/>
              <a:pPr/>
              <a:t>1</a:t>
            </a:fld>
            <a:endParaRPr lang="en-US"/>
          </a:p>
        </p:txBody>
      </p:sp>
    </p:spTree>
    <p:extLst>
      <p:ext uri="{BB962C8B-B14F-4D97-AF65-F5344CB8AC3E}">
        <p14:creationId xmlns:p14="http://schemas.microsoft.com/office/powerpoint/2010/main" val="114845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5D9D5-0FE3-2347-8FE0-130A0F8B22F5}" type="slidenum">
              <a:rPr lang="en-US" smtClean="0"/>
              <a:pPr/>
              <a:t>4</a:t>
            </a:fld>
            <a:endParaRPr lang="en-US"/>
          </a:p>
        </p:txBody>
      </p:sp>
    </p:spTree>
    <p:extLst>
      <p:ext uri="{BB962C8B-B14F-4D97-AF65-F5344CB8AC3E}">
        <p14:creationId xmlns:p14="http://schemas.microsoft.com/office/powerpoint/2010/main" val="280380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5D9D5-0FE3-2347-8FE0-130A0F8B22F5}" type="slidenum">
              <a:rPr lang="en-US" smtClean="0"/>
              <a:pPr/>
              <a:t>5</a:t>
            </a:fld>
            <a:endParaRPr lang="en-US"/>
          </a:p>
        </p:txBody>
      </p:sp>
    </p:spTree>
    <p:extLst>
      <p:ext uri="{BB962C8B-B14F-4D97-AF65-F5344CB8AC3E}">
        <p14:creationId xmlns:p14="http://schemas.microsoft.com/office/powerpoint/2010/main" val="326883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E5D9D5-0FE3-2347-8FE0-130A0F8B22F5}" type="slidenum">
              <a:rPr lang="en-US" smtClean="0"/>
              <a:pPr/>
              <a:t>13</a:t>
            </a:fld>
            <a:endParaRPr lang="en-US"/>
          </a:p>
        </p:txBody>
      </p:sp>
    </p:spTree>
    <p:extLst>
      <p:ext uri="{BB962C8B-B14F-4D97-AF65-F5344CB8AC3E}">
        <p14:creationId xmlns:p14="http://schemas.microsoft.com/office/powerpoint/2010/main" val="229851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597150" y="342901"/>
            <a:ext cx="6153150" cy="6209348"/>
          </a:xfrm>
          <a:prstGeom prst="rect">
            <a:avLst/>
          </a:prstGeom>
          <a:solidFill>
            <a:schemeClr val="accent3"/>
          </a:solidFill>
        </p:spPr>
        <p:txBody>
          <a:bodyPr vert="horz" lIns="68580" tIns="34290" rIns="68580" bIns="34290"/>
          <a:lstStyle/>
          <a:p>
            <a:endParaRPr lang="en-US" dirty="0"/>
          </a:p>
        </p:txBody>
      </p:sp>
      <p:sp>
        <p:nvSpPr>
          <p:cNvPr id="5" name="Text Placeholder 4"/>
          <p:cNvSpPr>
            <a:spLocks noGrp="1"/>
          </p:cNvSpPr>
          <p:nvPr>
            <p:ph type="body" sz="quarter" idx="15" hasCustomPrompt="1"/>
          </p:nvPr>
        </p:nvSpPr>
        <p:spPr>
          <a:xfrm>
            <a:off x="6305550" y="6286501"/>
            <a:ext cx="2444750" cy="266700"/>
          </a:xfrm>
          <a:prstGeom prst="rect">
            <a:avLst/>
          </a:prstGeom>
        </p:spPr>
        <p:txBody>
          <a:bodyPr/>
          <a:lstStyle>
            <a:lvl1pPr marL="0" indent="0" algn="r">
              <a:buNone/>
              <a:defRPr sz="900" baseline="0">
                <a:solidFill>
                  <a:schemeClr val="bg1"/>
                </a:solidFill>
              </a:defRPr>
            </a:lvl1pPr>
          </a:lstStyle>
          <a:p>
            <a:pPr lvl="0"/>
            <a:r>
              <a:rPr lang="en-US" dirty="0"/>
              <a:t>Photo Credit</a:t>
            </a:r>
          </a:p>
        </p:txBody>
      </p:sp>
      <p:sp>
        <p:nvSpPr>
          <p:cNvPr id="6" name="TextBox 5"/>
          <p:cNvSpPr txBox="1"/>
          <p:nvPr userDrawn="1"/>
        </p:nvSpPr>
        <p:spPr>
          <a:xfrm>
            <a:off x="637796" y="613834"/>
            <a:ext cx="1706393" cy="1223412"/>
          </a:xfrm>
          <a:prstGeom prst="rect">
            <a:avLst/>
          </a:prstGeom>
          <a:noFill/>
        </p:spPr>
        <p:txBody>
          <a:bodyPr wrap="square" lIns="68580" tIns="34290" rIns="68580" bIns="34290" rtlCol="0">
            <a:spAutoFit/>
          </a:bodyPr>
          <a:lstStyle/>
          <a:p>
            <a:pPr marL="0" marR="0" lvl="0" indent="0" algn="l" defTabSz="342900" rtl="0" eaLnBrk="1" fontAlgn="auto" latinLnBrk="0" hangingPunct="1">
              <a:lnSpc>
                <a:spcPts val="900"/>
              </a:lnSpc>
              <a:spcBef>
                <a:spcPts val="0"/>
              </a:spcBef>
              <a:spcAft>
                <a:spcPts val="0"/>
              </a:spcAft>
              <a:buClrTx/>
              <a:buSzTx/>
              <a:buFontTx/>
              <a:buNone/>
              <a:tabLst/>
              <a:defRPr/>
            </a:pPr>
            <a:r>
              <a:rPr lang="en-US" sz="1000" b="1" i="0" kern="1200" baseline="0" dirty="0">
                <a:solidFill>
                  <a:schemeClr val="tx2"/>
                </a:solidFill>
                <a:latin typeface="+mn-lt"/>
                <a:ea typeface="+mn-ea"/>
                <a:cs typeface="Arial"/>
              </a:rPr>
              <a:t>Shelly Scott</a:t>
            </a:r>
          </a:p>
          <a:p>
            <a:pPr rtl="0">
              <a:lnSpc>
                <a:spcPts val="900"/>
              </a:lnSpc>
              <a:spcBef>
                <a:spcPts val="0"/>
              </a:spcBef>
            </a:pPr>
            <a:r>
              <a:rPr lang="en-US" sz="900" b="0" i="0" kern="1200" baseline="0" dirty="0">
                <a:solidFill>
                  <a:schemeClr val="tx2"/>
                </a:solidFill>
                <a:latin typeface="+mn-lt"/>
                <a:ea typeface="+mn-ea"/>
                <a:cs typeface="Arial"/>
              </a:rPr>
              <a:t>Marin County Recorder</a:t>
            </a:r>
          </a:p>
          <a:p>
            <a:pPr marL="0" marR="0" lvl="0" indent="0" algn="l" defTabSz="342900" rtl="0" eaLnBrk="1" fontAlgn="auto" latinLnBrk="0" hangingPunct="1">
              <a:lnSpc>
                <a:spcPts val="900"/>
              </a:lnSpc>
              <a:spcBef>
                <a:spcPts val="0"/>
              </a:spcBef>
              <a:spcAft>
                <a:spcPts val="0"/>
              </a:spcAft>
              <a:buClrTx/>
              <a:buSzTx/>
              <a:buFontTx/>
              <a:buNone/>
              <a:tabLst/>
              <a:defRPr/>
            </a:pPr>
            <a:r>
              <a:rPr lang="en-US" sz="1000" b="1" i="0" kern="1200" baseline="0" dirty="0">
                <a:solidFill>
                  <a:schemeClr val="tx2"/>
                </a:solidFill>
                <a:latin typeface="+mn-lt"/>
                <a:ea typeface="+mn-ea"/>
                <a:cs typeface="Arial"/>
              </a:rPr>
              <a:t>Lori K. Frugoli</a:t>
            </a:r>
          </a:p>
          <a:p>
            <a:pPr rtl="0">
              <a:lnSpc>
                <a:spcPts val="900"/>
              </a:lnSpc>
              <a:spcBef>
                <a:spcPts val="0"/>
              </a:spcBef>
            </a:pPr>
            <a:r>
              <a:rPr lang="en-US" sz="900" b="0" i="0" kern="1200" baseline="0" dirty="0">
                <a:solidFill>
                  <a:schemeClr val="tx2"/>
                </a:solidFill>
                <a:latin typeface="+mn-lt"/>
                <a:ea typeface="+mn-ea"/>
                <a:cs typeface="Arial"/>
              </a:rPr>
              <a:t>Marin County District Attorney</a:t>
            </a:r>
          </a:p>
          <a:p>
            <a:pPr rtl="0">
              <a:lnSpc>
                <a:spcPts val="900"/>
              </a:lnSpc>
              <a:spcBef>
                <a:spcPts val="0"/>
              </a:spcBef>
            </a:pPr>
            <a:r>
              <a:rPr lang="en-US" sz="900" b="0" i="0" kern="1200" baseline="0" dirty="0">
                <a:solidFill>
                  <a:schemeClr val="tx2"/>
                </a:solidFill>
                <a:latin typeface="+mn-lt"/>
                <a:ea typeface="+mn-ea"/>
                <a:cs typeface="Arial"/>
              </a:rPr>
              <a:t>3501 Civic Center Drive</a:t>
            </a:r>
          </a:p>
          <a:p>
            <a:pPr rtl="0">
              <a:lnSpc>
                <a:spcPts val="900"/>
              </a:lnSpc>
              <a:spcBef>
                <a:spcPts val="0"/>
              </a:spcBef>
            </a:pPr>
            <a:r>
              <a:rPr lang="en-US" sz="900" b="0" i="0" kern="1200" baseline="0" dirty="0">
                <a:solidFill>
                  <a:schemeClr val="tx2"/>
                </a:solidFill>
                <a:latin typeface="+mn-lt"/>
                <a:ea typeface="+mn-ea"/>
                <a:cs typeface="Arial"/>
              </a:rPr>
              <a:t>San Rafael, CA 94903</a:t>
            </a:r>
          </a:p>
          <a:p>
            <a:pPr rtl="0">
              <a:lnSpc>
                <a:spcPts val="900"/>
              </a:lnSpc>
              <a:spcBef>
                <a:spcPts val="0"/>
              </a:spcBef>
            </a:pPr>
            <a:r>
              <a:rPr lang="en-US" sz="800" b="0" i="0" kern="1200" baseline="0" dirty="0">
                <a:solidFill>
                  <a:schemeClr val="tx2"/>
                </a:solidFill>
                <a:latin typeface="+mn-lt"/>
                <a:ea typeface="+mn-ea"/>
                <a:cs typeface="Arial"/>
              </a:rPr>
              <a:t>https://www.marincountyda.org/service/real-estate-fraud</a:t>
            </a:r>
          </a:p>
          <a:p>
            <a:pPr rtl="0">
              <a:lnSpc>
                <a:spcPts val="900"/>
              </a:lnSpc>
              <a:spcBef>
                <a:spcPts val="0"/>
              </a:spcBef>
            </a:pPr>
            <a:endParaRPr lang="en-US" sz="900" b="0" i="0" kern="1200" baseline="0" dirty="0">
              <a:solidFill>
                <a:schemeClr val="tx2"/>
              </a:solidFill>
              <a:latin typeface="+mn-lt"/>
              <a:ea typeface="+mn-ea"/>
              <a:cs typeface="Arial"/>
            </a:endParaRPr>
          </a:p>
          <a:p>
            <a:pPr rtl="0">
              <a:lnSpc>
                <a:spcPts val="900"/>
              </a:lnSpc>
              <a:spcBef>
                <a:spcPts val="0"/>
              </a:spcBef>
            </a:pPr>
            <a:endParaRPr lang="en-US" sz="900" b="0" i="0" kern="1200" baseline="0" dirty="0">
              <a:solidFill>
                <a:schemeClr val="tx2"/>
              </a:solidFill>
              <a:latin typeface="+mn-lt"/>
              <a:ea typeface="+mn-ea"/>
              <a:cs typeface="Arial"/>
            </a:endParaRPr>
          </a:p>
        </p:txBody>
      </p:sp>
      <p:sp>
        <p:nvSpPr>
          <p:cNvPr id="2" name="Title 1"/>
          <p:cNvSpPr>
            <a:spLocks noGrp="1"/>
          </p:cNvSpPr>
          <p:nvPr>
            <p:ph type="ctrTitle" hasCustomPrompt="1"/>
          </p:nvPr>
        </p:nvSpPr>
        <p:spPr>
          <a:xfrm>
            <a:off x="2933701" y="1830170"/>
            <a:ext cx="5816600" cy="315471"/>
          </a:xfrm>
          <a:prstGeom prst="rect">
            <a:avLst/>
          </a:prstGeom>
        </p:spPr>
        <p:txBody>
          <a:bodyPr lIns="68580" tIns="34290" rIns="68580" bIns="34290">
            <a:spAutoFit/>
          </a:bodyPr>
          <a:lstStyle>
            <a:lvl1pPr algn="l">
              <a:defRPr sz="1600" b="0" i="0" cap="all" spc="53" baseline="0">
                <a:solidFill>
                  <a:schemeClr val="bg1"/>
                </a:solidFill>
                <a:latin typeface="Arial Bold" panose="020B0704020202020204" pitchFamily="34" charset="0"/>
                <a:cs typeface="Arial Bold" panose="020B0704020202020204" pitchFamily="34" charset="0"/>
              </a:defRPr>
            </a:lvl1pPr>
          </a:lstStyle>
          <a:p>
            <a:r>
              <a:rPr lang="en-US" dirty="0"/>
              <a:t>Title</a:t>
            </a:r>
          </a:p>
        </p:txBody>
      </p:sp>
      <p:sp>
        <p:nvSpPr>
          <p:cNvPr id="3" name="Subtitle 2"/>
          <p:cNvSpPr>
            <a:spLocks noGrp="1"/>
          </p:cNvSpPr>
          <p:nvPr>
            <p:ph type="subTitle" idx="1" hasCustomPrompt="1"/>
          </p:nvPr>
        </p:nvSpPr>
        <p:spPr>
          <a:xfrm>
            <a:off x="2933701" y="2237537"/>
            <a:ext cx="5588000" cy="207749"/>
          </a:xfrm>
          <a:prstGeom prst="rect">
            <a:avLst/>
          </a:prstGeom>
        </p:spPr>
        <p:txBody>
          <a:bodyPr lIns="68580" tIns="34290" rIns="68580" bIns="34290">
            <a:spAutoFit/>
          </a:bodyPr>
          <a:lstStyle>
            <a:lvl1pPr marL="0" indent="0" algn="l">
              <a:buNone/>
              <a:defRPr sz="900" b="0" i="0" cap="all" spc="450">
                <a:solidFill>
                  <a:srgbClr val="FFFFFF"/>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descr="Background Gold Rectangle" title="Background Box"/>
          <p:cNvSpPr/>
          <p:nvPr userDrawn="1"/>
        </p:nvSpPr>
        <p:spPr>
          <a:xfrm>
            <a:off x="2597150" y="330200"/>
            <a:ext cx="6153150" cy="62357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400" dirty="0"/>
          </a:p>
        </p:txBody>
      </p:sp>
      <p:pic>
        <p:nvPicPr>
          <p:cNvPr id="8" name="Picture 7" descr="County of Marin primary logo" title="County of Marin Logo"/>
          <p:cNvPicPr>
            <a:picLocks noChangeAspect="1"/>
          </p:cNvPicPr>
          <p:nvPr userDrawn="1"/>
        </p:nvPicPr>
        <p:blipFill>
          <a:blip r:embed="rId2">
            <a:alphaModFix amt="30000"/>
          </a:blip>
          <a:stretch>
            <a:fillRect/>
          </a:stretch>
        </p:blipFill>
        <p:spPr>
          <a:xfrm>
            <a:off x="2620714" y="2546703"/>
            <a:ext cx="6129586" cy="4019197"/>
          </a:xfrm>
          <a:prstGeom prst="rect">
            <a:avLst/>
          </a:prstGeom>
        </p:spPr>
      </p:pic>
      <p:sp>
        <p:nvSpPr>
          <p:cNvPr id="10" name="TextBox 9"/>
          <p:cNvSpPr txBox="1"/>
          <p:nvPr userDrawn="1"/>
        </p:nvSpPr>
        <p:spPr>
          <a:xfrm>
            <a:off x="637794" y="612649"/>
            <a:ext cx="1603248" cy="762068"/>
          </a:xfrm>
          <a:prstGeom prst="rect">
            <a:avLst/>
          </a:prstGeom>
          <a:noFill/>
        </p:spPr>
        <p:txBody>
          <a:bodyPr wrap="square" lIns="68580" tIns="34290" rIns="68580" bIns="34290" rtlCol="0">
            <a:spAutoFit/>
          </a:bodyPr>
          <a:lstStyle/>
          <a:p>
            <a:pPr rtl="0">
              <a:lnSpc>
                <a:spcPts val="900"/>
              </a:lnSpc>
              <a:spcBef>
                <a:spcPts val="0"/>
              </a:spcBef>
            </a:pPr>
            <a:r>
              <a:rPr lang="en-US" sz="900" b="0" i="0" kern="1200" baseline="0" dirty="0">
                <a:solidFill>
                  <a:schemeClr val="tx2"/>
                </a:solidFill>
                <a:latin typeface="+mn-lt"/>
                <a:ea typeface="+mn-ea"/>
                <a:cs typeface="Arial"/>
              </a:rPr>
              <a:t>Assessor-Recorder-County Clerk</a:t>
            </a:r>
          </a:p>
          <a:p>
            <a:pPr rtl="0">
              <a:lnSpc>
                <a:spcPts val="900"/>
              </a:lnSpc>
              <a:spcBef>
                <a:spcPts val="0"/>
              </a:spcBef>
            </a:pPr>
            <a:r>
              <a:rPr lang="en-US" sz="900" b="0" i="0" kern="1200" baseline="0" dirty="0">
                <a:solidFill>
                  <a:schemeClr val="tx2"/>
                </a:solidFill>
                <a:latin typeface="+mn-lt"/>
                <a:ea typeface="+mn-ea"/>
                <a:cs typeface="Arial"/>
              </a:rPr>
              <a:t>District Attorney</a:t>
            </a:r>
          </a:p>
          <a:p>
            <a:pPr rtl="0">
              <a:lnSpc>
                <a:spcPts val="900"/>
              </a:lnSpc>
              <a:spcBef>
                <a:spcPts val="0"/>
              </a:spcBef>
            </a:pPr>
            <a:r>
              <a:rPr lang="en-US" sz="1000" b="0" i="0" kern="1200" baseline="0" dirty="0">
                <a:solidFill>
                  <a:schemeClr val="tx2"/>
                </a:solidFill>
                <a:latin typeface="+mn-lt"/>
                <a:ea typeface="+mn-ea"/>
                <a:cs typeface="Arial"/>
              </a:rPr>
              <a:t>Protection from Deed Fraud</a:t>
            </a:r>
          </a:p>
          <a:p>
            <a:pPr rtl="0">
              <a:lnSpc>
                <a:spcPts val="900"/>
              </a:lnSpc>
              <a:spcBef>
                <a:spcPts val="0"/>
              </a:spcBef>
            </a:pPr>
            <a:endParaRPr lang="en-US" sz="1000" b="0" i="0" kern="1200" baseline="0" dirty="0">
              <a:solidFill>
                <a:schemeClr val="tx2"/>
              </a:solidFill>
              <a:latin typeface="+mn-lt"/>
              <a:ea typeface="+mn-ea"/>
              <a:cs typeface="Arial"/>
            </a:endParaRPr>
          </a:p>
        </p:txBody>
      </p:sp>
      <p:sp>
        <p:nvSpPr>
          <p:cNvPr id="2" name="Title 1"/>
          <p:cNvSpPr>
            <a:spLocks noGrp="1"/>
          </p:cNvSpPr>
          <p:nvPr>
            <p:ph type="ctrTitle" hasCustomPrompt="1"/>
          </p:nvPr>
        </p:nvSpPr>
        <p:spPr>
          <a:xfrm>
            <a:off x="2933701" y="2084170"/>
            <a:ext cx="5588000" cy="315471"/>
          </a:xfrm>
          <a:prstGeom prst="rect">
            <a:avLst/>
          </a:prstGeom>
        </p:spPr>
        <p:txBody>
          <a:bodyPr lIns="68580" tIns="34290" rIns="68580" bIns="34290">
            <a:spAutoFit/>
          </a:bodyPr>
          <a:lstStyle>
            <a:lvl1pPr algn="l">
              <a:defRPr sz="1600" b="0" i="0" cap="all" spc="53">
                <a:solidFill>
                  <a:schemeClr val="tx1"/>
                </a:solidFill>
                <a:latin typeface="Arial Bold" panose="020B0704020202020204" pitchFamily="34" charset="0"/>
                <a:cs typeface="Arial Bold" panose="020B0704020202020204" pitchFamily="34" charset="0"/>
              </a:defRPr>
            </a:lvl1pPr>
          </a:lstStyle>
          <a:p>
            <a:r>
              <a:rPr lang="en-US" dirty="0"/>
              <a:t>section title</a:t>
            </a:r>
          </a:p>
        </p:txBody>
      </p:sp>
      <p:sp>
        <p:nvSpPr>
          <p:cNvPr id="3" name="Subtitle 2"/>
          <p:cNvSpPr>
            <a:spLocks noGrp="1"/>
          </p:cNvSpPr>
          <p:nvPr>
            <p:ph type="subTitle" idx="1" hasCustomPrompt="1"/>
          </p:nvPr>
        </p:nvSpPr>
        <p:spPr>
          <a:xfrm>
            <a:off x="2933701" y="2494711"/>
            <a:ext cx="5588000" cy="207749"/>
          </a:xfrm>
          <a:prstGeom prst="rect">
            <a:avLst/>
          </a:prstGeom>
        </p:spPr>
        <p:txBody>
          <a:bodyPr lIns="68580" tIns="34290" rIns="68580" bIns="34290">
            <a:spAutoFit/>
          </a:bodyPr>
          <a:lstStyle>
            <a:lvl1pPr marL="0" indent="0" algn="l">
              <a:buNone/>
              <a:defRPr sz="900" b="0" i="0" cap="all" spc="450">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11" name="TextBox 10"/>
          <p:cNvSpPr txBox="1"/>
          <p:nvPr userDrawn="1"/>
        </p:nvSpPr>
        <p:spPr>
          <a:xfrm>
            <a:off x="637794" y="612649"/>
            <a:ext cx="1667252" cy="530915"/>
          </a:xfrm>
          <a:prstGeom prst="rect">
            <a:avLst/>
          </a:prstGeom>
          <a:noFill/>
        </p:spPr>
        <p:txBody>
          <a:bodyPr wrap="square" lIns="68580" tIns="34290" rIns="68580" bIns="34290" rtlCol="0">
            <a:spAutoFit/>
          </a:bodyPr>
          <a:lstStyle/>
          <a:p>
            <a:pPr rtl="0">
              <a:lnSpc>
                <a:spcPts val="900"/>
              </a:lnSpc>
              <a:spcBef>
                <a:spcPts val="0"/>
              </a:spcBef>
            </a:pPr>
            <a:r>
              <a:rPr lang="en-US" sz="800" b="0" i="0" kern="1200" baseline="0" dirty="0">
                <a:solidFill>
                  <a:schemeClr val="tx2"/>
                </a:solidFill>
                <a:latin typeface="+mn-lt"/>
                <a:ea typeface="+mn-ea"/>
                <a:cs typeface="Arial"/>
              </a:rPr>
              <a:t>Assessor-Recorder-County Clerk</a:t>
            </a:r>
          </a:p>
          <a:p>
            <a:pPr rtl="0">
              <a:lnSpc>
                <a:spcPts val="900"/>
              </a:lnSpc>
              <a:spcBef>
                <a:spcPts val="0"/>
              </a:spcBef>
            </a:pPr>
            <a:r>
              <a:rPr lang="en-US" sz="800" b="0" i="0" kern="1200" baseline="0" dirty="0">
                <a:solidFill>
                  <a:schemeClr val="tx2"/>
                </a:solidFill>
                <a:latin typeface="+mn-lt"/>
                <a:ea typeface="+mn-ea"/>
                <a:cs typeface="Arial"/>
              </a:rPr>
              <a:t>District Attorney</a:t>
            </a:r>
          </a:p>
          <a:p>
            <a:pPr rtl="0">
              <a:lnSpc>
                <a:spcPts val="900"/>
              </a:lnSpc>
              <a:spcBef>
                <a:spcPts val="0"/>
              </a:spcBef>
            </a:pPr>
            <a:r>
              <a:rPr lang="en-US" sz="900" b="0" i="0" kern="1200" baseline="0" dirty="0">
                <a:solidFill>
                  <a:schemeClr val="tx2"/>
                </a:solidFill>
                <a:latin typeface="+mn-lt"/>
                <a:ea typeface="+mn-ea"/>
                <a:cs typeface="Arial"/>
              </a:rPr>
              <a:t>Protection from Deed Fraud</a:t>
            </a:r>
          </a:p>
          <a:p>
            <a:pPr rtl="0">
              <a:lnSpc>
                <a:spcPts val="900"/>
              </a:lnSpc>
              <a:spcBef>
                <a:spcPts val="0"/>
              </a:spcBef>
            </a:pPr>
            <a:endParaRPr lang="en-US" sz="900" b="0" i="0" kern="1200" baseline="0" dirty="0">
              <a:solidFill>
                <a:schemeClr val="tx2"/>
              </a:solidFill>
              <a:latin typeface="+mn-lt"/>
              <a:ea typeface="+mn-ea"/>
              <a:cs typeface="Arial"/>
            </a:endParaRPr>
          </a:p>
        </p:txBody>
      </p:sp>
      <p:sp>
        <p:nvSpPr>
          <p:cNvPr id="9" name="Oval 8" descr=" " title="Circular Line"/>
          <p:cNvSpPr>
            <a:spLocks/>
          </p:cNvSpPr>
          <p:nvPr userDrawn="1"/>
        </p:nvSpPr>
        <p:spPr>
          <a:xfrm>
            <a:off x="777240" y="2533650"/>
            <a:ext cx="777240" cy="777240"/>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400"/>
          </a:p>
        </p:txBody>
      </p:sp>
      <p:sp>
        <p:nvSpPr>
          <p:cNvPr id="4" name="TextBox 3"/>
          <p:cNvSpPr txBox="1"/>
          <p:nvPr userDrawn="1"/>
        </p:nvSpPr>
        <p:spPr>
          <a:xfrm>
            <a:off x="777240" y="2798123"/>
            <a:ext cx="777240" cy="253916"/>
          </a:xfrm>
          <a:prstGeom prst="rect">
            <a:avLst/>
          </a:prstGeom>
          <a:noFill/>
        </p:spPr>
        <p:txBody>
          <a:bodyPr wrap="square" lIns="68580" tIns="34290" rIns="68580" bIns="34290" rtlCol="0">
            <a:spAutoFit/>
          </a:bodyPr>
          <a:lstStyle/>
          <a:p>
            <a:pPr algn="ctr"/>
            <a:r>
              <a:rPr lang="en-US" sz="1200" b="1" dirty="0"/>
              <a:t>Slide </a:t>
            </a:r>
            <a:fld id="{4D3C17D8-ABE3-4D70-B746-6F6C30004BAF}" type="slidenum">
              <a:rPr lang="en-US" sz="1200" b="1" smtClean="0"/>
              <a:pPr algn="ctr"/>
              <a:t>‹#›</a:t>
            </a:fld>
            <a:endParaRPr lang="en-US" sz="1200" b="1" dirty="0"/>
          </a:p>
        </p:txBody>
      </p:sp>
      <p:sp>
        <p:nvSpPr>
          <p:cNvPr id="8" name="Rectangle 7" descr="Background Gold Rectangle" title="Background Gold Rectangle"/>
          <p:cNvSpPr/>
          <p:nvPr userDrawn="1"/>
        </p:nvSpPr>
        <p:spPr>
          <a:xfrm>
            <a:off x="2597150" y="338139"/>
            <a:ext cx="6153150" cy="109728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400" dirty="0"/>
          </a:p>
        </p:txBody>
      </p:sp>
      <p:sp>
        <p:nvSpPr>
          <p:cNvPr id="2" name="Title 1"/>
          <p:cNvSpPr>
            <a:spLocks noGrp="1"/>
          </p:cNvSpPr>
          <p:nvPr>
            <p:ph type="ctrTitle" hasCustomPrompt="1"/>
          </p:nvPr>
        </p:nvSpPr>
        <p:spPr>
          <a:xfrm>
            <a:off x="2749550" y="412750"/>
            <a:ext cx="5556246" cy="315471"/>
          </a:xfrm>
          <a:prstGeom prst="rect">
            <a:avLst/>
          </a:prstGeom>
        </p:spPr>
        <p:txBody>
          <a:bodyPr lIns="68580" tIns="34290" rIns="68580" bIns="34290">
            <a:spAutoFit/>
          </a:bodyPr>
          <a:lstStyle>
            <a:lvl1pPr algn="l">
              <a:defRPr sz="1600" b="0" i="0" cap="all" spc="53" baseline="0">
                <a:solidFill>
                  <a:schemeClr val="tx1"/>
                </a:solidFill>
                <a:latin typeface="Arial Bold" panose="020B0704020202020204" pitchFamily="34" charset="0"/>
                <a:cs typeface="Arial Bold" panose="020B0704020202020204" pitchFamily="34" charset="0"/>
              </a:defRPr>
            </a:lvl1pPr>
          </a:lstStyle>
          <a:p>
            <a:r>
              <a:rPr lang="en-US" dirty="0"/>
              <a:t>slide title</a:t>
            </a:r>
          </a:p>
        </p:txBody>
      </p:sp>
      <p:sp>
        <p:nvSpPr>
          <p:cNvPr id="3" name="Subtitle 2"/>
          <p:cNvSpPr>
            <a:spLocks noGrp="1"/>
          </p:cNvSpPr>
          <p:nvPr>
            <p:ph type="subTitle" idx="1" hasCustomPrompt="1"/>
          </p:nvPr>
        </p:nvSpPr>
        <p:spPr>
          <a:xfrm>
            <a:off x="2749550" y="691402"/>
            <a:ext cx="5556246" cy="207749"/>
          </a:xfrm>
          <a:prstGeom prst="rect">
            <a:avLst/>
          </a:prstGeom>
        </p:spPr>
        <p:txBody>
          <a:bodyPr lIns="68580" tIns="34290" rIns="68580" bIns="34290">
            <a:spAutoFit/>
          </a:bodyPr>
          <a:lstStyle>
            <a:lvl1pPr marL="0" indent="0" algn="l">
              <a:buNone/>
              <a:defRPr sz="900" b="0" i="0" cap="all" spc="450">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subheading</a:t>
            </a:r>
          </a:p>
        </p:txBody>
      </p:sp>
      <p:sp>
        <p:nvSpPr>
          <p:cNvPr id="5" name="Text Placeholder 4"/>
          <p:cNvSpPr>
            <a:spLocks noGrp="1"/>
          </p:cNvSpPr>
          <p:nvPr>
            <p:ph type="body" sz="quarter" idx="13"/>
          </p:nvPr>
        </p:nvSpPr>
        <p:spPr>
          <a:xfrm>
            <a:off x="2596753" y="1901952"/>
            <a:ext cx="6151626" cy="4251960"/>
          </a:xfrm>
          <a:prstGeom prst="rect">
            <a:avLst/>
          </a:prstGeom>
        </p:spPr>
        <p:txBody>
          <a:bodyPr lIns="68580" tIns="34290" rIns="68580" bIns="34290"/>
          <a:lstStyle>
            <a:lvl1pPr marL="169069" indent="-169069">
              <a:buClr>
                <a:schemeClr val="accent6"/>
              </a:buClr>
              <a:buSzPct val="125000"/>
              <a:defRPr sz="1400">
                <a:solidFill>
                  <a:schemeClr val="tx2"/>
                </a:solidFill>
              </a:defRPr>
            </a:lvl1pPr>
            <a:lvl2pPr marL="516731" indent="-173831">
              <a:buClr>
                <a:schemeClr val="accent2"/>
              </a:buClr>
              <a:buFont typeface="Courier New" panose="02070309020205020404" pitchFamily="49" charset="0"/>
              <a:buChar char="o"/>
              <a:defRPr sz="1400">
                <a:solidFill>
                  <a:schemeClr val="tx2"/>
                </a:solidFill>
              </a:defRPr>
            </a:lvl2pPr>
            <a:lvl3pPr marL="857250" indent="-171450">
              <a:buClr>
                <a:schemeClr val="accent3"/>
              </a:buClr>
              <a:buFont typeface="Wingdings" panose="05000000000000000000" pitchFamily="2" charset="2"/>
              <a:buChar char="§"/>
              <a:defRPr sz="1400">
                <a:solidFill>
                  <a:schemeClr val="tx2"/>
                </a:solidFill>
              </a:defRPr>
            </a:lvl3pPr>
            <a:lvl4pPr marL="1200150" indent="-171450">
              <a:buClr>
                <a:schemeClr val="accent4"/>
              </a:buClr>
              <a:buSzPct val="75000"/>
              <a:buFont typeface="Wingdings" panose="05000000000000000000" pitchFamily="2" charset="2"/>
              <a:buChar char="q"/>
              <a:defRPr sz="1400">
                <a:solidFill>
                  <a:schemeClr val="tx2"/>
                </a:solidFill>
              </a:defRPr>
            </a:lvl4pPr>
            <a:lvl5pPr marL="1543050" indent="-171450">
              <a:buClr>
                <a:schemeClr val="accent5"/>
              </a:buClr>
              <a:buSzPct val="90000"/>
              <a:buFont typeface="Wingdings" panose="05000000000000000000" pitchFamily="2" charset="2"/>
              <a:buChar char="v"/>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descr=" " title="Footer Graphic Line"/>
          <p:cNvCxnSpPr/>
          <p:nvPr userDrawn="1"/>
        </p:nvCxnSpPr>
        <p:spPr>
          <a:xfrm>
            <a:off x="2597150" y="6542089"/>
            <a:ext cx="6153150" cy="1588"/>
          </a:xfrm>
          <a:prstGeom prst="line">
            <a:avLst/>
          </a:prstGeom>
          <a:ln w="12700" cap="rnd" cmpd="sng" algn="ctr">
            <a:solidFill>
              <a:schemeClr val="tx2"/>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11" name="TextBox 10"/>
          <p:cNvSpPr txBox="1"/>
          <p:nvPr userDrawn="1"/>
        </p:nvSpPr>
        <p:spPr>
          <a:xfrm>
            <a:off x="637794" y="612649"/>
            <a:ext cx="1603248" cy="762068"/>
          </a:xfrm>
          <a:prstGeom prst="rect">
            <a:avLst/>
          </a:prstGeom>
          <a:noFill/>
        </p:spPr>
        <p:txBody>
          <a:bodyPr wrap="square" lIns="68580" tIns="34290" rIns="68580" bIns="34290" rtlCol="0">
            <a:spAutoFit/>
          </a:bodyPr>
          <a:lstStyle/>
          <a:p>
            <a:pPr rtl="0">
              <a:lnSpc>
                <a:spcPts val="900"/>
              </a:lnSpc>
              <a:spcBef>
                <a:spcPts val="0"/>
              </a:spcBef>
            </a:pPr>
            <a:r>
              <a:rPr lang="en-US" sz="900" b="0" i="0" kern="1200" baseline="0" dirty="0">
                <a:solidFill>
                  <a:schemeClr val="tx2"/>
                </a:solidFill>
                <a:latin typeface="+mn-lt"/>
                <a:ea typeface="+mn-ea"/>
                <a:cs typeface="Arial"/>
              </a:rPr>
              <a:t>Assessor-Recorder-County Clerk</a:t>
            </a:r>
          </a:p>
          <a:p>
            <a:pPr rtl="0">
              <a:lnSpc>
                <a:spcPts val="900"/>
              </a:lnSpc>
              <a:spcBef>
                <a:spcPts val="0"/>
              </a:spcBef>
            </a:pPr>
            <a:r>
              <a:rPr lang="en-US" sz="900" b="0" i="0" kern="1200" baseline="0" dirty="0">
                <a:solidFill>
                  <a:schemeClr val="tx2"/>
                </a:solidFill>
                <a:latin typeface="+mn-lt"/>
                <a:ea typeface="+mn-ea"/>
                <a:cs typeface="Arial"/>
              </a:rPr>
              <a:t>District Attorney</a:t>
            </a:r>
          </a:p>
          <a:p>
            <a:pPr rtl="0">
              <a:lnSpc>
                <a:spcPts val="900"/>
              </a:lnSpc>
              <a:spcBef>
                <a:spcPts val="0"/>
              </a:spcBef>
            </a:pPr>
            <a:r>
              <a:rPr lang="en-US" sz="1000" b="0" i="0" kern="1200" baseline="0" dirty="0">
                <a:solidFill>
                  <a:schemeClr val="tx2"/>
                </a:solidFill>
                <a:latin typeface="+mn-lt"/>
                <a:ea typeface="+mn-ea"/>
                <a:cs typeface="Arial"/>
              </a:rPr>
              <a:t>Protection from Deed Fraud</a:t>
            </a:r>
          </a:p>
          <a:p>
            <a:pPr rtl="0">
              <a:lnSpc>
                <a:spcPts val="900"/>
              </a:lnSpc>
              <a:spcBef>
                <a:spcPts val="0"/>
              </a:spcBef>
            </a:pPr>
            <a:endParaRPr lang="en-US" sz="1000" b="0" i="0" kern="1200" baseline="0" dirty="0">
              <a:solidFill>
                <a:schemeClr val="tx2"/>
              </a:solidFill>
              <a:latin typeface="+mn-lt"/>
              <a:ea typeface="+mn-ea"/>
              <a:cs typeface="Arial"/>
            </a:endParaRPr>
          </a:p>
        </p:txBody>
      </p:sp>
      <p:sp>
        <p:nvSpPr>
          <p:cNvPr id="12" name="Oval 11" descr=" " title="Circular Line"/>
          <p:cNvSpPr>
            <a:spLocks/>
          </p:cNvSpPr>
          <p:nvPr userDrawn="1"/>
        </p:nvSpPr>
        <p:spPr>
          <a:xfrm>
            <a:off x="777240" y="2533650"/>
            <a:ext cx="777240" cy="777240"/>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400"/>
          </a:p>
        </p:txBody>
      </p:sp>
      <p:sp>
        <p:nvSpPr>
          <p:cNvPr id="4" name="TextBox 3"/>
          <p:cNvSpPr txBox="1"/>
          <p:nvPr userDrawn="1"/>
        </p:nvSpPr>
        <p:spPr>
          <a:xfrm>
            <a:off x="777240" y="2798123"/>
            <a:ext cx="777240" cy="253916"/>
          </a:xfrm>
          <a:prstGeom prst="rect">
            <a:avLst/>
          </a:prstGeom>
          <a:noFill/>
        </p:spPr>
        <p:txBody>
          <a:bodyPr wrap="square" lIns="68580" tIns="34290" rIns="68580" bIns="34290" rtlCol="0">
            <a:spAutoFit/>
          </a:bodyPr>
          <a:lstStyle/>
          <a:p>
            <a:pPr algn="ctr"/>
            <a:r>
              <a:rPr lang="en-US" sz="1200" b="1" dirty="0"/>
              <a:t>Slide </a:t>
            </a:r>
            <a:fld id="{4D3C17D8-ABE3-4D70-B746-6F6C30004BAF}" type="slidenum">
              <a:rPr lang="en-US" sz="1200" b="1" smtClean="0"/>
              <a:pPr algn="ctr"/>
              <a:t>‹#›</a:t>
            </a:fld>
            <a:endParaRPr lang="en-US" sz="1200" b="1" dirty="0"/>
          </a:p>
        </p:txBody>
      </p:sp>
      <p:sp>
        <p:nvSpPr>
          <p:cNvPr id="8" name="Rectangle 7" descr="Background Gold Rectangle" title="Background Gold Rectangle"/>
          <p:cNvSpPr/>
          <p:nvPr userDrawn="1"/>
        </p:nvSpPr>
        <p:spPr>
          <a:xfrm>
            <a:off x="2597150" y="338139"/>
            <a:ext cx="6153150" cy="109728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400" dirty="0"/>
          </a:p>
        </p:txBody>
      </p:sp>
      <p:sp>
        <p:nvSpPr>
          <p:cNvPr id="2" name="Title 1"/>
          <p:cNvSpPr>
            <a:spLocks noGrp="1"/>
          </p:cNvSpPr>
          <p:nvPr>
            <p:ph type="ctrTitle" hasCustomPrompt="1"/>
          </p:nvPr>
        </p:nvSpPr>
        <p:spPr>
          <a:xfrm>
            <a:off x="2749550" y="412750"/>
            <a:ext cx="5556246" cy="315471"/>
          </a:xfrm>
          <a:prstGeom prst="rect">
            <a:avLst/>
          </a:prstGeom>
        </p:spPr>
        <p:txBody>
          <a:bodyPr lIns="68580" tIns="34290" rIns="68580" bIns="34290">
            <a:spAutoFit/>
          </a:bodyPr>
          <a:lstStyle>
            <a:lvl1pPr algn="l">
              <a:defRPr sz="1600" b="0" i="0" cap="all" spc="53" baseline="0">
                <a:solidFill>
                  <a:schemeClr val="tx1"/>
                </a:solidFill>
                <a:latin typeface="Arial Bold" panose="020B0704020202020204" pitchFamily="34" charset="0"/>
                <a:cs typeface="Arial Bold" panose="020B0704020202020204" pitchFamily="34" charset="0"/>
              </a:defRPr>
            </a:lvl1pPr>
          </a:lstStyle>
          <a:p>
            <a:r>
              <a:rPr lang="en-US" dirty="0"/>
              <a:t>slide title</a:t>
            </a:r>
          </a:p>
        </p:txBody>
      </p:sp>
      <p:sp>
        <p:nvSpPr>
          <p:cNvPr id="3" name="Subtitle 2"/>
          <p:cNvSpPr>
            <a:spLocks noGrp="1"/>
          </p:cNvSpPr>
          <p:nvPr>
            <p:ph type="subTitle" idx="1" hasCustomPrompt="1"/>
          </p:nvPr>
        </p:nvSpPr>
        <p:spPr>
          <a:xfrm>
            <a:off x="2749550" y="827088"/>
            <a:ext cx="5556246" cy="207749"/>
          </a:xfrm>
          <a:prstGeom prst="rect">
            <a:avLst/>
          </a:prstGeom>
        </p:spPr>
        <p:txBody>
          <a:bodyPr lIns="68580" tIns="34290" rIns="68580" bIns="34290">
            <a:spAutoFit/>
          </a:bodyPr>
          <a:lstStyle>
            <a:lvl1pPr marL="0" indent="0" algn="l">
              <a:buNone/>
              <a:defRPr sz="900" b="0" i="0" cap="all" spc="450">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subheading</a:t>
            </a:r>
          </a:p>
        </p:txBody>
      </p:sp>
      <p:sp>
        <p:nvSpPr>
          <p:cNvPr id="5" name="Text Placeholder 4"/>
          <p:cNvSpPr>
            <a:spLocks noGrp="1"/>
          </p:cNvSpPr>
          <p:nvPr>
            <p:ph type="body" sz="quarter" idx="13"/>
          </p:nvPr>
        </p:nvSpPr>
        <p:spPr>
          <a:xfrm>
            <a:off x="2596753" y="1905000"/>
            <a:ext cx="3971644" cy="4251960"/>
          </a:xfrm>
          <a:prstGeom prst="rect">
            <a:avLst/>
          </a:prstGeom>
        </p:spPr>
        <p:txBody>
          <a:bodyPr lIns="68580" tIns="34290" rIns="68580" bIns="34290"/>
          <a:lstStyle>
            <a:lvl1pPr marL="169069" indent="-169069">
              <a:buClr>
                <a:schemeClr val="accent6"/>
              </a:buClr>
              <a:buSzPct val="125000"/>
              <a:defRPr sz="1400">
                <a:solidFill>
                  <a:schemeClr val="tx2"/>
                </a:solidFill>
              </a:defRPr>
            </a:lvl1pPr>
            <a:lvl2pPr marL="516731" indent="-173831">
              <a:buClr>
                <a:schemeClr val="accent2"/>
              </a:buClr>
              <a:buFont typeface="Courier New" panose="02070309020205020404" pitchFamily="49" charset="0"/>
              <a:buChar char="o"/>
              <a:defRPr sz="1400">
                <a:solidFill>
                  <a:schemeClr val="tx2"/>
                </a:solidFill>
              </a:defRPr>
            </a:lvl2pPr>
            <a:lvl3pPr marL="857250" indent="-171450">
              <a:buClr>
                <a:schemeClr val="accent3"/>
              </a:buClr>
              <a:buFont typeface="Wingdings" panose="05000000000000000000" pitchFamily="2" charset="2"/>
              <a:buChar char="§"/>
              <a:defRPr sz="1400">
                <a:solidFill>
                  <a:schemeClr val="tx2"/>
                </a:solidFill>
              </a:defRPr>
            </a:lvl3pPr>
            <a:lvl4pPr marL="1200150" indent="-171450">
              <a:buClr>
                <a:schemeClr val="accent4"/>
              </a:buClr>
              <a:buSzPct val="75000"/>
              <a:buFont typeface="Wingdings" panose="05000000000000000000" pitchFamily="2" charset="2"/>
              <a:buChar char="q"/>
              <a:defRPr sz="1400">
                <a:solidFill>
                  <a:schemeClr val="tx2"/>
                </a:solidFill>
              </a:defRPr>
            </a:lvl4pPr>
            <a:lvl5pPr marL="1543050" indent="-171450">
              <a:buClr>
                <a:schemeClr val="accent5"/>
              </a:buClr>
              <a:buSzPct val="90000"/>
              <a:buFont typeface="Wingdings" panose="05000000000000000000" pitchFamily="2" charset="2"/>
              <a:buChar char="v"/>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noChangeAspect="1"/>
          </p:cNvSpPr>
          <p:nvPr>
            <p:ph type="pic" sz="quarter" idx="14"/>
          </p:nvPr>
        </p:nvSpPr>
        <p:spPr>
          <a:xfrm>
            <a:off x="6568398" y="1905000"/>
            <a:ext cx="2181903" cy="2185416"/>
          </a:xfrm>
          <a:prstGeom prst="ellipse">
            <a:avLst/>
          </a:prstGeom>
        </p:spPr>
        <p:txBody>
          <a:bodyPr/>
          <a:lstStyle/>
          <a:p>
            <a:endParaRPr lang="en-US" dirty="0"/>
          </a:p>
        </p:txBody>
      </p:sp>
      <p:sp>
        <p:nvSpPr>
          <p:cNvPr id="10" name="Text Placeholder 9"/>
          <p:cNvSpPr>
            <a:spLocks noGrp="1"/>
          </p:cNvSpPr>
          <p:nvPr>
            <p:ph type="body" sz="quarter" idx="15" hasCustomPrompt="1"/>
          </p:nvPr>
        </p:nvSpPr>
        <p:spPr>
          <a:xfrm>
            <a:off x="6678274" y="4090416"/>
            <a:ext cx="1962150" cy="252984"/>
          </a:xfrm>
          <a:prstGeom prst="rect">
            <a:avLst/>
          </a:prstGeom>
        </p:spPr>
        <p:txBody>
          <a:bodyPr/>
          <a:lstStyle>
            <a:lvl1pPr marL="0" indent="0" algn="ctr">
              <a:buNone/>
              <a:defRPr sz="1000">
                <a:solidFill>
                  <a:schemeClr val="tx2"/>
                </a:solidFill>
              </a:defRPr>
            </a:lvl1pPr>
          </a:lstStyle>
          <a:p>
            <a:pPr lvl="0"/>
            <a:r>
              <a:rPr lang="en-US" dirty="0"/>
              <a:t>Photo Credit</a:t>
            </a:r>
          </a:p>
        </p:txBody>
      </p:sp>
      <p:cxnSp>
        <p:nvCxnSpPr>
          <p:cNvPr id="15" name="Straight Connector 14" descr=" " title="Footer Graphic Line"/>
          <p:cNvCxnSpPr/>
          <p:nvPr userDrawn="1"/>
        </p:nvCxnSpPr>
        <p:spPr>
          <a:xfrm>
            <a:off x="2597150" y="6542089"/>
            <a:ext cx="6153150" cy="1588"/>
          </a:xfrm>
          <a:prstGeom prst="line">
            <a:avLst/>
          </a:prstGeom>
          <a:ln w="12700" cap="rnd" cmpd="sng" algn="ctr">
            <a:solidFill>
              <a:schemeClr val="tx2"/>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411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descr="Header Graphic Line" title="Header Graphic Line"/>
          <p:cNvCxnSpPr/>
          <p:nvPr userDrawn="1"/>
        </p:nvCxnSpPr>
        <p:spPr>
          <a:xfrm>
            <a:off x="640080" y="365761"/>
            <a:ext cx="1527048" cy="1588"/>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County of Marin Logo" title="County of Marin Logo"/>
          <p:cNvPicPr>
            <a:picLocks noChangeAspect="1"/>
          </p:cNvPicPr>
          <p:nvPr userDrawn="1"/>
        </p:nvPicPr>
        <p:blipFill>
          <a:blip r:embed="rId6"/>
          <a:stretch>
            <a:fillRect/>
          </a:stretch>
        </p:blipFill>
        <p:spPr>
          <a:xfrm>
            <a:off x="640074" y="5363616"/>
            <a:ext cx="1479148" cy="972314"/>
          </a:xfrm>
          <a:prstGeom prst="rect">
            <a:avLst/>
          </a:prstGeom>
        </p:spPr>
      </p:pic>
      <p:cxnSp>
        <p:nvCxnSpPr>
          <p:cNvPr id="16" name="Straight Connector 15" descr="Footer Graphic Line" title="Graphic Line"/>
          <p:cNvCxnSpPr/>
          <p:nvPr userDrawn="1"/>
        </p:nvCxnSpPr>
        <p:spPr>
          <a:xfrm>
            <a:off x="640080" y="6537961"/>
            <a:ext cx="1527048" cy="1588"/>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52" r:id="rId2"/>
    <p:sldLayoutId id="2147483649" r:id="rId3"/>
    <p:sldLayoutId id="2147483653" r:id="rId4"/>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witter.com/MarinCounty_DA/status/1453025794079424512?s=20"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Recorder@MarinCounty.org"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in County Civic Center nestled among trees" title="Civic Cente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6612" r="16612"/>
          <a:stretch>
            <a:fillRect/>
          </a:stretch>
        </p:blipFill>
        <p:spPr>
          <a:xfrm>
            <a:off x="2597151" y="342901"/>
            <a:ext cx="6153150" cy="6209348"/>
          </a:xfrm>
        </p:spPr>
      </p:pic>
      <p:sp>
        <p:nvSpPr>
          <p:cNvPr id="9" name="Text Placeholder 8"/>
          <p:cNvSpPr>
            <a:spLocks noGrp="1"/>
          </p:cNvSpPr>
          <p:nvPr>
            <p:ph type="body" sz="quarter" idx="15"/>
          </p:nvPr>
        </p:nvSpPr>
        <p:spPr/>
        <p:txBody>
          <a:bodyPr/>
          <a:lstStyle/>
          <a:p>
            <a:r>
              <a:rPr lang="en-US"/>
              <a:t>Photo Credit: Jeff Wong</a:t>
            </a:r>
            <a:endParaRPr lang="en-US" dirty="0"/>
          </a:p>
        </p:txBody>
      </p:sp>
      <p:sp>
        <p:nvSpPr>
          <p:cNvPr id="11" name="Title 10"/>
          <p:cNvSpPr>
            <a:spLocks noGrp="1"/>
          </p:cNvSpPr>
          <p:nvPr>
            <p:ph type="ctrTitle"/>
          </p:nvPr>
        </p:nvSpPr>
        <p:spPr>
          <a:xfrm>
            <a:off x="2933701" y="1830170"/>
            <a:ext cx="5816600" cy="623248"/>
          </a:xfrm>
        </p:spPr>
        <p:txBody>
          <a:bodyPr/>
          <a:lstStyle/>
          <a:p>
            <a:r>
              <a:rPr lang="en-US" sz="1800" dirty="0"/>
              <a:t>Marin officials team up to provide Protection from Property Deed Fraud</a:t>
            </a:r>
          </a:p>
        </p:txBody>
      </p:sp>
      <p:sp>
        <p:nvSpPr>
          <p:cNvPr id="12" name="Subtitle 11"/>
          <p:cNvSpPr>
            <a:spLocks noGrp="1"/>
          </p:cNvSpPr>
          <p:nvPr>
            <p:ph type="subTitle" idx="1"/>
          </p:nvPr>
        </p:nvSpPr>
        <p:spPr>
          <a:xfrm>
            <a:off x="2933701" y="2392385"/>
            <a:ext cx="5588000" cy="207749"/>
          </a:xfrm>
        </p:spPr>
        <p:txBody>
          <a:bodyPr/>
          <a:lstStyle/>
          <a:p>
            <a:r>
              <a:rPr lang="en-US" dirty="0"/>
              <a:t>launched October 1,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7226-DA38-4784-0CB4-67305EB3EA92}"/>
              </a:ext>
            </a:extLst>
          </p:cNvPr>
          <p:cNvSpPr>
            <a:spLocks noGrp="1"/>
          </p:cNvSpPr>
          <p:nvPr>
            <p:ph type="ctrTitle"/>
          </p:nvPr>
        </p:nvSpPr>
        <p:spPr/>
        <p:txBody>
          <a:bodyPr/>
          <a:lstStyle/>
          <a:p>
            <a:r>
              <a:rPr lang="en-US" sz="1600" dirty="0"/>
              <a:t>Protecting property owners</a:t>
            </a:r>
            <a:endParaRPr lang="en-US" dirty="0"/>
          </a:p>
        </p:txBody>
      </p:sp>
      <p:sp>
        <p:nvSpPr>
          <p:cNvPr id="3" name="Subtitle 2">
            <a:extLst>
              <a:ext uri="{FF2B5EF4-FFF2-40B4-BE49-F238E27FC236}">
                <a16:creationId xmlns:a16="http://schemas.microsoft.com/office/drawing/2014/main" id="{50D649A0-F422-BFF1-4BD1-483B8E25F2DF}"/>
              </a:ext>
            </a:extLst>
          </p:cNvPr>
          <p:cNvSpPr>
            <a:spLocks noGrp="1"/>
          </p:cNvSpPr>
          <p:nvPr>
            <p:ph type="subTitle" idx="1"/>
          </p:nvPr>
        </p:nvSpPr>
        <p:spPr>
          <a:xfrm>
            <a:off x="2749550" y="691402"/>
            <a:ext cx="5556246" cy="373949"/>
          </a:xfrm>
        </p:spPr>
        <p:txBody>
          <a:bodyPr/>
          <a:lstStyle/>
          <a:p>
            <a:r>
              <a:rPr lang="en-US" sz="900" b="1" dirty="0"/>
              <a:t>Other ways to keep your property safe</a:t>
            </a:r>
          </a:p>
          <a:p>
            <a:endParaRPr lang="en-US" dirty="0"/>
          </a:p>
        </p:txBody>
      </p:sp>
      <p:sp>
        <p:nvSpPr>
          <p:cNvPr id="4" name="Text Placeholder 3">
            <a:extLst>
              <a:ext uri="{FF2B5EF4-FFF2-40B4-BE49-F238E27FC236}">
                <a16:creationId xmlns:a16="http://schemas.microsoft.com/office/drawing/2014/main" id="{2819BD2E-AE60-26D2-158E-A2963B469AF7}"/>
              </a:ext>
            </a:extLst>
          </p:cNvPr>
          <p:cNvSpPr>
            <a:spLocks noGrp="1"/>
          </p:cNvSpPr>
          <p:nvPr>
            <p:ph type="body" sz="quarter" idx="13"/>
          </p:nvPr>
        </p:nvSpPr>
        <p:spPr/>
        <p:txBody>
          <a:bodyPr/>
          <a:lstStyle/>
          <a:p>
            <a:r>
              <a:rPr lang="en-US" sz="2400" dirty="0"/>
              <a:t>If your home is unoccupied, have someone check in on it regularly to ensure it’s vacant</a:t>
            </a:r>
          </a:p>
          <a:p>
            <a:pPr marL="0" indent="0">
              <a:buNone/>
            </a:pPr>
            <a:endParaRPr lang="en-US" sz="2400" dirty="0"/>
          </a:p>
          <a:p>
            <a:r>
              <a:rPr lang="en-US" sz="2400" dirty="0"/>
              <a:t>Contact the Assessor or Tax Collector if you stop receiving annual tax bills</a:t>
            </a:r>
          </a:p>
          <a:p>
            <a:endParaRPr lang="en-US" dirty="0"/>
          </a:p>
        </p:txBody>
      </p:sp>
    </p:spTree>
    <p:extLst>
      <p:ext uri="{BB962C8B-B14F-4D97-AF65-F5344CB8AC3E}">
        <p14:creationId xmlns:p14="http://schemas.microsoft.com/office/powerpoint/2010/main" val="232523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C4A2-20B4-4C28-8D05-CB3116FEDA58}"/>
              </a:ext>
            </a:extLst>
          </p:cNvPr>
          <p:cNvSpPr>
            <a:spLocks noGrp="1"/>
          </p:cNvSpPr>
          <p:nvPr>
            <p:ph type="ctrTitle"/>
          </p:nvPr>
        </p:nvSpPr>
        <p:spPr/>
        <p:txBody>
          <a:bodyPr/>
          <a:lstStyle/>
          <a:p>
            <a:r>
              <a:rPr lang="en-US" dirty="0"/>
              <a:t>Public outreach</a:t>
            </a:r>
          </a:p>
        </p:txBody>
      </p:sp>
      <p:sp>
        <p:nvSpPr>
          <p:cNvPr id="4" name="Text Placeholder 3">
            <a:extLst>
              <a:ext uri="{FF2B5EF4-FFF2-40B4-BE49-F238E27FC236}">
                <a16:creationId xmlns:a16="http://schemas.microsoft.com/office/drawing/2014/main" id="{72577564-55F5-4CF1-9B2E-420222438729}"/>
              </a:ext>
            </a:extLst>
          </p:cNvPr>
          <p:cNvSpPr>
            <a:spLocks noGrp="1"/>
          </p:cNvSpPr>
          <p:nvPr>
            <p:ph type="body" sz="quarter" idx="13"/>
          </p:nvPr>
        </p:nvSpPr>
        <p:spPr/>
        <p:txBody>
          <a:bodyPr/>
          <a:lstStyle/>
          <a:p>
            <a:r>
              <a:rPr lang="en-US" sz="2200" dirty="0"/>
              <a:t>Educating the public about the crime of Deed Fraud, and what we are doing about it</a:t>
            </a:r>
          </a:p>
          <a:p>
            <a:pPr lvl="1"/>
            <a:r>
              <a:rPr lang="en-US" sz="2200" dirty="0"/>
              <a:t>Social Media</a:t>
            </a:r>
          </a:p>
          <a:p>
            <a:pPr lvl="1"/>
            <a:r>
              <a:rPr lang="en-US" sz="2200" dirty="0"/>
              <a:t>Website</a:t>
            </a:r>
          </a:p>
          <a:p>
            <a:pPr lvl="1"/>
            <a:r>
              <a:rPr lang="en-US" sz="2200" dirty="0"/>
              <a:t>Community meetings</a:t>
            </a:r>
          </a:p>
          <a:p>
            <a:pPr lvl="1"/>
            <a:r>
              <a:rPr lang="en-US" sz="2200" dirty="0">
                <a:hlinkClick r:id="rId2"/>
              </a:rPr>
              <a:t>Outreach Video</a:t>
            </a:r>
            <a:endParaRPr lang="en-US" sz="2200" dirty="0"/>
          </a:p>
          <a:p>
            <a:pPr lvl="1"/>
            <a:endParaRPr lang="en-US" sz="2200" dirty="0"/>
          </a:p>
          <a:p>
            <a:pPr marL="342900" lvl="1" indent="0">
              <a:buNone/>
            </a:pPr>
            <a:endParaRPr lang="en-US" sz="2200" dirty="0"/>
          </a:p>
        </p:txBody>
      </p:sp>
      <p:pic>
        <p:nvPicPr>
          <p:cNvPr id="5" name="Picture 4" descr="Shape&#10;&#10;Description automatically generated with medium confidence">
            <a:extLst>
              <a:ext uri="{FF2B5EF4-FFF2-40B4-BE49-F238E27FC236}">
                <a16:creationId xmlns:a16="http://schemas.microsoft.com/office/drawing/2014/main" id="{2885C601-A998-4D74-9031-2A5302C68F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247" y="4965246"/>
            <a:ext cx="1123950" cy="1123950"/>
          </a:xfrm>
          <a:prstGeom prst="rect">
            <a:avLst/>
          </a:prstGeom>
          <a:noFill/>
          <a:ln>
            <a:noFill/>
          </a:ln>
        </p:spPr>
      </p:pic>
      <p:pic>
        <p:nvPicPr>
          <p:cNvPr id="6" name="Picture 5" descr="Logo, company name&#10;&#10;Description automatically generated">
            <a:extLst>
              <a:ext uri="{FF2B5EF4-FFF2-40B4-BE49-F238E27FC236}">
                <a16:creationId xmlns:a16="http://schemas.microsoft.com/office/drawing/2014/main" id="{5B85387B-6776-4775-AD65-C891B0EA5926}"/>
              </a:ext>
            </a:extLst>
          </p:cNvPr>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007554" y="5050653"/>
            <a:ext cx="1047750" cy="953135"/>
          </a:xfrm>
          <a:prstGeom prst="rect">
            <a:avLst/>
          </a:prstGeom>
          <a:noFill/>
          <a:ln>
            <a:noFill/>
          </a:ln>
        </p:spPr>
      </p:pic>
      <p:pic>
        <p:nvPicPr>
          <p:cNvPr id="7" name="Picture 6" descr="Logo&#10;&#10;Description automatically generated">
            <a:extLst>
              <a:ext uri="{FF2B5EF4-FFF2-40B4-BE49-F238E27FC236}">
                <a16:creationId xmlns:a16="http://schemas.microsoft.com/office/drawing/2014/main" id="{1ACF472C-4CE1-4160-80AC-B9B5AC301F18}"/>
              </a:ext>
            </a:extLst>
          </p:cNvPr>
          <p:cNvPicPr>
            <a:picLocks noChangeAspect="1"/>
          </p:cNvPicPr>
          <p:nvPr/>
        </p:nvPicPr>
        <p:blipFill>
          <a:blip r:embed="rId5"/>
          <a:stretch>
            <a:fillRect/>
          </a:stretch>
        </p:blipFill>
        <p:spPr>
          <a:xfrm>
            <a:off x="6007554" y="5050653"/>
            <a:ext cx="971550" cy="971550"/>
          </a:xfrm>
          <a:prstGeom prst="rect">
            <a:avLst/>
          </a:prstGeom>
        </p:spPr>
      </p:pic>
    </p:spTree>
    <p:extLst>
      <p:ext uri="{BB962C8B-B14F-4D97-AF65-F5344CB8AC3E}">
        <p14:creationId xmlns:p14="http://schemas.microsoft.com/office/powerpoint/2010/main" val="191635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49550" y="412750"/>
            <a:ext cx="5556246" cy="346249"/>
          </a:xfrm>
        </p:spPr>
        <p:txBody>
          <a:bodyPr/>
          <a:lstStyle/>
          <a:p>
            <a:r>
              <a:rPr lang="en-US" sz="1800" dirty="0"/>
              <a:t>For more information</a:t>
            </a:r>
          </a:p>
        </p:txBody>
      </p:sp>
      <p:sp>
        <p:nvSpPr>
          <p:cNvPr id="4" name="Content Placeholder 3"/>
          <p:cNvSpPr>
            <a:spLocks noGrp="1"/>
          </p:cNvSpPr>
          <p:nvPr>
            <p:ph sz="quarter" idx="13"/>
          </p:nvPr>
        </p:nvSpPr>
        <p:spPr/>
        <p:txBody>
          <a:bodyPr/>
          <a:lstStyle/>
          <a:p>
            <a:r>
              <a:rPr lang="en-US" sz="2200" dirty="0"/>
              <a:t>Contact the District Attorney’s Office by phone at (415) 473-7552</a:t>
            </a:r>
          </a:p>
          <a:p>
            <a:endParaRPr lang="en-US" sz="2200" dirty="0"/>
          </a:p>
          <a:p>
            <a:r>
              <a:rPr lang="en-US" sz="2200" dirty="0"/>
              <a:t>Contact the Recorder’s office by e-mail at </a:t>
            </a:r>
            <a:r>
              <a:rPr lang="en-US" sz="2200" dirty="0">
                <a:hlinkClick r:id="rId2"/>
              </a:rPr>
              <a:t>Recorder@MarinCounty.org</a:t>
            </a:r>
            <a:endParaRPr lang="en-US" sz="2200" dirty="0"/>
          </a:p>
          <a:p>
            <a:endParaRPr lang="en-US" sz="2200" dirty="0"/>
          </a:p>
          <a:p>
            <a:r>
              <a:rPr lang="en-US" sz="2200" dirty="0"/>
              <a:t>Questions?</a:t>
            </a:r>
          </a:p>
          <a:p>
            <a:pPr marL="0" indent="0">
              <a:buNone/>
            </a:pPr>
            <a:endParaRPr lang="en-US" sz="2400" dirty="0"/>
          </a:p>
          <a:p>
            <a:pPr marL="0" indent="0">
              <a:buNone/>
            </a:pPr>
            <a:endParaRPr lang="en-US" sz="2400" dirty="0"/>
          </a:p>
        </p:txBody>
      </p:sp>
      <p:pic>
        <p:nvPicPr>
          <p:cNvPr id="5" name="Picture 4" descr="Shape&#10;&#10;Description automatically generated with medium confidence">
            <a:extLst>
              <a:ext uri="{FF2B5EF4-FFF2-40B4-BE49-F238E27FC236}">
                <a16:creationId xmlns:a16="http://schemas.microsoft.com/office/drawing/2014/main" id="{FABB8EF5-BB85-42F5-8120-E339135B07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247" y="4965246"/>
            <a:ext cx="1123950" cy="1123950"/>
          </a:xfrm>
          <a:prstGeom prst="rect">
            <a:avLst/>
          </a:prstGeom>
          <a:noFill/>
          <a:ln>
            <a:noFill/>
          </a:ln>
        </p:spPr>
      </p:pic>
      <p:pic>
        <p:nvPicPr>
          <p:cNvPr id="8" name="Picture 7" descr="Logo, company name&#10;&#10;Description automatically generated">
            <a:extLst>
              <a:ext uri="{FF2B5EF4-FFF2-40B4-BE49-F238E27FC236}">
                <a16:creationId xmlns:a16="http://schemas.microsoft.com/office/drawing/2014/main" id="{DD058B85-9468-439A-BE5E-F706910182B8}"/>
              </a:ext>
            </a:extLst>
          </p:cNvPr>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007554" y="5050653"/>
            <a:ext cx="1047750" cy="953135"/>
          </a:xfrm>
          <a:prstGeom prst="rect">
            <a:avLst/>
          </a:prstGeom>
          <a:noFill/>
          <a:ln>
            <a:noFill/>
          </a:ln>
        </p:spPr>
      </p:pic>
      <p:pic>
        <p:nvPicPr>
          <p:cNvPr id="2" name="Picture 1" descr="Logo&#10;&#10;Description automatically generated">
            <a:extLst>
              <a:ext uri="{FF2B5EF4-FFF2-40B4-BE49-F238E27FC236}">
                <a16:creationId xmlns:a16="http://schemas.microsoft.com/office/drawing/2014/main" id="{6F8422F9-A155-2BF8-B818-36A655048E76}"/>
              </a:ext>
            </a:extLst>
          </p:cNvPr>
          <p:cNvPicPr>
            <a:picLocks noChangeAspect="1"/>
          </p:cNvPicPr>
          <p:nvPr/>
        </p:nvPicPr>
        <p:blipFill>
          <a:blip r:embed="rId5"/>
          <a:stretch>
            <a:fillRect/>
          </a:stretch>
        </p:blipFill>
        <p:spPr>
          <a:xfrm>
            <a:off x="6007554" y="5050653"/>
            <a:ext cx="971550" cy="971550"/>
          </a:xfrm>
          <a:prstGeom prst="rect">
            <a:avLst/>
          </a:prstGeom>
        </p:spPr>
      </p:pic>
    </p:spTree>
    <p:extLst>
      <p:ext uri="{BB962C8B-B14F-4D97-AF65-F5344CB8AC3E}">
        <p14:creationId xmlns:p14="http://schemas.microsoft.com/office/powerpoint/2010/main" val="312052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rin County Civic Center nestled among trees" title="Civic Cente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6612" r="16612"/>
          <a:stretch>
            <a:fillRect/>
          </a:stretch>
        </p:blipFill>
        <p:spPr/>
      </p:pic>
      <p:sp>
        <p:nvSpPr>
          <p:cNvPr id="9" name="Text Placeholder 8"/>
          <p:cNvSpPr>
            <a:spLocks noGrp="1"/>
          </p:cNvSpPr>
          <p:nvPr>
            <p:ph type="body" sz="quarter" idx="15"/>
          </p:nvPr>
        </p:nvSpPr>
        <p:spPr/>
        <p:txBody>
          <a:bodyPr/>
          <a:lstStyle/>
          <a:p>
            <a:r>
              <a:rPr lang="en-US"/>
              <a:t>Photo Credit: Jeff Wong</a:t>
            </a:r>
            <a:endParaRPr lang="en-US" dirty="0"/>
          </a:p>
        </p:txBody>
      </p:sp>
      <p:sp>
        <p:nvSpPr>
          <p:cNvPr id="3" name="Title 2"/>
          <p:cNvSpPr>
            <a:spLocks noGrp="1"/>
          </p:cNvSpPr>
          <p:nvPr>
            <p:ph type="ctrTitle"/>
          </p:nvPr>
        </p:nvSpPr>
        <p:spPr/>
        <p:txBody>
          <a:bodyPr/>
          <a:lstStyle/>
          <a:p>
            <a:r>
              <a:rPr lang="en-US"/>
              <a:t>Thank you</a:t>
            </a:r>
            <a:endParaRPr lang="en-US" dirty="0"/>
          </a:p>
        </p:txBody>
      </p:sp>
      <p:sp>
        <p:nvSpPr>
          <p:cNvPr id="5" name="Subtitle 4"/>
          <p:cNvSpPr>
            <a:spLocks noGrp="1"/>
          </p:cNvSpPr>
          <p:nvPr>
            <p:ph type="subTitle" idx="1"/>
          </p:nvPr>
        </p:nvSpPr>
        <p:spPr/>
        <p:txBody>
          <a:bodyPr/>
          <a:lstStyle/>
          <a:p>
            <a:r>
              <a:rPr lang="en-US"/>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49550" y="412750"/>
            <a:ext cx="5556246" cy="346249"/>
          </a:xfrm>
        </p:spPr>
        <p:txBody>
          <a:bodyPr/>
          <a:lstStyle/>
          <a:p>
            <a:r>
              <a:rPr lang="en-US" sz="1800" dirty="0" err="1"/>
              <a:t>marin</a:t>
            </a:r>
            <a:r>
              <a:rPr lang="en-US" sz="1800" dirty="0"/>
              <a:t> officials confront Deed THEFT  </a:t>
            </a:r>
          </a:p>
        </p:txBody>
      </p:sp>
      <p:sp>
        <p:nvSpPr>
          <p:cNvPr id="7" name="Subtitle 6"/>
          <p:cNvSpPr>
            <a:spLocks noGrp="1"/>
          </p:cNvSpPr>
          <p:nvPr>
            <p:ph type="subTitle" idx="1"/>
          </p:nvPr>
        </p:nvSpPr>
        <p:spPr>
          <a:xfrm>
            <a:off x="2749550" y="759000"/>
            <a:ext cx="5801174" cy="286030"/>
          </a:xfrm>
        </p:spPr>
        <p:txBody>
          <a:bodyPr/>
          <a:lstStyle/>
          <a:p>
            <a:r>
              <a:rPr lang="en-US" b="1" dirty="0"/>
              <a:t>Marin’s Shelly Scott and Lori Frugoli Team Up</a:t>
            </a:r>
          </a:p>
        </p:txBody>
      </p:sp>
      <p:sp>
        <p:nvSpPr>
          <p:cNvPr id="4" name="Content Placeholder 3"/>
          <p:cNvSpPr>
            <a:spLocks noGrp="1"/>
          </p:cNvSpPr>
          <p:nvPr>
            <p:ph sz="quarter" idx="13"/>
          </p:nvPr>
        </p:nvSpPr>
        <p:spPr>
          <a:xfrm>
            <a:off x="2574324" y="1901952"/>
            <a:ext cx="6151626" cy="4251960"/>
          </a:xfrm>
        </p:spPr>
        <p:txBody>
          <a:bodyPr/>
          <a:lstStyle/>
          <a:p>
            <a:r>
              <a:rPr lang="en-US" sz="2400" dirty="0"/>
              <a:t>Assessor-Recorder-County Clerk Shelly Scott and District Attorney Lori Frugoli collaborate to target deed theft</a:t>
            </a:r>
          </a:p>
          <a:p>
            <a:r>
              <a:rPr lang="en-US" sz="2400" dirty="0"/>
              <a:t>Marin’s older population makes residents vulnerable to deed theft</a:t>
            </a:r>
          </a:p>
          <a:p>
            <a:r>
              <a:rPr lang="en-US" sz="2400" dirty="0"/>
              <a:t>Long-term generational property owners have built-up equity, which can be attractive to criminals</a:t>
            </a:r>
          </a:p>
          <a:p>
            <a:r>
              <a:rPr lang="en-US" sz="2400" dirty="0"/>
              <a:t>Deed theft can go undetected and is expensive to repair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33701" y="2084170"/>
            <a:ext cx="5588000" cy="438582"/>
          </a:xfrm>
        </p:spPr>
        <p:txBody>
          <a:bodyPr/>
          <a:lstStyle/>
          <a:p>
            <a:r>
              <a:rPr lang="en-US" sz="2400" dirty="0"/>
              <a:t>What is deed (title) theft?</a:t>
            </a:r>
          </a:p>
        </p:txBody>
      </p:sp>
    </p:spTree>
    <p:extLst>
      <p:ext uri="{BB962C8B-B14F-4D97-AF65-F5344CB8AC3E}">
        <p14:creationId xmlns:p14="http://schemas.microsoft.com/office/powerpoint/2010/main" val="358858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49550" y="412750"/>
            <a:ext cx="5556246" cy="377026"/>
          </a:xfrm>
        </p:spPr>
        <p:txBody>
          <a:bodyPr/>
          <a:lstStyle/>
          <a:p>
            <a:r>
              <a:rPr lang="en-US" sz="2000" dirty="0"/>
              <a:t>Definition of Deed Theft</a:t>
            </a:r>
          </a:p>
        </p:txBody>
      </p:sp>
      <p:sp>
        <p:nvSpPr>
          <p:cNvPr id="3" name="Subtitle 2"/>
          <p:cNvSpPr>
            <a:spLocks noGrp="1"/>
          </p:cNvSpPr>
          <p:nvPr>
            <p:ph sz="quarter" idx="13"/>
          </p:nvPr>
        </p:nvSpPr>
        <p:spPr/>
        <p:txBody>
          <a:bodyPr/>
          <a:lstStyle/>
          <a:p>
            <a:r>
              <a:rPr lang="en-US" sz="2400" dirty="0"/>
              <a:t>Deed theft occurs when someone, without the owner’s permission, transfers the title of a home to someone other than the owner</a:t>
            </a:r>
          </a:p>
          <a:p>
            <a:pPr marL="0" indent="0">
              <a:buNone/>
            </a:pPr>
            <a:endParaRPr lang="en-US" sz="2000" dirty="0"/>
          </a:p>
          <a:p>
            <a:r>
              <a:rPr lang="en-US" sz="2400" dirty="0"/>
              <a:t>Although Recorder’s staff members look for fraudulent deeds, they are bound by California law to record documents that meet codes</a:t>
            </a:r>
          </a:p>
          <a:p>
            <a:pPr marL="0" indent="0">
              <a:buNone/>
            </a:pP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49550" y="412750"/>
            <a:ext cx="5556246" cy="377026"/>
          </a:xfrm>
        </p:spPr>
        <p:txBody>
          <a:bodyPr/>
          <a:lstStyle/>
          <a:p>
            <a:r>
              <a:rPr lang="en-US" sz="2000" dirty="0"/>
              <a:t>Definition of Deed fraud</a:t>
            </a:r>
          </a:p>
        </p:txBody>
      </p:sp>
      <p:sp>
        <p:nvSpPr>
          <p:cNvPr id="3" name="Subtitle 2"/>
          <p:cNvSpPr>
            <a:spLocks noGrp="1"/>
          </p:cNvSpPr>
          <p:nvPr>
            <p:ph sz="quarter" idx="13"/>
          </p:nvPr>
        </p:nvSpPr>
        <p:spPr/>
        <p:txBody>
          <a:bodyPr/>
          <a:lstStyle/>
          <a:p>
            <a:pPr marL="0" indent="0">
              <a:buNone/>
            </a:pPr>
            <a:r>
              <a:rPr lang="en-US" sz="2000" dirty="0"/>
              <a:t>Deed Fraud can include:</a:t>
            </a:r>
          </a:p>
          <a:p>
            <a:pPr marL="0" indent="0">
              <a:buNone/>
            </a:pPr>
            <a:endParaRPr lang="en-US" sz="2000" dirty="0"/>
          </a:p>
          <a:p>
            <a:r>
              <a:rPr lang="en-US" sz="2000" dirty="0"/>
              <a:t>Fraud: Homeowner is tricked into signing over her deed to someone else</a:t>
            </a:r>
          </a:p>
          <a:p>
            <a:endParaRPr lang="en-US" sz="2000" dirty="0"/>
          </a:p>
          <a:p>
            <a:r>
              <a:rPr lang="en-US" sz="2000" dirty="0"/>
              <a:t>Forgery: Property owner’s signature is forged on the deed, which transfers the property to another party</a:t>
            </a:r>
          </a:p>
          <a:p>
            <a:endParaRPr lang="en-US" sz="2000" dirty="0"/>
          </a:p>
          <a:p>
            <a:r>
              <a:rPr lang="en-US" sz="2000" dirty="0"/>
              <a:t>Identity Theft: Stolen identity can lead to fraudulent transfer</a:t>
            </a:r>
          </a:p>
        </p:txBody>
      </p:sp>
    </p:spTree>
    <p:extLst>
      <p:ext uri="{BB962C8B-B14F-4D97-AF65-F5344CB8AC3E}">
        <p14:creationId xmlns:p14="http://schemas.microsoft.com/office/powerpoint/2010/main" val="249469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33701" y="2084170"/>
            <a:ext cx="5588000" cy="807913"/>
          </a:xfrm>
        </p:spPr>
        <p:txBody>
          <a:bodyPr/>
          <a:lstStyle/>
          <a:p>
            <a:r>
              <a:rPr lang="en-US" sz="2400" dirty="0"/>
              <a:t>What Shelly Scott and Lori Frugoli are doing about it</a:t>
            </a:r>
          </a:p>
        </p:txBody>
      </p:sp>
    </p:spTree>
    <p:extLst>
      <p:ext uri="{BB962C8B-B14F-4D97-AF65-F5344CB8AC3E}">
        <p14:creationId xmlns:p14="http://schemas.microsoft.com/office/powerpoint/2010/main" val="109962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49550" y="412750"/>
            <a:ext cx="5556246" cy="346249"/>
          </a:xfrm>
        </p:spPr>
        <p:txBody>
          <a:bodyPr/>
          <a:lstStyle/>
          <a:p>
            <a:r>
              <a:rPr lang="en-US" sz="1800" dirty="0"/>
              <a:t>Protecting property owners</a:t>
            </a:r>
          </a:p>
        </p:txBody>
      </p:sp>
      <p:sp>
        <p:nvSpPr>
          <p:cNvPr id="7" name="Subtitle 6"/>
          <p:cNvSpPr>
            <a:spLocks noGrp="1"/>
          </p:cNvSpPr>
          <p:nvPr>
            <p:ph type="subTitle" idx="1"/>
          </p:nvPr>
        </p:nvSpPr>
        <p:spPr>
          <a:xfrm>
            <a:off x="2749550" y="768804"/>
            <a:ext cx="5556246" cy="230832"/>
          </a:xfrm>
        </p:spPr>
        <p:txBody>
          <a:bodyPr/>
          <a:lstStyle/>
          <a:p>
            <a:r>
              <a:rPr lang="en-US" sz="1050" b="1" dirty="0"/>
              <a:t>Timely notification By mail</a:t>
            </a:r>
          </a:p>
        </p:txBody>
      </p:sp>
      <p:sp>
        <p:nvSpPr>
          <p:cNvPr id="4" name="Content Placeholder 3"/>
          <p:cNvSpPr>
            <a:spLocks noGrp="1"/>
          </p:cNvSpPr>
          <p:nvPr>
            <p:ph sz="quarter" idx="13"/>
          </p:nvPr>
        </p:nvSpPr>
        <p:spPr/>
        <p:txBody>
          <a:bodyPr/>
          <a:lstStyle/>
          <a:p>
            <a:pPr marL="0" indent="0">
              <a:buNone/>
            </a:pPr>
            <a:endParaRPr lang="en-US" sz="2400" dirty="0"/>
          </a:p>
          <a:p>
            <a:pPr marL="0" indent="0">
              <a:buNone/>
            </a:pPr>
            <a:r>
              <a:rPr lang="en-US" sz="2400" dirty="0"/>
              <a:t>When a deed is recorded in the Marin County Recorder’s Office, the owner, based on current assessment information, is notified of the transfer by mail the next business day</a:t>
            </a:r>
          </a:p>
        </p:txBody>
      </p:sp>
      <p:pic>
        <p:nvPicPr>
          <p:cNvPr id="5" name="Picture 4" descr="Shape&#10;&#10;Description automatically generated with medium confidence">
            <a:extLst>
              <a:ext uri="{FF2B5EF4-FFF2-40B4-BE49-F238E27FC236}">
                <a16:creationId xmlns:a16="http://schemas.microsoft.com/office/drawing/2014/main" id="{FABB8EF5-BB85-42F5-8120-E339135B07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2247" y="4965246"/>
            <a:ext cx="1123950" cy="1123950"/>
          </a:xfrm>
          <a:prstGeom prst="rect">
            <a:avLst/>
          </a:prstGeom>
          <a:noFill/>
          <a:ln>
            <a:noFill/>
          </a:ln>
        </p:spPr>
      </p:pic>
      <p:pic>
        <p:nvPicPr>
          <p:cNvPr id="8" name="Picture 7" descr="Logo, company name&#10;&#10;Description automatically generated">
            <a:extLst>
              <a:ext uri="{FF2B5EF4-FFF2-40B4-BE49-F238E27FC236}">
                <a16:creationId xmlns:a16="http://schemas.microsoft.com/office/drawing/2014/main" id="{DD058B85-9468-439A-BE5E-F706910182B8}"/>
              </a:ext>
            </a:extLst>
          </p:cNvPr>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6007554" y="5050653"/>
            <a:ext cx="1047750" cy="953135"/>
          </a:xfrm>
          <a:prstGeom prst="rect">
            <a:avLst/>
          </a:prstGeom>
          <a:noFill/>
          <a:ln>
            <a:noFill/>
          </a:ln>
        </p:spPr>
      </p:pic>
      <p:pic>
        <p:nvPicPr>
          <p:cNvPr id="9" name="Picture 8" descr="Logo&#10;&#10;Description automatically generated">
            <a:extLst>
              <a:ext uri="{FF2B5EF4-FFF2-40B4-BE49-F238E27FC236}">
                <a16:creationId xmlns:a16="http://schemas.microsoft.com/office/drawing/2014/main" id="{FB596452-DF73-57B3-85BF-72DBD09910D0}"/>
              </a:ext>
            </a:extLst>
          </p:cNvPr>
          <p:cNvPicPr>
            <a:picLocks noChangeAspect="1"/>
          </p:cNvPicPr>
          <p:nvPr/>
        </p:nvPicPr>
        <p:blipFill>
          <a:blip r:embed="rId4"/>
          <a:stretch>
            <a:fillRect/>
          </a:stretch>
        </p:blipFill>
        <p:spPr>
          <a:xfrm>
            <a:off x="6007554" y="5050653"/>
            <a:ext cx="971550" cy="971550"/>
          </a:xfrm>
          <a:prstGeom prst="rect">
            <a:avLst/>
          </a:prstGeom>
        </p:spPr>
      </p:pic>
    </p:spTree>
    <p:extLst>
      <p:ext uri="{BB962C8B-B14F-4D97-AF65-F5344CB8AC3E}">
        <p14:creationId xmlns:p14="http://schemas.microsoft.com/office/powerpoint/2010/main" val="303021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49550" y="412750"/>
            <a:ext cx="5556246" cy="346249"/>
          </a:xfrm>
        </p:spPr>
        <p:txBody>
          <a:bodyPr/>
          <a:lstStyle/>
          <a:p>
            <a:r>
              <a:rPr lang="en-US" sz="1800" dirty="0"/>
              <a:t>Protecting property owners</a:t>
            </a:r>
          </a:p>
        </p:txBody>
      </p:sp>
      <p:sp>
        <p:nvSpPr>
          <p:cNvPr id="7" name="Subtitle 6"/>
          <p:cNvSpPr>
            <a:spLocks noGrp="1"/>
          </p:cNvSpPr>
          <p:nvPr>
            <p:ph type="subTitle" idx="1"/>
          </p:nvPr>
        </p:nvSpPr>
        <p:spPr>
          <a:xfrm>
            <a:off x="2749550" y="768804"/>
            <a:ext cx="5556246" cy="230832"/>
          </a:xfrm>
        </p:spPr>
        <p:txBody>
          <a:bodyPr/>
          <a:lstStyle/>
          <a:p>
            <a:r>
              <a:rPr lang="en-US" sz="1050" b="1" dirty="0"/>
              <a:t>Providing resources</a:t>
            </a:r>
          </a:p>
        </p:txBody>
      </p:sp>
      <p:sp>
        <p:nvSpPr>
          <p:cNvPr id="4" name="Content Placeholder 3"/>
          <p:cNvSpPr>
            <a:spLocks noGrp="1"/>
          </p:cNvSpPr>
          <p:nvPr>
            <p:ph sz="quarter" idx="13"/>
          </p:nvPr>
        </p:nvSpPr>
        <p:spPr/>
        <p:txBody>
          <a:bodyPr/>
          <a:lstStyle/>
          <a:p>
            <a:pPr marL="0" indent="0">
              <a:buNone/>
            </a:pPr>
            <a:r>
              <a:rPr lang="en-US" sz="2000" dirty="0"/>
              <a:t>Homeowners who are aware of the recorded deed do not need to act</a:t>
            </a:r>
          </a:p>
          <a:p>
            <a:pPr marL="0" indent="0">
              <a:buNone/>
            </a:pPr>
            <a:endParaRPr lang="en-US" sz="2000" dirty="0"/>
          </a:p>
          <a:p>
            <a:pPr marL="0" indent="0">
              <a:buNone/>
            </a:pPr>
            <a:r>
              <a:rPr lang="en-US" sz="2000" dirty="0"/>
              <a:t>For those not aware, the letter provides the contact information for the Marin County District Attorney’s Office</a:t>
            </a:r>
          </a:p>
          <a:p>
            <a:pPr marL="0" indent="0">
              <a:buNone/>
            </a:pPr>
            <a:endParaRPr lang="en-US" sz="2000" dirty="0"/>
          </a:p>
          <a:p>
            <a:pPr marL="0" indent="0">
              <a:buNone/>
            </a:pPr>
            <a:r>
              <a:rPr lang="en-US" sz="2000" dirty="0"/>
              <a:t>For the calendar year 2022, the </a:t>
            </a:r>
            <a:r>
              <a:rPr lang="en-US" sz="2000"/>
              <a:t>Deed Fraud Letter </a:t>
            </a:r>
            <a:r>
              <a:rPr lang="en-US" sz="2000" dirty="0"/>
              <a:t>program generated 47 separate contacts to the District Attorney’s office for follow up.  After reviewing each recording with the owner, we were able to determine there was no fraud related to any of these recordings.</a:t>
            </a:r>
          </a:p>
          <a:p>
            <a:pPr marL="0" indent="0">
              <a:buNone/>
            </a:pPr>
            <a:endParaRPr lang="en-US" sz="2400" dirty="0"/>
          </a:p>
        </p:txBody>
      </p:sp>
    </p:spTree>
    <p:extLst>
      <p:ext uri="{BB962C8B-B14F-4D97-AF65-F5344CB8AC3E}">
        <p14:creationId xmlns:p14="http://schemas.microsoft.com/office/powerpoint/2010/main" val="279018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49550" y="412750"/>
            <a:ext cx="5556246" cy="346249"/>
          </a:xfrm>
        </p:spPr>
        <p:txBody>
          <a:bodyPr/>
          <a:lstStyle/>
          <a:p>
            <a:r>
              <a:rPr lang="en-US" sz="1800" dirty="0"/>
              <a:t>Protecting property owners</a:t>
            </a:r>
          </a:p>
        </p:txBody>
      </p:sp>
      <p:sp>
        <p:nvSpPr>
          <p:cNvPr id="7" name="Subtitle 6"/>
          <p:cNvSpPr>
            <a:spLocks noGrp="1"/>
          </p:cNvSpPr>
          <p:nvPr>
            <p:ph type="subTitle" idx="1"/>
          </p:nvPr>
        </p:nvSpPr>
        <p:spPr>
          <a:xfrm>
            <a:off x="2749550" y="768804"/>
            <a:ext cx="5556246" cy="230832"/>
          </a:xfrm>
        </p:spPr>
        <p:txBody>
          <a:bodyPr/>
          <a:lstStyle/>
          <a:p>
            <a:r>
              <a:rPr lang="en-US" sz="1050" b="1" dirty="0"/>
              <a:t>Other ways to keep your property safe</a:t>
            </a:r>
          </a:p>
        </p:txBody>
      </p:sp>
      <p:sp>
        <p:nvSpPr>
          <p:cNvPr id="4" name="Content Placeholder 3"/>
          <p:cNvSpPr>
            <a:spLocks noGrp="1"/>
          </p:cNvSpPr>
          <p:nvPr>
            <p:ph sz="quarter" idx="13"/>
          </p:nvPr>
        </p:nvSpPr>
        <p:spPr>
          <a:xfrm>
            <a:off x="2596753" y="1901952"/>
            <a:ext cx="1655207" cy="4251960"/>
          </a:xfrm>
        </p:spPr>
        <p:txBody>
          <a:bodyPr/>
          <a:lstStyle/>
          <a:p>
            <a:r>
              <a:rPr lang="en-US" sz="2000" dirty="0"/>
              <a:t>Check the Recorder’s online index frequently for recently recorded documents that involve your name</a:t>
            </a:r>
          </a:p>
          <a:p>
            <a:pPr marL="0" indent="0">
              <a:buNone/>
            </a:pPr>
            <a:endParaRPr lang="en-US" sz="2400" dirty="0"/>
          </a:p>
          <a:p>
            <a:pPr marL="0" indent="0">
              <a:buNone/>
            </a:pPr>
            <a:endParaRPr lang="en-US" sz="2400" dirty="0"/>
          </a:p>
        </p:txBody>
      </p:sp>
      <p:graphicFrame>
        <p:nvGraphicFramePr>
          <p:cNvPr id="3" name="Object 2">
            <a:extLst>
              <a:ext uri="{FF2B5EF4-FFF2-40B4-BE49-F238E27FC236}">
                <a16:creationId xmlns:a16="http://schemas.microsoft.com/office/drawing/2014/main" id="{67175313-B73F-ACF5-EC58-D69DE0A9D343}"/>
              </a:ext>
            </a:extLst>
          </p:cNvPr>
          <p:cNvGraphicFramePr>
            <a:graphicFrameLocks noChangeAspect="1"/>
          </p:cNvGraphicFramePr>
          <p:nvPr>
            <p:extLst>
              <p:ext uri="{D42A27DB-BD31-4B8C-83A1-F6EECF244321}">
                <p14:modId xmlns:p14="http://schemas.microsoft.com/office/powerpoint/2010/main" val="1462642028"/>
              </p:ext>
            </p:extLst>
          </p:nvPr>
        </p:nvGraphicFramePr>
        <p:xfrm>
          <a:off x="4535005" y="1515649"/>
          <a:ext cx="3808887" cy="4929601"/>
        </p:xfrm>
        <a:graphic>
          <a:graphicData uri="http://schemas.openxmlformats.org/presentationml/2006/ole">
            <mc:AlternateContent xmlns:mc="http://schemas.openxmlformats.org/markup-compatibility/2006">
              <mc:Choice xmlns:v="urn:schemas-microsoft-com:vml" Requires="v">
                <p:oleObj name="Acrobat Document" r:id="rId2" imgW="5829183" imgH="7543566" progId="Acrobat.Document.11">
                  <p:embed/>
                </p:oleObj>
              </mc:Choice>
              <mc:Fallback>
                <p:oleObj name="Acrobat Document" r:id="rId2" imgW="5829183" imgH="7543566" progId="Acrobat.Document.11">
                  <p:embed/>
                  <p:pic>
                    <p:nvPicPr>
                      <p:cNvPr id="0" name=""/>
                      <p:cNvPicPr/>
                      <p:nvPr/>
                    </p:nvPicPr>
                    <p:blipFill>
                      <a:blip r:embed="rId3"/>
                      <a:stretch>
                        <a:fillRect/>
                      </a:stretch>
                    </p:blipFill>
                    <p:spPr>
                      <a:xfrm>
                        <a:off x="4535005" y="1515649"/>
                        <a:ext cx="3808887" cy="4929601"/>
                      </a:xfrm>
                      <a:prstGeom prst="rect">
                        <a:avLst/>
                      </a:prstGeom>
                    </p:spPr>
                  </p:pic>
                </p:oleObj>
              </mc:Fallback>
            </mc:AlternateContent>
          </a:graphicData>
        </a:graphic>
      </p:graphicFrame>
    </p:spTree>
    <p:extLst>
      <p:ext uri="{BB962C8B-B14F-4D97-AF65-F5344CB8AC3E}">
        <p14:creationId xmlns:p14="http://schemas.microsoft.com/office/powerpoint/2010/main" val="1056504245"/>
      </p:ext>
    </p:extLst>
  </p:cSld>
  <p:clrMapOvr>
    <a:masterClrMapping/>
  </p:clrMapOvr>
</p:sld>
</file>

<file path=ppt/theme/theme1.xml><?xml version="1.0" encoding="utf-8"?>
<a:theme xmlns:a="http://schemas.openxmlformats.org/drawingml/2006/main" name="Office Theme">
  <a:themeElements>
    <a:clrScheme name="Marin County Official Colors">
      <a:dk1>
        <a:sysClr val="windowText" lastClr="000000"/>
      </a:dk1>
      <a:lt1>
        <a:sysClr val="window" lastClr="FFFFFF"/>
      </a:lt1>
      <a:dk2>
        <a:srgbClr val="6F6F6F"/>
      </a:dk2>
      <a:lt2>
        <a:srgbClr val="A9A9A9"/>
      </a:lt2>
      <a:accent1>
        <a:srgbClr val="000000"/>
      </a:accent1>
      <a:accent2>
        <a:srgbClr val="0777CF"/>
      </a:accent2>
      <a:accent3>
        <a:srgbClr val="B45340"/>
      </a:accent3>
      <a:accent4>
        <a:srgbClr val="73784A"/>
      </a:accent4>
      <a:accent5>
        <a:srgbClr val="A2662B"/>
      </a:accent5>
      <a:accent6>
        <a:srgbClr val="E5B53B"/>
      </a:accent6>
      <a:hlink>
        <a:srgbClr val="0777CF"/>
      </a:hlink>
      <a:folHlink>
        <a:srgbClr val="B453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57AB03A7B4F74E8756FCAF79B1E607" ma:contentTypeVersion="12" ma:contentTypeDescription="Create a new document." ma:contentTypeScope="" ma:versionID="6a379dd8e493478cb21c7b44199582d7">
  <xsd:schema xmlns:xsd="http://www.w3.org/2001/XMLSchema" xmlns:xs="http://www.w3.org/2001/XMLSchema" xmlns:p="http://schemas.microsoft.com/office/2006/metadata/properties" xmlns:ns1="http://schemas.microsoft.com/sharepoint/v3" xmlns:ns2="21c72efe-84ec-4d77-9dff-9c8fa84063bf" xmlns:ns3="b5c8c3ab-cf27-46b9-b9f7-cb5ef6a4aee7" targetNamespace="http://schemas.microsoft.com/office/2006/metadata/properties" ma:root="true" ma:fieldsID="6c11bba10fcb28f7baa81e95af9bc2d3" ns1:_="" ns2:_="" ns3:_="">
    <xsd:import namespace="http://schemas.microsoft.com/sharepoint/v3"/>
    <xsd:import namespace="21c72efe-84ec-4d77-9dff-9c8fa84063bf"/>
    <xsd:import namespace="b5c8c3ab-cf27-46b9-b9f7-cb5ef6a4aee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c72efe-84ec-4d77-9dff-9c8fa84063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c8c3ab-cf27-46b9-b9f7-cb5ef6a4ae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BAED79-3481-44E3-A515-CE8657E79FEA}">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21c72efe-84ec-4d77-9dff-9c8fa84063bf"/>
    <ds:schemaRef ds:uri="http://schemas.microsoft.com/office/2006/documentManagement/types"/>
    <ds:schemaRef ds:uri="http://schemas.microsoft.com/office/infopath/2007/PartnerControls"/>
    <ds:schemaRef ds:uri="b5c8c3ab-cf27-46b9-b9f7-cb5ef6a4aee7"/>
    <ds:schemaRef ds:uri="http://www.w3.org/XML/1998/namespace"/>
  </ds:schemaRefs>
</ds:datastoreItem>
</file>

<file path=customXml/itemProps2.xml><?xml version="1.0" encoding="utf-8"?>
<ds:datastoreItem xmlns:ds="http://schemas.openxmlformats.org/officeDocument/2006/customXml" ds:itemID="{C5AB70B8-B525-4DFA-8A17-A608164FD24C}">
  <ds:schemaRefs>
    <ds:schemaRef ds:uri="http://schemas.microsoft.com/sharepoint/v3/contenttype/forms"/>
  </ds:schemaRefs>
</ds:datastoreItem>
</file>

<file path=customXml/itemProps3.xml><?xml version="1.0" encoding="utf-8"?>
<ds:datastoreItem xmlns:ds="http://schemas.openxmlformats.org/officeDocument/2006/customXml" ds:itemID="{514F30FF-4501-4C96-8F7A-006B1F2D9E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c72efe-84ec-4d77-9dff-9c8fa84063bf"/>
    <ds:schemaRef ds:uri="b5c8c3ab-cf27-46b9-b9f7-cb5ef6a4ae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1534</TotalTime>
  <Words>451</Words>
  <Application>Microsoft Office PowerPoint</Application>
  <PresentationFormat>On-screen Show (4:3)</PresentationFormat>
  <Paragraphs>61</Paragraphs>
  <Slides>13</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Arial Bold</vt:lpstr>
      <vt:lpstr>Calibri</vt:lpstr>
      <vt:lpstr>Courier New</vt:lpstr>
      <vt:lpstr>Wingdings</vt:lpstr>
      <vt:lpstr>Office Theme</vt:lpstr>
      <vt:lpstr>Acrobat Document</vt:lpstr>
      <vt:lpstr>Marin officials team up to provide Protection from Property Deed Fraud</vt:lpstr>
      <vt:lpstr>marin officials confront Deed THEFT  </vt:lpstr>
      <vt:lpstr>What is deed (title) theft?</vt:lpstr>
      <vt:lpstr>Definition of Deed Theft</vt:lpstr>
      <vt:lpstr>Definition of Deed fraud</vt:lpstr>
      <vt:lpstr>What Shelly Scott and Lori Frugoli are doing about it</vt:lpstr>
      <vt:lpstr>Protecting property owners</vt:lpstr>
      <vt:lpstr>Protecting property owners</vt:lpstr>
      <vt:lpstr>Protecting property owners</vt:lpstr>
      <vt:lpstr>Protecting property owners</vt:lpstr>
      <vt:lpstr>Public outreach</vt:lpstr>
      <vt:lpstr>For more information</vt:lpstr>
      <vt:lpstr>Thank you</vt:lpstr>
    </vt:vector>
  </TitlesOfParts>
  <Company>L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of Hearings</dc:title>
  <dc:creator>Marin County Administrator's Office</dc:creator>
  <cp:lastModifiedBy>Nachtigall, Alfiya</cp:lastModifiedBy>
  <cp:revision>124</cp:revision>
  <cp:lastPrinted>2023-01-25T17:37:35Z</cp:lastPrinted>
  <dcterms:created xsi:type="dcterms:W3CDTF">2013-10-28T23:48:46Z</dcterms:created>
  <dcterms:modified xsi:type="dcterms:W3CDTF">2023-01-25T21:08:05Z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0x0101005A57AB03A7B4F74E8756FCAF79B1E607</vt:lpwstr>
  </property>
</Properties>
</file>