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7"/>
  </p:notesMasterIdLst>
  <p:sldIdLst>
    <p:sldId id="256" r:id="rId2"/>
    <p:sldId id="257" r:id="rId3"/>
    <p:sldId id="262" r:id="rId4"/>
    <p:sldId id="263" r:id="rId5"/>
    <p:sldId id="280" r:id="rId6"/>
    <p:sldId id="264" r:id="rId7"/>
    <p:sldId id="287" r:id="rId8"/>
    <p:sldId id="258" r:id="rId9"/>
    <p:sldId id="259" r:id="rId10"/>
    <p:sldId id="260" r:id="rId11"/>
    <p:sldId id="261" r:id="rId12"/>
    <p:sldId id="266" r:id="rId13"/>
    <p:sldId id="265" r:id="rId14"/>
    <p:sldId id="267" r:id="rId15"/>
    <p:sldId id="286" r:id="rId16"/>
  </p:sldIdLst>
  <p:sldSz cx="18288000" cy="10287000"/>
  <p:notesSz cx="6858000" cy="9144000"/>
  <p:embeddedFontLst>
    <p:embeddedFont>
      <p:font typeface="Calibri" panose="020F0502020204030204" pitchFamily="34" charset="0"/>
      <p:regular r:id="rId18"/>
      <p:bold r:id="rId19"/>
      <p:italic r:id="rId20"/>
      <p:boldItalic r:id="rId21"/>
    </p:embeddedFont>
    <p:embeddedFont>
      <p:font typeface="Calibri Light" panose="020F0302020204030204" pitchFamily="34" charset="0"/>
      <p:regular r:id="rId22"/>
      <p:italic r:id="rId23"/>
    </p:embeddedFont>
    <p:embeddedFont>
      <p:font typeface="Helvetica" panose="020B0604020202020204" pitchFamily="34" charset="0"/>
      <p:regular r:id="rId24"/>
      <p:bold r:id="rId25"/>
      <p:italic r:id="rId26"/>
      <p:boldItalic r:id="rId27"/>
    </p:embeddedFont>
    <p:embeddedFont>
      <p:font typeface="Helveticish" panose="020B0604020202020204" charset="0"/>
      <p:regular r:id="rId28"/>
    </p:embeddedFont>
    <p:embeddedFont>
      <p:font typeface="Helveticish Bold" panose="020B0604020202020204" charset="0"/>
      <p:regular r:id="rId29"/>
      <p:bold r:id="rId30"/>
    </p:embeddedFont>
    <p:embeddedFont>
      <p:font typeface="Oswald" panose="00000500000000000000" pitchFamily="2" charset="0"/>
      <p:regular r:id="rId31"/>
      <p:bold r:id="rId32"/>
    </p:embeddedFont>
    <p:embeddedFont>
      <p:font typeface="Space Mono" panose="020B0604020202020204" charset="0"/>
      <p:regular r:id="rId33"/>
    </p:embeddedFont>
    <p:embeddedFont>
      <p:font typeface="Space Mono Bold" panose="020B0604020202020204" charset="0"/>
      <p:regular r:id="rId34"/>
      <p:bold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2" autoAdjust="0"/>
    <p:restoredTop sz="94651" autoAdjust="0"/>
  </p:normalViewPr>
  <p:slideViewPr>
    <p:cSldViewPr>
      <p:cViewPr varScale="1">
        <p:scale>
          <a:sx n="52" d="100"/>
          <a:sy n="52" d="100"/>
        </p:scale>
        <p:origin x="797" y="55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9" Type="http://schemas.openxmlformats.org/officeDocument/2006/relationships/tableStyles" Target="tableStyles.xml"/><Relationship Id="rId21" Type="http://schemas.openxmlformats.org/officeDocument/2006/relationships/font" Target="fonts/font4.fntdata"/><Relationship Id="rId34" Type="http://schemas.openxmlformats.org/officeDocument/2006/relationships/font" Target="fonts/font1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font" Target="fonts/font16.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font" Target="fonts/font15.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font" Target="fonts/font18.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FD1D18-C7A8-41BF-99D7-DCCCB30F0CC6}" type="datetimeFigureOut">
              <a:rPr lang="en-US" smtClean="0"/>
              <a:t>9/18/2023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8B6FD5-9572-4B72-A2A9-A5FBA6F45650}" type="slidenum">
              <a:rPr lang="en-US" smtClean="0"/>
              <a:t>‹#›</a:t>
            </a:fld>
            <a:endParaRPr lang="en-US"/>
          </a:p>
        </p:txBody>
      </p:sp>
    </p:spTree>
    <p:extLst>
      <p:ext uri="{BB962C8B-B14F-4D97-AF65-F5344CB8AC3E}">
        <p14:creationId xmlns:p14="http://schemas.microsoft.com/office/powerpoint/2010/main" val="18934382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rgbClr val="FFFFFF"/>
                </a:solidFill>
                <a:latin typeface="+mj-lt"/>
                <a:ea typeface="+mj-ea"/>
                <a:cs typeface="+mj-cs"/>
              </a:rPr>
              <a:t>Elece will use this slide for the introduction</a:t>
            </a:r>
          </a:p>
          <a:p>
            <a:endParaRPr lang="en-US" sz="1200" kern="1200" dirty="0">
              <a:solidFill>
                <a:srgbClr val="FFFFFF"/>
              </a:solidFill>
              <a:latin typeface="+mj-lt"/>
              <a:ea typeface="+mj-ea"/>
              <a:cs typeface="+mj-cs"/>
            </a:endParaRPr>
          </a:p>
          <a:p>
            <a:r>
              <a:rPr lang="en-US" sz="1200" kern="1200" dirty="0">
                <a:solidFill>
                  <a:srgbClr val="FFFFFF"/>
                </a:solidFill>
                <a:latin typeface="+mj-lt"/>
                <a:ea typeface="+mj-ea"/>
                <a:cs typeface="+mj-cs"/>
              </a:rPr>
              <a:t>July 2020 – July 2021</a:t>
            </a:r>
            <a:br>
              <a:rPr lang="en-US" sz="1200" kern="1200" dirty="0">
                <a:solidFill>
                  <a:srgbClr val="FFFFFF"/>
                </a:solidFill>
                <a:latin typeface="+mj-lt"/>
                <a:ea typeface="+mj-ea"/>
                <a:cs typeface="+mj-cs"/>
              </a:rPr>
            </a:br>
            <a:br>
              <a:rPr lang="en-US" sz="1200" kern="1200" dirty="0">
                <a:solidFill>
                  <a:srgbClr val="FFFFFF"/>
                </a:solidFill>
                <a:latin typeface="+mj-lt"/>
                <a:ea typeface="+mj-ea"/>
                <a:cs typeface="+mj-cs"/>
              </a:rPr>
            </a:br>
            <a:r>
              <a:rPr lang="en-US" sz="1200" kern="1200" dirty="0">
                <a:solidFill>
                  <a:srgbClr val="FFFFFF"/>
                </a:solidFill>
                <a:latin typeface="+mj-lt"/>
                <a:ea typeface="+mj-ea"/>
                <a:cs typeface="+mj-cs"/>
              </a:rPr>
              <a:t>Community still in lockdown due to COVID</a:t>
            </a:r>
            <a:br>
              <a:rPr lang="en-US" sz="1200" kern="1200" dirty="0">
                <a:solidFill>
                  <a:srgbClr val="FFFFFF"/>
                </a:solidFill>
                <a:latin typeface="+mj-lt"/>
                <a:ea typeface="+mj-ea"/>
                <a:cs typeface="+mj-cs"/>
              </a:rPr>
            </a:br>
            <a:r>
              <a:rPr lang="en-US" sz="1200" kern="1200" dirty="0">
                <a:solidFill>
                  <a:srgbClr val="FFFFFF"/>
                </a:solidFill>
                <a:latin typeface="+mj-lt"/>
                <a:ea typeface="+mj-ea"/>
                <a:cs typeface="+mj-cs"/>
              </a:rPr>
              <a:t>George Floyd</a:t>
            </a:r>
            <a:br>
              <a:rPr lang="en-US" sz="1200" kern="1200" dirty="0">
                <a:solidFill>
                  <a:srgbClr val="FFFFFF"/>
                </a:solidFill>
                <a:latin typeface="+mj-lt"/>
                <a:ea typeface="+mj-ea"/>
                <a:cs typeface="+mj-cs"/>
              </a:rPr>
            </a:br>
            <a:r>
              <a:rPr lang="en-US" sz="1200" kern="1200" dirty="0">
                <a:solidFill>
                  <a:srgbClr val="FFFFFF"/>
                </a:solidFill>
                <a:latin typeface="+mj-lt"/>
                <a:ea typeface="+mj-ea"/>
                <a:cs typeface="+mj-cs"/>
              </a:rPr>
              <a:t>The Kindness Committee</a:t>
            </a:r>
            <a:br>
              <a:rPr lang="en-US" sz="1200" kern="1200" dirty="0">
                <a:solidFill>
                  <a:srgbClr val="FFFFFF"/>
                </a:solidFill>
                <a:latin typeface="+mj-lt"/>
                <a:ea typeface="+mj-ea"/>
                <a:cs typeface="+mj-cs"/>
              </a:rPr>
            </a:br>
            <a:r>
              <a:rPr lang="en-US" sz="1200" kern="1200" dirty="0">
                <a:solidFill>
                  <a:srgbClr val="FFFFFF"/>
                </a:solidFill>
                <a:latin typeface="+mj-lt"/>
                <a:ea typeface="+mj-ea"/>
                <a:cs typeface="+mj-cs"/>
              </a:rPr>
              <a:t>Leghorn Park</a:t>
            </a:r>
            <a:br>
              <a:rPr lang="en-US" sz="1200" kern="1200" dirty="0">
                <a:solidFill>
                  <a:srgbClr val="FFFFFF"/>
                </a:solidFill>
                <a:latin typeface="+mj-lt"/>
                <a:ea typeface="+mj-ea"/>
                <a:cs typeface="+mj-cs"/>
              </a:rPr>
            </a:br>
            <a:r>
              <a:rPr lang="en-US" sz="1200" kern="1200" dirty="0">
                <a:solidFill>
                  <a:srgbClr val="FFFFFF"/>
                </a:solidFill>
                <a:latin typeface="+mj-lt"/>
                <a:ea typeface="+mj-ea"/>
                <a:cs typeface="+mj-cs"/>
              </a:rPr>
              <a:t>City Council July 9 proclamation about art and free speech</a:t>
            </a:r>
            <a:br>
              <a:rPr lang="en-US" sz="1200" kern="1200" dirty="0">
                <a:solidFill>
                  <a:srgbClr val="FFFFFF"/>
                </a:solidFill>
                <a:latin typeface="+mj-lt"/>
                <a:ea typeface="+mj-ea"/>
                <a:cs typeface="+mj-cs"/>
              </a:rPr>
            </a:br>
            <a:r>
              <a:rPr lang="en-US" sz="1200" kern="1200" dirty="0">
                <a:solidFill>
                  <a:srgbClr val="FFFFFF"/>
                </a:solidFill>
                <a:latin typeface="+mj-lt"/>
                <a:ea typeface="+mj-ea"/>
                <a:cs typeface="+mj-cs"/>
              </a:rPr>
              <a:t>Petaluma Youth for Cahoots </a:t>
            </a:r>
            <a:br>
              <a:rPr lang="en-US" sz="900" kern="1200" dirty="0">
                <a:solidFill>
                  <a:srgbClr val="FFFFFF"/>
                </a:solidFill>
                <a:latin typeface="+mj-lt"/>
                <a:ea typeface="+mj-ea"/>
                <a:cs typeface="+mj-cs"/>
              </a:rPr>
            </a:br>
            <a:br>
              <a:rPr lang="en-US" sz="900" kern="1200" dirty="0">
                <a:solidFill>
                  <a:srgbClr val="FFFFFF"/>
                </a:solidFill>
                <a:latin typeface="+mj-lt"/>
                <a:ea typeface="+mj-ea"/>
                <a:cs typeface="+mj-cs"/>
              </a:rPr>
            </a:br>
            <a:endParaRPr lang="en-US" dirty="0"/>
          </a:p>
        </p:txBody>
      </p:sp>
      <p:sp>
        <p:nvSpPr>
          <p:cNvPr id="4" name="Slide Number Placeholder 3"/>
          <p:cNvSpPr>
            <a:spLocks noGrp="1"/>
          </p:cNvSpPr>
          <p:nvPr>
            <p:ph type="sldNum" sz="quarter" idx="5"/>
          </p:nvPr>
        </p:nvSpPr>
        <p:spPr/>
        <p:txBody>
          <a:bodyPr/>
          <a:lstStyle/>
          <a:p>
            <a:fld id="{1C797F3B-B8DD-4C95-92F9-80F19783024D}" type="slidenum">
              <a:rPr lang="en-US" smtClean="0"/>
              <a:t>5</a:t>
            </a:fld>
            <a:endParaRPr lang="en-US"/>
          </a:p>
        </p:txBody>
      </p:sp>
    </p:spTree>
    <p:extLst>
      <p:ext uri="{BB962C8B-B14F-4D97-AF65-F5344CB8AC3E}">
        <p14:creationId xmlns:p14="http://schemas.microsoft.com/office/powerpoint/2010/main" val="31121931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9/18/2023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jpe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39.png"/><Relationship Id="rId18" Type="http://schemas.openxmlformats.org/officeDocument/2006/relationships/image" Target="../media/image44.svg"/><Relationship Id="rId3" Type="http://schemas.openxmlformats.org/officeDocument/2006/relationships/image" Target="../media/image17.svg"/><Relationship Id="rId7" Type="http://schemas.openxmlformats.org/officeDocument/2006/relationships/image" Target="../media/image23.svg"/><Relationship Id="rId12" Type="http://schemas.openxmlformats.org/officeDocument/2006/relationships/image" Target="../media/image36.png"/><Relationship Id="rId17" Type="http://schemas.openxmlformats.org/officeDocument/2006/relationships/image" Target="../media/image43.png"/><Relationship Id="rId2" Type="http://schemas.openxmlformats.org/officeDocument/2006/relationships/image" Target="../media/image16.png"/><Relationship Id="rId16" Type="http://schemas.openxmlformats.org/officeDocument/2006/relationships/image" Target="../media/image42.sv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1.svg"/><Relationship Id="rId5" Type="http://schemas.openxmlformats.org/officeDocument/2006/relationships/image" Target="../media/image5.svg"/><Relationship Id="rId15" Type="http://schemas.openxmlformats.org/officeDocument/2006/relationships/image" Target="../media/image41.png"/><Relationship Id="rId10" Type="http://schemas.openxmlformats.org/officeDocument/2006/relationships/image" Target="../media/image20.png"/><Relationship Id="rId4" Type="http://schemas.openxmlformats.org/officeDocument/2006/relationships/image" Target="../media/image4.png"/><Relationship Id="rId9" Type="http://schemas.openxmlformats.org/officeDocument/2006/relationships/image" Target="../media/image19.svg"/><Relationship Id="rId14" Type="http://schemas.openxmlformats.org/officeDocument/2006/relationships/image" Target="../media/image40.svg"/></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46.svg"/><Relationship Id="rId3" Type="http://schemas.openxmlformats.org/officeDocument/2006/relationships/image" Target="../media/image17.svg"/><Relationship Id="rId7" Type="http://schemas.openxmlformats.org/officeDocument/2006/relationships/image" Target="../media/image19.svg"/><Relationship Id="rId12" Type="http://schemas.openxmlformats.org/officeDocument/2006/relationships/image" Target="../media/image45.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5.svg"/><Relationship Id="rId5" Type="http://schemas.openxmlformats.org/officeDocument/2006/relationships/image" Target="../media/image23.svg"/><Relationship Id="rId15" Type="http://schemas.openxmlformats.org/officeDocument/2006/relationships/image" Target="../media/image48.svg"/><Relationship Id="rId10" Type="http://schemas.openxmlformats.org/officeDocument/2006/relationships/image" Target="../media/image4.png"/><Relationship Id="rId4" Type="http://schemas.openxmlformats.org/officeDocument/2006/relationships/image" Target="../media/image22.png"/><Relationship Id="rId9" Type="http://schemas.openxmlformats.org/officeDocument/2006/relationships/image" Target="../media/image21.svg"/><Relationship Id="rId14" Type="http://schemas.openxmlformats.org/officeDocument/2006/relationships/image" Target="../media/image47.png"/></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6.svg"/><Relationship Id="rId3" Type="http://schemas.openxmlformats.org/officeDocument/2006/relationships/image" Target="../media/image17.svg"/><Relationship Id="rId7" Type="http://schemas.openxmlformats.org/officeDocument/2006/relationships/image" Target="../media/image19.svg"/><Relationship Id="rId12" Type="http://schemas.openxmlformats.org/officeDocument/2006/relationships/image" Target="../media/image25.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5.svg"/><Relationship Id="rId5" Type="http://schemas.openxmlformats.org/officeDocument/2006/relationships/image" Target="../media/image23.svg"/><Relationship Id="rId10" Type="http://schemas.openxmlformats.org/officeDocument/2006/relationships/image" Target="../media/image4.png"/><Relationship Id="rId4" Type="http://schemas.openxmlformats.org/officeDocument/2006/relationships/image" Target="../media/image22.png"/><Relationship Id="rId9" Type="http://schemas.openxmlformats.org/officeDocument/2006/relationships/image" Target="../media/image21.svg"/><Relationship Id="rId14" Type="http://schemas.openxmlformats.org/officeDocument/2006/relationships/image" Target="../media/image49.png"/></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6.svg"/><Relationship Id="rId3" Type="http://schemas.openxmlformats.org/officeDocument/2006/relationships/image" Target="../media/image17.svg"/><Relationship Id="rId7" Type="http://schemas.openxmlformats.org/officeDocument/2006/relationships/image" Target="../media/image19.svg"/><Relationship Id="rId12" Type="http://schemas.openxmlformats.org/officeDocument/2006/relationships/image" Target="../media/image25.png"/><Relationship Id="rId17" Type="http://schemas.openxmlformats.org/officeDocument/2006/relationships/image" Target="../media/image53.png"/><Relationship Id="rId2" Type="http://schemas.openxmlformats.org/officeDocument/2006/relationships/image" Target="../media/image16.png"/><Relationship Id="rId16"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5.svg"/><Relationship Id="rId5" Type="http://schemas.openxmlformats.org/officeDocument/2006/relationships/image" Target="../media/image23.svg"/><Relationship Id="rId15" Type="http://schemas.openxmlformats.org/officeDocument/2006/relationships/image" Target="../media/image51.png"/><Relationship Id="rId10" Type="http://schemas.openxmlformats.org/officeDocument/2006/relationships/image" Target="../media/image4.png"/><Relationship Id="rId4" Type="http://schemas.openxmlformats.org/officeDocument/2006/relationships/image" Target="../media/image22.png"/><Relationship Id="rId9" Type="http://schemas.openxmlformats.org/officeDocument/2006/relationships/image" Target="../media/image21.svg"/><Relationship Id="rId14" Type="http://schemas.openxmlformats.org/officeDocument/2006/relationships/image" Target="../media/image50.png"/></Relationships>
</file>

<file path=ppt/slides/_rels/slide14.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6.svg"/><Relationship Id="rId3" Type="http://schemas.openxmlformats.org/officeDocument/2006/relationships/image" Target="../media/image17.svg"/><Relationship Id="rId7" Type="http://schemas.openxmlformats.org/officeDocument/2006/relationships/image" Target="../media/image19.svg"/><Relationship Id="rId12" Type="http://schemas.openxmlformats.org/officeDocument/2006/relationships/image" Target="../media/image25.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5.svg"/><Relationship Id="rId5" Type="http://schemas.openxmlformats.org/officeDocument/2006/relationships/image" Target="../media/image23.svg"/><Relationship Id="rId15" Type="http://schemas.openxmlformats.org/officeDocument/2006/relationships/hyperlink" Target="mailto:nmcgowan@cityofpetaluma.org" TargetMode="External"/><Relationship Id="rId10" Type="http://schemas.openxmlformats.org/officeDocument/2006/relationships/image" Target="../media/image4.png"/><Relationship Id="rId4" Type="http://schemas.openxmlformats.org/officeDocument/2006/relationships/image" Target="../media/image22.png"/><Relationship Id="rId9" Type="http://schemas.openxmlformats.org/officeDocument/2006/relationships/image" Target="../media/image21.svg"/><Relationship Id="rId14" Type="http://schemas.openxmlformats.org/officeDocument/2006/relationships/hyperlink" Target="mailto:Aziz@petalumapeople.org"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6.svg"/><Relationship Id="rId3" Type="http://schemas.openxmlformats.org/officeDocument/2006/relationships/image" Target="../media/image17.svg"/><Relationship Id="rId7" Type="http://schemas.openxmlformats.org/officeDocument/2006/relationships/image" Target="../media/image19.svg"/><Relationship Id="rId12" Type="http://schemas.openxmlformats.org/officeDocument/2006/relationships/image" Target="../media/image25.png"/><Relationship Id="rId2" Type="http://schemas.openxmlformats.org/officeDocument/2006/relationships/image" Target="../media/image16.png"/><Relationship Id="rId16"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5.svg"/><Relationship Id="rId5" Type="http://schemas.openxmlformats.org/officeDocument/2006/relationships/image" Target="../media/image23.svg"/><Relationship Id="rId15" Type="http://schemas.openxmlformats.org/officeDocument/2006/relationships/image" Target="../media/image13.png"/><Relationship Id="rId10" Type="http://schemas.openxmlformats.org/officeDocument/2006/relationships/image" Target="../media/image4.png"/><Relationship Id="rId4" Type="http://schemas.openxmlformats.org/officeDocument/2006/relationships/image" Target="../media/image22.png"/><Relationship Id="rId9" Type="http://schemas.openxmlformats.org/officeDocument/2006/relationships/image" Target="../media/image21.svg"/><Relationship Id="rId14" Type="http://schemas.openxmlformats.org/officeDocument/2006/relationships/image" Target="../media/image36.png"/></Relationships>
</file>

<file path=ppt/slides/_rels/slide2.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16.png"/><Relationship Id="rId7" Type="http://schemas.openxmlformats.org/officeDocument/2006/relationships/image" Target="../media/image6.png"/><Relationship Id="rId12" Type="http://schemas.openxmlformats.org/officeDocument/2006/relationships/image" Target="../media/image21.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20.png"/><Relationship Id="rId5" Type="http://schemas.openxmlformats.org/officeDocument/2006/relationships/image" Target="../media/image4.png"/><Relationship Id="rId10" Type="http://schemas.openxmlformats.org/officeDocument/2006/relationships/image" Target="../media/image19.svg"/><Relationship Id="rId4" Type="http://schemas.openxmlformats.org/officeDocument/2006/relationships/image" Target="../media/image17.svg"/><Relationship Id="rId9" Type="http://schemas.openxmlformats.org/officeDocument/2006/relationships/image" Target="../media/image18.png"/></Relationships>
</file>

<file path=ppt/slides/_rels/slide3.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25.png"/><Relationship Id="rId3" Type="http://schemas.openxmlformats.org/officeDocument/2006/relationships/image" Target="../media/image23.svg"/><Relationship Id="rId7" Type="http://schemas.openxmlformats.org/officeDocument/2006/relationships/image" Target="../media/image21.svg"/><Relationship Id="rId12" Type="http://schemas.openxmlformats.org/officeDocument/2006/relationships/image" Target="../media/image5.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4.png"/><Relationship Id="rId5" Type="http://schemas.openxmlformats.org/officeDocument/2006/relationships/image" Target="../media/image19.svg"/><Relationship Id="rId10" Type="http://schemas.openxmlformats.org/officeDocument/2006/relationships/image" Target="../media/image17.svg"/><Relationship Id="rId4" Type="http://schemas.openxmlformats.org/officeDocument/2006/relationships/image" Target="../media/image18.png"/><Relationship Id="rId9" Type="http://schemas.openxmlformats.org/officeDocument/2006/relationships/image" Target="../media/image16.png"/><Relationship Id="rId14" Type="http://schemas.openxmlformats.org/officeDocument/2006/relationships/image" Target="../media/image26.sv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7.svg"/><Relationship Id="rId7" Type="http://schemas.openxmlformats.org/officeDocument/2006/relationships/image" Target="../media/image19.svg"/><Relationship Id="rId12" Type="http://schemas.openxmlformats.org/officeDocument/2006/relationships/image" Target="../media/image5.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4.png"/><Relationship Id="rId5" Type="http://schemas.openxmlformats.org/officeDocument/2006/relationships/image" Target="../media/image23.svg"/><Relationship Id="rId10" Type="http://schemas.openxmlformats.org/officeDocument/2006/relationships/image" Target="../media/image27.jpeg"/><Relationship Id="rId4" Type="http://schemas.openxmlformats.org/officeDocument/2006/relationships/image" Target="../media/image22.png"/><Relationship Id="rId9" Type="http://schemas.openxmlformats.org/officeDocument/2006/relationships/image" Target="../media/image21.svg"/><Relationship Id="rId14" Type="http://schemas.openxmlformats.org/officeDocument/2006/relationships/image" Target="../media/image26.svg"/></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5.sv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6.svg"/><Relationship Id="rId3" Type="http://schemas.openxmlformats.org/officeDocument/2006/relationships/image" Target="../media/image17.svg"/><Relationship Id="rId7" Type="http://schemas.openxmlformats.org/officeDocument/2006/relationships/image" Target="../media/image19.svg"/><Relationship Id="rId12" Type="http://schemas.openxmlformats.org/officeDocument/2006/relationships/image" Target="../media/image25.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5.svg"/><Relationship Id="rId5" Type="http://schemas.openxmlformats.org/officeDocument/2006/relationships/image" Target="../media/image23.svg"/><Relationship Id="rId10" Type="http://schemas.openxmlformats.org/officeDocument/2006/relationships/image" Target="../media/image4.png"/><Relationship Id="rId4" Type="http://schemas.openxmlformats.org/officeDocument/2006/relationships/image" Target="../media/image22.png"/><Relationship Id="rId9" Type="http://schemas.openxmlformats.org/officeDocument/2006/relationships/image" Target="../media/image21.svg"/><Relationship Id="rId14" Type="http://schemas.openxmlformats.org/officeDocument/2006/relationships/image" Target="../media/image29.jpe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6.svg"/><Relationship Id="rId3" Type="http://schemas.openxmlformats.org/officeDocument/2006/relationships/image" Target="../media/image17.svg"/><Relationship Id="rId7" Type="http://schemas.openxmlformats.org/officeDocument/2006/relationships/image" Target="../media/image19.svg"/><Relationship Id="rId12" Type="http://schemas.openxmlformats.org/officeDocument/2006/relationships/image" Target="../media/image25.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5.svg"/><Relationship Id="rId5" Type="http://schemas.openxmlformats.org/officeDocument/2006/relationships/image" Target="../media/image23.svg"/><Relationship Id="rId15" Type="http://schemas.openxmlformats.org/officeDocument/2006/relationships/image" Target="../media/image31.jpeg"/><Relationship Id="rId10" Type="http://schemas.openxmlformats.org/officeDocument/2006/relationships/image" Target="../media/image4.png"/><Relationship Id="rId4" Type="http://schemas.openxmlformats.org/officeDocument/2006/relationships/image" Target="../media/image22.png"/><Relationship Id="rId9" Type="http://schemas.openxmlformats.org/officeDocument/2006/relationships/image" Target="../media/image21.svg"/><Relationship Id="rId14" Type="http://schemas.openxmlformats.org/officeDocument/2006/relationships/image" Target="../media/image30.jpe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33.svg"/><Relationship Id="rId3" Type="http://schemas.openxmlformats.org/officeDocument/2006/relationships/image" Target="../media/image17.svg"/><Relationship Id="rId7" Type="http://schemas.openxmlformats.org/officeDocument/2006/relationships/image" Target="../media/image23.svg"/><Relationship Id="rId12" Type="http://schemas.openxmlformats.org/officeDocument/2006/relationships/image" Target="../media/image32.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1.svg"/><Relationship Id="rId5" Type="http://schemas.openxmlformats.org/officeDocument/2006/relationships/image" Target="../media/image5.svg"/><Relationship Id="rId15" Type="http://schemas.openxmlformats.org/officeDocument/2006/relationships/image" Target="../media/image35.svg"/><Relationship Id="rId10" Type="http://schemas.openxmlformats.org/officeDocument/2006/relationships/image" Target="../media/image20.png"/><Relationship Id="rId4" Type="http://schemas.openxmlformats.org/officeDocument/2006/relationships/image" Target="../media/image4.png"/><Relationship Id="rId9" Type="http://schemas.openxmlformats.org/officeDocument/2006/relationships/image" Target="../media/image19.svg"/><Relationship Id="rId14" Type="http://schemas.openxmlformats.org/officeDocument/2006/relationships/image" Target="../media/image34.pn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6.svg"/><Relationship Id="rId3" Type="http://schemas.openxmlformats.org/officeDocument/2006/relationships/image" Target="../media/image17.svg"/><Relationship Id="rId7" Type="http://schemas.openxmlformats.org/officeDocument/2006/relationships/image" Target="../media/image19.svg"/><Relationship Id="rId12" Type="http://schemas.openxmlformats.org/officeDocument/2006/relationships/image" Target="../media/image25.png"/><Relationship Id="rId2" Type="http://schemas.openxmlformats.org/officeDocument/2006/relationships/image" Target="../media/image16.png"/><Relationship Id="rId16" Type="http://schemas.openxmlformats.org/officeDocument/2006/relationships/image" Target="../media/image38.sv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5.svg"/><Relationship Id="rId5" Type="http://schemas.openxmlformats.org/officeDocument/2006/relationships/image" Target="../media/image23.svg"/><Relationship Id="rId15" Type="http://schemas.openxmlformats.org/officeDocument/2006/relationships/image" Target="../media/image37.png"/><Relationship Id="rId10" Type="http://schemas.openxmlformats.org/officeDocument/2006/relationships/image" Target="../media/image4.png"/><Relationship Id="rId4" Type="http://schemas.openxmlformats.org/officeDocument/2006/relationships/image" Target="../media/image22.png"/><Relationship Id="rId9" Type="http://schemas.openxmlformats.org/officeDocument/2006/relationships/image" Target="../media/image21.svg"/><Relationship Id="rId1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9CCDDC"/>
        </a:solidFill>
        <a:effectLst/>
      </p:bgPr>
    </p:bg>
    <p:spTree>
      <p:nvGrpSpPr>
        <p:cNvPr id="1" name=""/>
        <p:cNvGrpSpPr/>
        <p:nvPr/>
      </p:nvGrpSpPr>
      <p:grpSpPr>
        <a:xfrm>
          <a:off x="0" y="0"/>
          <a:ext cx="0" cy="0"/>
          <a:chOff x="0" y="0"/>
          <a:chExt cx="0" cy="0"/>
        </a:xfrm>
      </p:grpSpPr>
      <p:grpSp>
        <p:nvGrpSpPr>
          <p:cNvPr id="2" name="Group 2"/>
          <p:cNvGrpSpPr/>
          <p:nvPr/>
        </p:nvGrpSpPr>
        <p:grpSpPr>
          <a:xfrm>
            <a:off x="-490493" y="7162800"/>
            <a:ext cx="19441687" cy="4586336"/>
            <a:chOff x="0" y="-57150"/>
            <a:chExt cx="5120444" cy="869950"/>
          </a:xfrm>
        </p:grpSpPr>
        <p:sp>
          <p:nvSpPr>
            <p:cNvPr id="3" name="Freeform 3"/>
            <p:cNvSpPr/>
            <p:nvPr/>
          </p:nvSpPr>
          <p:spPr>
            <a:xfrm>
              <a:off x="0" y="0"/>
              <a:ext cx="5120444" cy="541328"/>
            </a:xfrm>
            <a:custGeom>
              <a:avLst/>
              <a:gdLst/>
              <a:ahLst/>
              <a:cxnLst/>
              <a:rect l="l" t="t" r="r" b="b"/>
              <a:pathLst>
                <a:path w="5120444" h="541328">
                  <a:moveTo>
                    <a:pt x="0" y="0"/>
                  </a:moveTo>
                  <a:lnTo>
                    <a:pt x="5120444" y="0"/>
                  </a:lnTo>
                  <a:lnTo>
                    <a:pt x="5120444" y="541328"/>
                  </a:lnTo>
                  <a:lnTo>
                    <a:pt x="0" y="541328"/>
                  </a:lnTo>
                  <a:close/>
                </a:path>
              </a:pathLst>
            </a:custGeom>
            <a:solidFill>
              <a:srgbClr val="FFFFFF"/>
            </a:solidFill>
          </p:spPr>
          <p:txBody>
            <a:bodyPr/>
            <a:lstStyle/>
            <a:p>
              <a:endParaRPr lang="en-US" dirty="0"/>
            </a:p>
          </p:txBody>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3359"/>
                </a:lnSpc>
              </a:pPr>
              <a:endParaRPr/>
            </a:p>
          </p:txBody>
        </p:sp>
      </p:grpSp>
      <p:grpSp>
        <p:nvGrpSpPr>
          <p:cNvPr id="5" name="Group 5"/>
          <p:cNvGrpSpPr/>
          <p:nvPr/>
        </p:nvGrpSpPr>
        <p:grpSpPr>
          <a:xfrm>
            <a:off x="-576844" y="-235087"/>
            <a:ext cx="19441687" cy="2329663"/>
            <a:chOff x="0" y="0"/>
            <a:chExt cx="5120444" cy="613574"/>
          </a:xfrm>
        </p:grpSpPr>
        <p:sp>
          <p:nvSpPr>
            <p:cNvPr id="6" name="Freeform 6"/>
            <p:cNvSpPr/>
            <p:nvPr/>
          </p:nvSpPr>
          <p:spPr>
            <a:xfrm>
              <a:off x="0" y="0"/>
              <a:ext cx="5120444" cy="613574"/>
            </a:xfrm>
            <a:custGeom>
              <a:avLst/>
              <a:gdLst/>
              <a:ahLst/>
              <a:cxnLst/>
              <a:rect l="l" t="t" r="r" b="b"/>
              <a:pathLst>
                <a:path w="5120444" h="613574">
                  <a:moveTo>
                    <a:pt x="0" y="0"/>
                  </a:moveTo>
                  <a:lnTo>
                    <a:pt x="5120444" y="0"/>
                  </a:lnTo>
                  <a:lnTo>
                    <a:pt x="5120444" y="613574"/>
                  </a:lnTo>
                  <a:lnTo>
                    <a:pt x="0" y="613574"/>
                  </a:lnTo>
                  <a:close/>
                </a:path>
              </a:pathLst>
            </a:custGeom>
            <a:solidFill>
              <a:srgbClr val="0482BD"/>
            </a:solidFill>
          </p:spPr>
          <p:txBody>
            <a:bodyPr/>
            <a:lstStyle/>
            <a:p>
              <a:endParaRPr lang="en-US"/>
            </a:p>
          </p:txBody>
        </p:sp>
        <p:sp>
          <p:nvSpPr>
            <p:cNvPr id="7" name="TextBox 7"/>
            <p:cNvSpPr txBox="1"/>
            <p:nvPr/>
          </p:nvSpPr>
          <p:spPr>
            <a:xfrm>
              <a:off x="0" y="-57150"/>
              <a:ext cx="812800" cy="869950"/>
            </a:xfrm>
            <a:prstGeom prst="rect">
              <a:avLst/>
            </a:prstGeom>
          </p:spPr>
          <p:txBody>
            <a:bodyPr lIns="50800" tIns="50800" rIns="50800" bIns="50800" rtlCol="0" anchor="ctr"/>
            <a:lstStyle/>
            <a:p>
              <a:pPr algn="ctr">
                <a:lnSpc>
                  <a:spcPts val="3359"/>
                </a:lnSpc>
              </a:pPr>
              <a:endParaRPr/>
            </a:p>
          </p:txBody>
        </p:sp>
      </p:grpSp>
      <p:grpSp>
        <p:nvGrpSpPr>
          <p:cNvPr id="8" name="Group 8"/>
          <p:cNvGrpSpPr/>
          <p:nvPr/>
        </p:nvGrpSpPr>
        <p:grpSpPr>
          <a:xfrm>
            <a:off x="16338754" y="-235087"/>
            <a:ext cx="3086100" cy="10878858"/>
            <a:chOff x="0" y="0"/>
            <a:chExt cx="812800" cy="2865214"/>
          </a:xfrm>
        </p:grpSpPr>
        <p:sp>
          <p:nvSpPr>
            <p:cNvPr id="9" name="Freeform 9"/>
            <p:cNvSpPr/>
            <p:nvPr/>
          </p:nvSpPr>
          <p:spPr>
            <a:xfrm>
              <a:off x="0" y="0"/>
              <a:ext cx="812800" cy="2865214"/>
            </a:xfrm>
            <a:custGeom>
              <a:avLst/>
              <a:gdLst/>
              <a:ahLst/>
              <a:cxnLst/>
              <a:rect l="l" t="t" r="r" b="b"/>
              <a:pathLst>
                <a:path w="812800" h="2865214">
                  <a:moveTo>
                    <a:pt x="0" y="0"/>
                  </a:moveTo>
                  <a:lnTo>
                    <a:pt x="812800" y="0"/>
                  </a:lnTo>
                  <a:lnTo>
                    <a:pt x="812800" y="2865214"/>
                  </a:lnTo>
                  <a:lnTo>
                    <a:pt x="0" y="2865214"/>
                  </a:lnTo>
                  <a:close/>
                </a:path>
              </a:pathLst>
            </a:custGeom>
            <a:solidFill>
              <a:srgbClr val="9CCDDC"/>
            </a:solidFill>
          </p:spPr>
          <p:txBody>
            <a:bodyPr/>
            <a:lstStyle/>
            <a:p>
              <a:endParaRPr lang="en-US"/>
            </a:p>
          </p:txBody>
        </p:sp>
        <p:sp>
          <p:nvSpPr>
            <p:cNvPr id="10" name="TextBox 10"/>
            <p:cNvSpPr txBox="1"/>
            <p:nvPr/>
          </p:nvSpPr>
          <p:spPr>
            <a:xfrm>
              <a:off x="0" y="-57150"/>
              <a:ext cx="812800" cy="869950"/>
            </a:xfrm>
            <a:prstGeom prst="rect">
              <a:avLst/>
            </a:prstGeom>
          </p:spPr>
          <p:txBody>
            <a:bodyPr lIns="50800" tIns="50800" rIns="50800" bIns="50800" rtlCol="0" anchor="ctr"/>
            <a:lstStyle/>
            <a:p>
              <a:pPr algn="ctr">
                <a:lnSpc>
                  <a:spcPts val="3359"/>
                </a:lnSpc>
              </a:pPr>
              <a:endParaRPr/>
            </a:p>
          </p:txBody>
        </p:sp>
      </p:grpSp>
      <p:grpSp>
        <p:nvGrpSpPr>
          <p:cNvPr id="11" name="Group 11"/>
          <p:cNvGrpSpPr/>
          <p:nvPr/>
        </p:nvGrpSpPr>
        <p:grpSpPr>
          <a:xfrm>
            <a:off x="10712117" y="-108448"/>
            <a:ext cx="6754778" cy="10503896"/>
            <a:chOff x="0" y="0"/>
            <a:chExt cx="9006370" cy="14005194"/>
          </a:xfrm>
        </p:grpSpPr>
        <p:pic>
          <p:nvPicPr>
            <p:cNvPr id="12" name="Picture 12"/>
            <p:cNvPicPr>
              <a:picLocks noChangeAspect="1"/>
            </p:cNvPicPr>
            <p:nvPr/>
          </p:nvPicPr>
          <p:blipFill>
            <a:blip r:embed="rId2">
              <a:alphaModFix amt="92000"/>
            </a:blip>
            <a:srcRect l="33151" r="24003"/>
            <a:stretch>
              <a:fillRect/>
            </a:stretch>
          </p:blipFill>
          <p:spPr>
            <a:xfrm>
              <a:off x="0" y="0"/>
              <a:ext cx="9006370" cy="14005194"/>
            </a:xfrm>
            <a:prstGeom prst="rect">
              <a:avLst/>
            </a:prstGeom>
          </p:spPr>
        </p:pic>
      </p:grpSp>
      <p:sp>
        <p:nvSpPr>
          <p:cNvPr id="13" name="Freeform 13"/>
          <p:cNvSpPr/>
          <p:nvPr/>
        </p:nvSpPr>
        <p:spPr>
          <a:xfrm>
            <a:off x="741245" y="7257984"/>
            <a:ext cx="2064797" cy="341630"/>
          </a:xfrm>
          <a:custGeom>
            <a:avLst/>
            <a:gdLst/>
            <a:ahLst/>
            <a:cxnLst/>
            <a:rect l="l" t="t" r="r" b="b"/>
            <a:pathLst>
              <a:path w="2064797" h="341630">
                <a:moveTo>
                  <a:pt x="0" y="0"/>
                </a:moveTo>
                <a:lnTo>
                  <a:pt x="2064797" y="0"/>
                </a:lnTo>
                <a:lnTo>
                  <a:pt x="2064797" y="341630"/>
                </a:lnTo>
                <a:lnTo>
                  <a:pt x="0" y="3416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4" name="AutoShape 14"/>
          <p:cNvSpPr/>
          <p:nvPr/>
        </p:nvSpPr>
        <p:spPr>
          <a:xfrm>
            <a:off x="1049586" y="1695832"/>
            <a:ext cx="1736093" cy="0"/>
          </a:xfrm>
          <a:prstGeom prst="line">
            <a:avLst/>
          </a:prstGeom>
          <a:ln w="47625" cap="flat">
            <a:solidFill>
              <a:srgbClr val="FFFFFF"/>
            </a:solidFill>
            <a:prstDash val="solid"/>
            <a:headEnd type="none" w="sm" len="sm"/>
            <a:tailEnd type="none" w="sm" len="sm"/>
          </a:ln>
        </p:spPr>
        <p:txBody>
          <a:bodyPr/>
          <a:lstStyle/>
          <a:p>
            <a:endParaRPr lang="en-US"/>
          </a:p>
        </p:txBody>
      </p:sp>
      <p:sp>
        <p:nvSpPr>
          <p:cNvPr id="15" name="AutoShape 15"/>
          <p:cNvSpPr/>
          <p:nvPr/>
        </p:nvSpPr>
        <p:spPr>
          <a:xfrm>
            <a:off x="72087" y="7754622"/>
            <a:ext cx="7160949" cy="0"/>
          </a:xfrm>
          <a:prstGeom prst="line">
            <a:avLst/>
          </a:prstGeom>
          <a:ln w="47625" cap="flat">
            <a:solidFill>
              <a:srgbClr val="9CCDDC"/>
            </a:solidFill>
            <a:prstDash val="solid"/>
            <a:headEnd type="none" w="sm" len="sm"/>
            <a:tailEnd type="none" w="sm" len="sm"/>
          </a:ln>
        </p:spPr>
        <p:txBody>
          <a:bodyPr/>
          <a:lstStyle/>
          <a:p>
            <a:endParaRPr lang="en-US"/>
          </a:p>
        </p:txBody>
      </p:sp>
      <p:sp>
        <p:nvSpPr>
          <p:cNvPr id="16" name="Freeform 16"/>
          <p:cNvSpPr/>
          <p:nvPr/>
        </p:nvSpPr>
        <p:spPr>
          <a:xfrm flipH="1">
            <a:off x="14924546" y="8056101"/>
            <a:ext cx="4669508" cy="3073386"/>
          </a:xfrm>
          <a:custGeom>
            <a:avLst/>
            <a:gdLst/>
            <a:ahLst/>
            <a:cxnLst/>
            <a:rect l="l" t="t" r="r" b="b"/>
            <a:pathLst>
              <a:path w="4669508" h="3073386">
                <a:moveTo>
                  <a:pt x="4669508" y="0"/>
                </a:moveTo>
                <a:lnTo>
                  <a:pt x="0" y="0"/>
                </a:lnTo>
                <a:lnTo>
                  <a:pt x="0" y="3073386"/>
                </a:lnTo>
                <a:lnTo>
                  <a:pt x="4669508" y="3073386"/>
                </a:lnTo>
                <a:lnTo>
                  <a:pt x="4669508"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7" name="Freeform 17"/>
          <p:cNvSpPr/>
          <p:nvPr/>
        </p:nvSpPr>
        <p:spPr>
          <a:xfrm>
            <a:off x="9638494" y="483923"/>
            <a:ext cx="2519066" cy="2519066"/>
          </a:xfrm>
          <a:custGeom>
            <a:avLst/>
            <a:gdLst/>
            <a:ahLst/>
            <a:cxnLst/>
            <a:rect l="l" t="t" r="r" b="b"/>
            <a:pathLst>
              <a:path w="2519066" h="2519066">
                <a:moveTo>
                  <a:pt x="0" y="0"/>
                </a:moveTo>
                <a:lnTo>
                  <a:pt x="2519066" y="0"/>
                </a:lnTo>
                <a:lnTo>
                  <a:pt x="2519066" y="2519067"/>
                </a:lnTo>
                <a:lnTo>
                  <a:pt x="0" y="251906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8" name="Freeform 18"/>
          <p:cNvSpPr/>
          <p:nvPr/>
        </p:nvSpPr>
        <p:spPr>
          <a:xfrm>
            <a:off x="15602230" y="-1621229"/>
            <a:ext cx="5371540" cy="3242457"/>
          </a:xfrm>
          <a:custGeom>
            <a:avLst/>
            <a:gdLst/>
            <a:ahLst/>
            <a:cxnLst/>
            <a:rect l="l" t="t" r="r" b="b"/>
            <a:pathLst>
              <a:path w="5371540" h="3242457">
                <a:moveTo>
                  <a:pt x="0" y="0"/>
                </a:moveTo>
                <a:lnTo>
                  <a:pt x="5371540" y="0"/>
                </a:lnTo>
                <a:lnTo>
                  <a:pt x="5371540" y="3242458"/>
                </a:lnTo>
                <a:lnTo>
                  <a:pt x="0" y="324245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9" name="Freeform 19"/>
          <p:cNvSpPr/>
          <p:nvPr/>
        </p:nvSpPr>
        <p:spPr>
          <a:xfrm>
            <a:off x="-338803" y="483923"/>
            <a:ext cx="1887472" cy="387790"/>
          </a:xfrm>
          <a:custGeom>
            <a:avLst/>
            <a:gdLst/>
            <a:ahLst/>
            <a:cxnLst/>
            <a:rect l="l" t="t" r="r" b="b"/>
            <a:pathLst>
              <a:path w="1887472" h="387790">
                <a:moveTo>
                  <a:pt x="0" y="0"/>
                </a:moveTo>
                <a:lnTo>
                  <a:pt x="1887472" y="0"/>
                </a:lnTo>
                <a:lnTo>
                  <a:pt x="1887472" y="387790"/>
                </a:lnTo>
                <a:lnTo>
                  <a:pt x="0" y="38779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3" name="Freeform 23"/>
          <p:cNvSpPr/>
          <p:nvPr/>
        </p:nvSpPr>
        <p:spPr>
          <a:xfrm>
            <a:off x="401834" y="8311992"/>
            <a:ext cx="4311326" cy="1071549"/>
          </a:xfrm>
          <a:custGeom>
            <a:avLst/>
            <a:gdLst/>
            <a:ahLst/>
            <a:cxnLst/>
            <a:rect l="l" t="t" r="r" b="b"/>
            <a:pathLst>
              <a:path w="4711859" h="1226981">
                <a:moveTo>
                  <a:pt x="0" y="0"/>
                </a:moveTo>
                <a:lnTo>
                  <a:pt x="4711859" y="0"/>
                </a:lnTo>
                <a:lnTo>
                  <a:pt x="4711859" y="1226981"/>
                </a:lnTo>
                <a:lnTo>
                  <a:pt x="0" y="1226981"/>
                </a:lnTo>
                <a:lnTo>
                  <a:pt x="0" y="0"/>
                </a:lnTo>
                <a:close/>
              </a:path>
            </a:pathLst>
          </a:custGeom>
          <a:blipFill>
            <a:blip r:embed="rId13"/>
            <a:stretch>
              <a:fillRect/>
            </a:stretch>
          </a:blipFill>
        </p:spPr>
        <p:txBody>
          <a:bodyPr/>
          <a:lstStyle/>
          <a:p>
            <a:endParaRPr lang="en-US" dirty="0"/>
          </a:p>
        </p:txBody>
      </p:sp>
      <p:sp>
        <p:nvSpPr>
          <p:cNvPr id="24" name="TextBox 24"/>
          <p:cNvSpPr txBox="1"/>
          <p:nvPr/>
        </p:nvSpPr>
        <p:spPr>
          <a:xfrm>
            <a:off x="1079083" y="5707720"/>
            <a:ext cx="8463671" cy="901465"/>
          </a:xfrm>
          <a:prstGeom prst="rect">
            <a:avLst/>
          </a:prstGeom>
        </p:spPr>
        <p:txBody>
          <a:bodyPr lIns="0" tIns="0" rIns="0" bIns="0" rtlCol="0" anchor="t">
            <a:spAutoFit/>
          </a:bodyPr>
          <a:lstStyle/>
          <a:p>
            <a:pPr>
              <a:lnSpc>
                <a:spcPts val="7992"/>
              </a:lnSpc>
            </a:pPr>
            <a:r>
              <a:rPr lang="en-US" sz="4400" spc="115" dirty="0">
                <a:solidFill>
                  <a:srgbClr val="0D5F97"/>
                </a:solidFill>
                <a:latin typeface="Oswald"/>
              </a:rPr>
              <a:t>OLDER ADULTS &amp; MENTAL HEALTH</a:t>
            </a:r>
          </a:p>
        </p:txBody>
      </p:sp>
      <p:sp>
        <p:nvSpPr>
          <p:cNvPr id="25" name="TextBox 25"/>
          <p:cNvSpPr txBox="1"/>
          <p:nvPr/>
        </p:nvSpPr>
        <p:spPr>
          <a:xfrm>
            <a:off x="966206" y="992707"/>
            <a:ext cx="6963885" cy="389255"/>
          </a:xfrm>
          <a:prstGeom prst="rect">
            <a:avLst/>
          </a:prstGeom>
          <a:solidFill>
            <a:schemeClr val="bg1"/>
          </a:solidFill>
        </p:spPr>
        <p:txBody>
          <a:bodyPr lIns="0" tIns="0" rIns="0" bIns="0" rtlCol="0" anchor="t">
            <a:spAutoFit/>
          </a:bodyPr>
          <a:lstStyle/>
          <a:p>
            <a:pPr>
              <a:lnSpc>
                <a:spcPts val="3219"/>
              </a:lnSpc>
            </a:pPr>
            <a:r>
              <a:rPr lang="en-US" sz="2300" spc="276" dirty="0">
                <a:solidFill>
                  <a:srgbClr val="0D5F97"/>
                </a:solidFill>
                <a:latin typeface="Space Mono Bold"/>
              </a:rPr>
              <a:t>Petaluma People Services Center</a:t>
            </a:r>
          </a:p>
        </p:txBody>
      </p:sp>
      <p:sp>
        <p:nvSpPr>
          <p:cNvPr id="26" name="TextBox 26"/>
          <p:cNvSpPr txBox="1"/>
          <p:nvPr/>
        </p:nvSpPr>
        <p:spPr>
          <a:xfrm>
            <a:off x="1191647" y="2751911"/>
            <a:ext cx="7842757" cy="2215991"/>
          </a:xfrm>
          <a:prstGeom prst="rect">
            <a:avLst/>
          </a:prstGeom>
        </p:spPr>
        <p:txBody>
          <a:bodyPr lIns="0" tIns="0" rIns="0" bIns="0" rtlCol="0" anchor="t">
            <a:spAutoFit/>
          </a:bodyPr>
          <a:lstStyle/>
          <a:p>
            <a:r>
              <a:rPr lang="en-US" sz="4800" dirty="0">
                <a:latin typeface="Oswald" panose="00000500000000000000" pitchFamily="2" charset="0"/>
              </a:rPr>
              <a:t>IMPLEMENTATION OF A 24-HOUR CRISIS INTERVENTION RESPONSE TEAM FOR LAW ENFORCEMENT</a:t>
            </a:r>
            <a:endParaRPr lang="en-US" sz="4800" spc="240" dirty="0">
              <a:solidFill>
                <a:srgbClr val="0D5F97"/>
              </a:solidFill>
              <a:latin typeface="Oswald" panose="00000500000000000000" pitchFamily="2" charset="0"/>
            </a:endParaRPr>
          </a:p>
        </p:txBody>
      </p:sp>
      <p:sp>
        <p:nvSpPr>
          <p:cNvPr id="28" name="Freeform 3">
            <a:extLst>
              <a:ext uri="{FF2B5EF4-FFF2-40B4-BE49-F238E27FC236}">
                <a16:creationId xmlns:a16="http://schemas.microsoft.com/office/drawing/2014/main" id="{49918F05-7805-58F7-CD34-3D8F0EC2C050}"/>
              </a:ext>
            </a:extLst>
          </p:cNvPr>
          <p:cNvSpPr/>
          <p:nvPr/>
        </p:nvSpPr>
        <p:spPr>
          <a:xfrm rot="16200000">
            <a:off x="-4611535" y="6083524"/>
            <a:ext cx="8667879" cy="689979"/>
          </a:xfrm>
          <a:custGeom>
            <a:avLst/>
            <a:gdLst/>
            <a:ahLst/>
            <a:cxnLst/>
            <a:rect l="l" t="t" r="r" b="b"/>
            <a:pathLst>
              <a:path w="5120444" h="541328">
                <a:moveTo>
                  <a:pt x="0" y="0"/>
                </a:moveTo>
                <a:lnTo>
                  <a:pt x="5120444" y="0"/>
                </a:lnTo>
                <a:lnTo>
                  <a:pt x="5120444" y="541328"/>
                </a:lnTo>
                <a:lnTo>
                  <a:pt x="0" y="541328"/>
                </a:lnTo>
                <a:close/>
              </a:path>
            </a:pathLst>
          </a:custGeom>
          <a:solidFill>
            <a:srgbClr val="FFFFFF"/>
          </a:solidFill>
        </p:spPr>
        <p:txBody>
          <a:bodyPr/>
          <a:lstStyle/>
          <a:p>
            <a:endParaRPr lang="en-US"/>
          </a:p>
        </p:txBody>
      </p:sp>
      <p:sp>
        <p:nvSpPr>
          <p:cNvPr id="31" name="AutoShape 2">
            <a:extLst>
              <a:ext uri="{FF2B5EF4-FFF2-40B4-BE49-F238E27FC236}">
                <a16:creationId xmlns:a16="http://schemas.microsoft.com/office/drawing/2014/main" id="{446BFC2F-E7E4-CC17-F04A-46B16EFD3662}"/>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7" name="Picture 1" descr="Petaluma Police Department - 1240 Crime and Safety updates &amp;mdash; Nextdoor  — Nextdoor">
            <a:extLst>
              <a:ext uri="{FF2B5EF4-FFF2-40B4-BE49-F238E27FC236}">
                <a16:creationId xmlns:a16="http://schemas.microsoft.com/office/drawing/2014/main" id="{7E94533E-3837-77E2-A0DD-5A3FE66D031E}"/>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591035" y="7828137"/>
            <a:ext cx="1984849" cy="1984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descr="A logo with a person in a dress&#10;&#10;Description automatically generated">
            <a:extLst>
              <a:ext uri="{FF2B5EF4-FFF2-40B4-BE49-F238E27FC236}">
                <a16:creationId xmlns:a16="http://schemas.microsoft.com/office/drawing/2014/main" id="{ABBAF630-7211-7694-D7CF-AFE43F40942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910323" y="7754622"/>
            <a:ext cx="2358327" cy="2058364"/>
          </a:xfrm>
          <a:prstGeom prst="rect">
            <a:avLst/>
          </a:prstGeom>
        </p:spPr>
      </p:pic>
      <p:sp>
        <p:nvSpPr>
          <p:cNvPr id="22" name="TextBox 21">
            <a:extLst>
              <a:ext uri="{FF2B5EF4-FFF2-40B4-BE49-F238E27FC236}">
                <a16:creationId xmlns:a16="http://schemas.microsoft.com/office/drawing/2014/main" id="{79459F59-34EB-9739-1414-E76D7C865922}"/>
              </a:ext>
            </a:extLst>
          </p:cNvPr>
          <p:cNvSpPr txBox="1"/>
          <p:nvPr/>
        </p:nvSpPr>
        <p:spPr>
          <a:xfrm>
            <a:off x="5418667" y="7162800"/>
            <a:ext cx="184731" cy="369332"/>
          </a:xfrm>
          <a:prstGeom prst="rect">
            <a:avLst/>
          </a:prstGeom>
          <a:noFill/>
        </p:spPr>
        <p:txBody>
          <a:bodyPr wrap="none" rtlCol="0">
            <a:spAutoFit/>
          </a:bodyPr>
          <a:lstStyle/>
          <a:p>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CCDDC"/>
        </a:solidFill>
        <a:effectLst/>
      </p:bgPr>
    </p:bg>
    <p:spTree>
      <p:nvGrpSpPr>
        <p:cNvPr id="1" name=""/>
        <p:cNvGrpSpPr/>
        <p:nvPr/>
      </p:nvGrpSpPr>
      <p:grpSpPr>
        <a:xfrm>
          <a:off x="0" y="0"/>
          <a:ext cx="0" cy="0"/>
          <a:chOff x="0" y="0"/>
          <a:chExt cx="0" cy="0"/>
        </a:xfrm>
      </p:grpSpPr>
      <p:grpSp>
        <p:nvGrpSpPr>
          <p:cNvPr id="2" name="Group 2"/>
          <p:cNvGrpSpPr/>
          <p:nvPr/>
        </p:nvGrpSpPr>
        <p:grpSpPr>
          <a:xfrm>
            <a:off x="-576844" y="8549195"/>
            <a:ext cx="19441687" cy="2094576"/>
            <a:chOff x="0" y="0"/>
            <a:chExt cx="5120444" cy="551658"/>
          </a:xfrm>
        </p:grpSpPr>
        <p:sp>
          <p:nvSpPr>
            <p:cNvPr id="3" name="Freeform 3"/>
            <p:cNvSpPr/>
            <p:nvPr/>
          </p:nvSpPr>
          <p:spPr>
            <a:xfrm>
              <a:off x="0" y="0"/>
              <a:ext cx="5120444" cy="551658"/>
            </a:xfrm>
            <a:custGeom>
              <a:avLst/>
              <a:gdLst/>
              <a:ahLst/>
              <a:cxnLst/>
              <a:rect l="l" t="t" r="r" b="b"/>
              <a:pathLst>
                <a:path w="5120444" h="551658">
                  <a:moveTo>
                    <a:pt x="0" y="0"/>
                  </a:moveTo>
                  <a:lnTo>
                    <a:pt x="5120444" y="0"/>
                  </a:lnTo>
                  <a:lnTo>
                    <a:pt x="5120444" y="551658"/>
                  </a:lnTo>
                  <a:lnTo>
                    <a:pt x="0" y="551658"/>
                  </a:lnTo>
                  <a:close/>
                </a:path>
              </a:pathLst>
            </a:custGeom>
            <a:solidFill>
              <a:srgbClr val="FFFFFF"/>
            </a:solidFill>
          </p:spPr>
          <p:txBody>
            <a:bodyPr/>
            <a:lstStyle/>
            <a:p>
              <a:endParaRPr lang="en-US"/>
            </a:p>
          </p:txBody>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3359"/>
                </a:lnSpc>
              </a:pPr>
              <a:endParaRPr/>
            </a:p>
          </p:txBody>
        </p:sp>
      </p:grpSp>
      <p:grpSp>
        <p:nvGrpSpPr>
          <p:cNvPr id="5" name="Group 5"/>
          <p:cNvGrpSpPr/>
          <p:nvPr/>
        </p:nvGrpSpPr>
        <p:grpSpPr>
          <a:xfrm>
            <a:off x="-684104" y="190294"/>
            <a:ext cx="19441687" cy="2094576"/>
            <a:chOff x="0" y="0"/>
            <a:chExt cx="5120444" cy="551658"/>
          </a:xfrm>
        </p:grpSpPr>
        <p:sp>
          <p:nvSpPr>
            <p:cNvPr id="6" name="Freeform 6"/>
            <p:cNvSpPr/>
            <p:nvPr/>
          </p:nvSpPr>
          <p:spPr>
            <a:xfrm>
              <a:off x="0" y="0"/>
              <a:ext cx="5120444" cy="551658"/>
            </a:xfrm>
            <a:custGeom>
              <a:avLst/>
              <a:gdLst/>
              <a:ahLst/>
              <a:cxnLst/>
              <a:rect l="l" t="t" r="r" b="b"/>
              <a:pathLst>
                <a:path w="5120444" h="551658">
                  <a:moveTo>
                    <a:pt x="0" y="0"/>
                  </a:moveTo>
                  <a:lnTo>
                    <a:pt x="5120444" y="0"/>
                  </a:lnTo>
                  <a:lnTo>
                    <a:pt x="5120444" y="551658"/>
                  </a:lnTo>
                  <a:lnTo>
                    <a:pt x="0" y="551658"/>
                  </a:lnTo>
                  <a:close/>
                </a:path>
              </a:pathLst>
            </a:custGeom>
            <a:solidFill>
              <a:srgbClr val="FFFFFF"/>
            </a:solidFill>
          </p:spPr>
          <p:txBody>
            <a:bodyPr/>
            <a:lstStyle/>
            <a:p>
              <a:endParaRPr lang="en-US"/>
            </a:p>
          </p:txBody>
        </p:sp>
        <p:sp>
          <p:nvSpPr>
            <p:cNvPr id="7" name="TextBox 7"/>
            <p:cNvSpPr txBox="1"/>
            <p:nvPr/>
          </p:nvSpPr>
          <p:spPr>
            <a:xfrm>
              <a:off x="0" y="-57150"/>
              <a:ext cx="812800" cy="869950"/>
            </a:xfrm>
            <a:prstGeom prst="rect">
              <a:avLst/>
            </a:prstGeom>
          </p:spPr>
          <p:txBody>
            <a:bodyPr lIns="50800" tIns="50800" rIns="50800" bIns="50800" rtlCol="0" anchor="ctr"/>
            <a:lstStyle/>
            <a:p>
              <a:pPr algn="ctr">
                <a:lnSpc>
                  <a:spcPts val="3359"/>
                </a:lnSpc>
              </a:pPr>
              <a:endParaRPr/>
            </a:p>
          </p:txBody>
        </p:sp>
      </p:grpSp>
      <p:grpSp>
        <p:nvGrpSpPr>
          <p:cNvPr id="8" name="Group 8"/>
          <p:cNvGrpSpPr/>
          <p:nvPr/>
        </p:nvGrpSpPr>
        <p:grpSpPr>
          <a:xfrm>
            <a:off x="17259300" y="-235087"/>
            <a:ext cx="2165554" cy="10878858"/>
            <a:chOff x="0" y="0"/>
            <a:chExt cx="570352" cy="2865214"/>
          </a:xfrm>
        </p:grpSpPr>
        <p:sp>
          <p:nvSpPr>
            <p:cNvPr id="9" name="Freeform 9"/>
            <p:cNvSpPr/>
            <p:nvPr/>
          </p:nvSpPr>
          <p:spPr>
            <a:xfrm>
              <a:off x="0" y="0"/>
              <a:ext cx="570352" cy="2865214"/>
            </a:xfrm>
            <a:custGeom>
              <a:avLst/>
              <a:gdLst/>
              <a:ahLst/>
              <a:cxnLst/>
              <a:rect l="l" t="t" r="r" b="b"/>
              <a:pathLst>
                <a:path w="570352" h="2865214">
                  <a:moveTo>
                    <a:pt x="0" y="0"/>
                  </a:moveTo>
                  <a:lnTo>
                    <a:pt x="570352" y="0"/>
                  </a:lnTo>
                  <a:lnTo>
                    <a:pt x="570352" y="2865214"/>
                  </a:lnTo>
                  <a:lnTo>
                    <a:pt x="0" y="2865214"/>
                  </a:lnTo>
                  <a:close/>
                </a:path>
              </a:pathLst>
            </a:custGeom>
            <a:solidFill>
              <a:srgbClr val="0D5F97"/>
            </a:solidFill>
          </p:spPr>
          <p:txBody>
            <a:bodyPr/>
            <a:lstStyle/>
            <a:p>
              <a:endParaRPr lang="en-US"/>
            </a:p>
          </p:txBody>
        </p:sp>
        <p:sp>
          <p:nvSpPr>
            <p:cNvPr id="10" name="TextBox 10"/>
            <p:cNvSpPr txBox="1"/>
            <p:nvPr/>
          </p:nvSpPr>
          <p:spPr>
            <a:xfrm>
              <a:off x="0" y="-57150"/>
              <a:ext cx="812800" cy="869950"/>
            </a:xfrm>
            <a:prstGeom prst="rect">
              <a:avLst/>
            </a:prstGeom>
          </p:spPr>
          <p:txBody>
            <a:bodyPr lIns="50800" tIns="50800" rIns="50800" bIns="50800" rtlCol="0" anchor="ctr"/>
            <a:lstStyle/>
            <a:p>
              <a:pPr algn="ctr">
                <a:lnSpc>
                  <a:spcPts val="3359"/>
                </a:lnSpc>
              </a:pPr>
              <a:endParaRPr/>
            </a:p>
          </p:txBody>
        </p:sp>
      </p:grpSp>
      <p:sp>
        <p:nvSpPr>
          <p:cNvPr id="11" name="Freeform 11"/>
          <p:cNvSpPr/>
          <p:nvPr/>
        </p:nvSpPr>
        <p:spPr>
          <a:xfrm>
            <a:off x="1028700" y="8474312"/>
            <a:ext cx="2064797" cy="341630"/>
          </a:xfrm>
          <a:custGeom>
            <a:avLst/>
            <a:gdLst/>
            <a:ahLst/>
            <a:cxnLst/>
            <a:rect l="l" t="t" r="r" b="b"/>
            <a:pathLst>
              <a:path w="2064797" h="341630">
                <a:moveTo>
                  <a:pt x="0" y="0"/>
                </a:moveTo>
                <a:lnTo>
                  <a:pt x="2064797" y="0"/>
                </a:lnTo>
                <a:lnTo>
                  <a:pt x="2064797" y="341630"/>
                </a:lnTo>
                <a:lnTo>
                  <a:pt x="0" y="3416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AutoShape 12"/>
          <p:cNvSpPr/>
          <p:nvPr/>
        </p:nvSpPr>
        <p:spPr>
          <a:xfrm>
            <a:off x="4519836" y="5119688"/>
            <a:ext cx="7027401" cy="0"/>
          </a:xfrm>
          <a:prstGeom prst="line">
            <a:avLst/>
          </a:prstGeom>
          <a:ln w="47625" cap="flat">
            <a:solidFill>
              <a:srgbClr val="0D5F97"/>
            </a:solidFill>
            <a:prstDash val="solid"/>
            <a:headEnd type="none" w="sm" len="sm"/>
            <a:tailEnd type="none" w="sm" len="sm"/>
          </a:ln>
        </p:spPr>
        <p:txBody>
          <a:bodyPr/>
          <a:lstStyle/>
          <a:p>
            <a:endParaRPr lang="en-US"/>
          </a:p>
        </p:txBody>
      </p:sp>
      <p:sp>
        <p:nvSpPr>
          <p:cNvPr id="13" name="Freeform 13"/>
          <p:cNvSpPr/>
          <p:nvPr/>
        </p:nvSpPr>
        <p:spPr>
          <a:xfrm flipH="1">
            <a:off x="14924546" y="8056101"/>
            <a:ext cx="4669508" cy="3073386"/>
          </a:xfrm>
          <a:custGeom>
            <a:avLst/>
            <a:gdLst/>
            <a:ahLst/>
            <a:cxnLst/>
            <a:rect l="l" t="t" r="r" b="b"/>
            <a:pathLst>
              <a:path w="4669508" h="3073386">
                <a:moveTo>
                  <a:pt x="4669508" y="0"/>
                </a:moveTo>
                <a:lnTo>
                  <a:pt x="0" y="0"/>
                </a:lnTo>
                <a:lnTo>
                  <a:pt x="0" y="3073386"/>
                </a:lnTo>
                <a:lnTo>
                  <a:pt x="4669508" y="3073386"/>
                </a:lnTo>
                <a:lnTo>
                  <a:pt x="4669508"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Freeform 14"/>
          <p:cNvSpPr/>
          <p:nvPr/>
        </p:nvSpPr>
        <p:spPr>
          <a:xfrm>
            <a:off x="8326494" y="7556409"/>
            <a:ext cx="2519066" cy="2519066"/>
          </a:xfrm>
          <a:custGeom>
            <a:avLst/>
            <a:gdLst/>
            <a:ahLst/>
            <a:cxnLst/>
            <a:rect l="l" t="t" r="r" b="b"/>
            <a:pathLst>
              <a:path w="2519066" h="2519066">
                <a:moveTo>
                  <a:pt x="0" y="0"/>
                </a:moveTo>
                <a:lnTo>
                  <a:pt x="2519067" y="0"/>
                </a:lnTo>
                <a:lnTo>
                  <a:pt x="2519067" y="2519066"/>
                </a:lnTo>
                <a:lnTo>
                  <a:pt x="0" y="25190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5" name="Freeform 15"/>
          <p:cNvSpPr/>
          <p:nvPr/>
        </p:nvSpPr>
        <p:spPr>
          <a:xfrm>
            <a:off x="15602230" y="-1621229"/>
            <a:ext cx="5371540" cy="3242457"/>
          </a:xfrm>
          <a:custGeom>
            <a:avLst/>
            <a:gdLst/>
            <a:ahLst/>
            <a:cxnLst/>
            <a:rect l="l" t="t" r="r" b="b"/>
            <a:pathLst>
              <a:path w="5371540" h="3242457">
                <a:moveTo>
                  <a:pt x="0" y="0"/>
                </a:moveTo>
                <a:lnTo>
                  <a:pt x="5371540" y="0"/>
                </a:lnTo>
                <a:lnTo>
                  <a:pt x="5371540" y="3242458"/>
                </a:lnTo>
                <a:lnTo>
                  <a:pt x="0" y="324245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6" name="Freeform 16"/>
          <p:cNvSpPr/>
          <p:nvPr/>
        </p:nvSpPr>
        <p:spPr>
          <a:xfrm>
            <a:off x="-338803" y="483923"/>
            <a:ext cx="1887472" cy="387790"/>
          </a:xfrm>
          <a:custGeom>
            <a:avLst/>
            <a:gdLst/>
            <a:ahLst/>
            <a:cxnLst/>
            <a:rect l="l" t="t" r="r" b="b"/>
            <a:pathLst>
              <a:path w="1887472" h="387790">
                <a:moveTo>
                  <a:pt x="0" y="0"/>
                </a:moveTo>
                <a:lnTo>
                  <a:pt x="1887472" y="0"/>
                </a:lnTo>
                <a:lnTo>
                  <a:pt x="1887472" y="387790"/>
                </a:lnTo>
                <a:lnTo>
                  <a:pt x="0" y="38779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7" name="Freeform 17"/>
          <p:cNvSpPr/>
          <p:nvPr/>
        </p:nvSpPr>
        <p:spPr>
          <a:xfrm>
            <a:off x="13914214" y="533272"/>
            <a:ext cx="1688016" cy="1408620"/>
          </a:xfrm>
          <a:custGeom>
            <a:avLst/>
            <a:gdLst/>
            <a:ahLst/>
            <a:cxnLst/>
            <a:rect l="l" t="t" r="r" b="b"/>
            <a:pathLst>
              <a:path w="1688016" h="1408620">
                <a:moveTo>
                  <a:pt x="0" y="0"/>
                </a:moveTo>
                <a:lnTo>
                  <a:pt x="1688016" y="0"/>
                </a:lnTo>
                <a:lnTo>
                  <a:pt x="1688016" y="1408620"/>
                </a:lnTo>
                <a:lnTo>
                  <a:pt x="0" y="1408620"/>
                </a:lnTo>
                <a:lnTo>
                  <a:pt x="0" y="0"/>
                </a:lnTo>
                <a:close/>
              </a:path>
            </a:pathLst>
          </a:custGeom>
          <a:blipFill>
            <a:blip r:embed="rId12"/>
            <a:stretch>
              <a:fillRect/>
            </a:stretch>
          </a:blipFill>
        </p:spPr>
        <p:txBody>
          <a:bodyPr/>
          <a:lstStyle/>
          <a:p>
            <a:endParaRPr lang="en-US"/>
          </a:p>
        </p:txBody>
      </p:sp>
      <p:sp>
        <p:nvSpPr>
          <p:cNvPr id="18" name="Freeform 18"/>
          <p:cNvSpPr/>
          <p:nvPr/>
        </p:nvSpPr>
        <p:spPr>
          <a:xfrm>
            <a:off x="14245944" y="2598242"/>
            <a:ext cx="2360022" cy="2165321"/>
          </a:xfrm>
          <a:custGeom>
            <a:avLst/>
            <a:gdLst/>
            <a:ahLst/>
            <a:cxnLst/>
            <a:rect l="l" t="t" r="r" b="b"/>
            <a:pathLst>
              <a:path w="2360022" h="2165321">
                <a:moveTo>
                  <a:pt x="0" y="0"/>
                </a:moveTo>
                <a:lnTo>
                  <a:pt x="2360022" y="0"/>
                </a:lnTo>
                <a:lnTo>
                  <a:pt x="2360022" y="2165320"/>
                </a:lnTo>
                <a:lnTo>
                  <a:pt x="0" y="216532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 name="Freeform 19"/>
          <p:cNvSpPr/>
          <p:nvPr/>
        </p:nvSpPr>
        <p:spPr>
          <a:xfrm flipH="1">
            <a:off x="1326230" y="6373202"/>
            <a:ext cx="1913159" cy="1415738"/>
          </a:xfrm>
          <a:custGeom>
            <a:avLst/>
            <a:gdLst/>
            <a:ahLst/>
            <a:cxnLst/>
            <a:rect l="l" t="t" r="r" b="b"/>
            <a:pathLst>
              <a:path w="1913159" h="1415738">
                <a:moveTo>
                  <a:pt x="1913159" y="0"/>
                </a:moveTo>
                <a:lnTo>
                  <a:pt x="0" y="0"/>
                </a:lnTo>
                <a:lnTo>
                  <a:pt x="0" y="1415738"/>
                </a:lnTo>
                <a:lnTo>
                  <a:pt x="1913159" y="1415738"/>
                </a:lnTo>
                <a:lnTo>
                  <a:pt x="1913159"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20" name="Freeform 20"/>
          <p:cNvSpPr/>
          <p:nvPr/>
        </p:nvSpPr>
        <p:spPr>
          <a:xfrm>
            <a:off x="8872929" y="6005840"/>
            <a:ext cx="1400489" cy="2150462"/>
          </a:xfrm>
          <a:custGeom>
            <a:avLst/>
            <a:gdLst/>
            <a:ahLst/>
            <a:cxnLst/>
            <a:rect l="l" t="t" r="r" b="b"/>
            <a:pathLst>
              <a:path w="1400489" h="2150462">
                <a:moveTo>
                  <a:pt x="0" y="0"/>
                </a:moveTo>
                <a:lnTo>
                  <a:pt x="1400488" y="0"/>
                </a:lnTo>
                <a:lnTo>
                  <a:pt x="1400488" y="2150462"/>
                </a:lnTo>
                <a:lnTo>
                  <a:pt x="0" y="215046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21" name="TextBox 21"/>
          <p:cNvSpPr txBox="1"/>
          <p:nvPr/>
        </p:nvSpPr>
        <p:spPr>
          <a:xfrm>
            <a:off x="635185" y="1033841"/>
            <a:ext cx="9840133" cy="1034796"/>
          </a:xfrm>
          <a:prstGeom prst="rect">
            <a:avLst/>
          </a:prstGeom>
        </p:spPr>
        <p:txBody>
          <a:bodyPr lIns="0" tIns="0" rIns="0" bIns="0" rtlCol="0" anchor="t">
            <a:spAutoFit/>
          </a:bodyPr>
          <a:lstStyle/>
          <a:p>
            <a:pPr>
              <a:lnSpc>
                <a:spcPts val="7992"/>
              </a:lnSpc>
            </a:pPr>
            <a:r>
              <a:rPr lang="en-US" sz="7200" spc="115">
                <a:solidFill>
                  <a:srgbClr val="0D5F97"/>
                </a:solidFill>
                <a:latin typeface="Oswald"/>
              </a:rPr>
              <a:t>Social Isolation  </a:t>
            </a:r>
          </a:p>
        </p:txBody>
      </p:sp>
      <p:sp>
        <p:nvSpPr>
          <p:cNvPr id="22" name="TextBox 22"/>
          <p:cNvSpPr txBox="1"/>
          <p:nvPr/>
        </p:nvSpPr>
        <p:spPr>
          <a:xfrm>
            <a:off x="604933" y="2897312"/>
            <a:ext cx="12987677" cy="1490980"/>
          </a:xfrm>
          <a:prstGeom prst="rect">
            <a:avLst/>
          </a:prstGeom>
        </p:spPr>
        <p:txBody>
          <a:bodyPr lIns="0" tIns="0" rIns="0" bIns="0" rtlCol="0" anchor="t">
            <a:spAutoFit/>
          </a:bodyPr>
          <a:lstStyle/>
          <a:p>
            <a:pPr>
              <a:lnSpc>
                <a:spcPts val="3919"/>
              </a:lnSpc>
              <a:spcBef>
                <a:spcPct val="0"/>
              </a:spcBef>
            </a:pPr>
            <a:r>
              <a:rPr lang="en-US" sz="2799" spc="335" dirty="0">
                <a:solidFill>
                  <a:srgbClr val="0D5F97"/>
                </a:solidFill>
                <a:latin typeface="Helveticish Bold"/>
              </a:rPr>
              <a:t>Social isolation</a:t>
            </a:r>
            <a:r>
              <a:rPr lang="en-US" sz="2799" spc="335" dirty="0">
                <a:solidFill>
                  <a:srgbClr val="0D5F97"/>
                </a:solidFill>
                <a:latin typeface="Helveticish"/>
              </a:rPr>
              <a:t> significantly increases a person’s risk of premature death from all causes, a risk that may rival those of smoking, obesity, and physical inactivity. </a:t>
            </a:r>
          </a:p>
        </p:txBody>
      </p:sp>
      <p:sp>
        <p:nvSpPr>
          <p:cNvPr id="23" name="TextBox 23"/>
          <p:cNvSpPr txBox="1"/>
          <p:nvPr/>
        </p:nvSpPr>
        <p:spPr>
          <a:xfrm>
            <a:off x="243212" y="9726225"/>
            <a:ext cx="4006582" cy="349250"/>
          </a:xfrm>
          <a:prstGeom prst="rect">
            <a:avLst/>
          </a:prstGeom>
        </p:spPr>
        <p:txBody>
          <a:bodyPr lIns="0" tIns="0" rIns="0" bIns="0" rtlCol="0" anchor="t">
            <a:spAutoFit/>
          </a:bodyPr>
          <a:lstStyle/>
          <a:p>
            <a:pPr>
              <a:lnSpc>
                <a:spcPts val="2800"/>
              </a:lnSpc>
              <a:spcBef>
                <a:spcPct val="0"/>
              </a:spcBef>
            </a:pPr>
            <a:r>
              <a:rPr lang="en-US" sz="2000" spc="240">
                <a:solidFill>
                  <a:srgbClr val="0D5F97"/>
                </a:solidFill>
                <a:latin typeface="Helveticish Bold"/>
              </a:rPr>
              <a:t>Source: CDC 2021</a:t>
            </a:r>
          </a:p>
        </p:txBody>
      </p:sp>
      <p:sp>
        <p:nvSpPr>
          <p:cNvPr id="24" name="TextBox 24"/>
          <p:cNvSpPr txBox="1"/>
          <p:nvPr/>
        </p:nvSpPr>
        <p:spPr>
          <a:xfrm>
            <a:off x="3672377" y="6588636"/>
            <a:ext cx="3765750" cy="967772"/>
          </a:xfrm>
          <a:prstGeom prst="rect">
            <a:avLst/>
          </a:prstGeom>
        </p:spPr>
        <p:txBody>
          <a:bodyPr lIns="0" tIns="0" rIns="0" bIns="0" rtlCol="0" anchor="t">
            <a:spAutoFit/>
          </a:bodyPr>
          <a:lstStyle/>
          <a:p>
            <a:pPr algn="ctr">
              <a:lnSpc>
                <a:spcPts val="3883"/>
              </a:lnSpc>
              <a:spcBef>
                <a:spcPct val="0"/>
              </a:spcBef>
            </a:pPr>
            <a:r>
              <a:rPr lang="en-US" sz="2773" spc="332">
                <a:solidFill>
                  <a:srgbClr val="0D5F97"/>
                </a:solidFill>
                <a:latin typeface="Helveticish Bold"/>
              </a:rPr>
              <a:t>Smoking 15 cigarettes a day</a:t>
            </a:r>
          </a:p>
        </p:txBody>
      </p:sp>
      <p:sp>
        <p:nvSpPr>
          <p:cNvPr id="25" name="TextBox 25"/>
          <p:cNvSpPr txBox="1"/>
          <p:nvPr/>
        </p:nvSpPr>
        <p:spPr>
          <a:xfrm>
            <a:off x="10992472" y="6345749"/>
            <a:ext cx="3765750" cy="1453547"/>
          </a:xfrm>
          <a:prstGeom prst="rect">
            <a:avLst/>
          </a:prstGeom>
        </p:spPr>
        <p:txBody>
          <a:bodyPr lIns="0" tIns="0" rIns="0" bIns="0" rtlCol="0" anchor="t">
            <a:spAutoFit/>
          </a:bodyPr>
          <a:lstStyle/>
          <a:p>
            <a:pPr algn="ctr">
              <a:lnSpc>
                <a:spcPts val="3883"/>
              </a:lnSpc>
              <a:spcBef>
                <a:spcPct val="0"/>
              </a:spcBef>
            </a:pPr>
            <a:r>
              <a:rPr lang="en-US" sz="2773" spc="332">
                <a:solidFill>
                  <a:srgbClr val="0D5F97"/>
                </a:solidFill>
                <a:latin typeface="Helveticish Bold"/>
              </a:rPr>
              <a:t> consuming six alcoholic drinks a day</a:t>
            </a:r>
          </a:p>
        </p:txBody>
      </p:sp>
      <p:sp>
        <p:nvSpPr>
          <p:cNvPr id="26" name="TextBox 26"/>
          <p:cNvSpPr txBox="1"/>
          <p:nvPr/>
        </p:nvSpPr>
        <p:spPr>
          <a:xfrm>
            <a:off x="178223" y="5247465"/>
            <a:ext cx="3765750" cy="481997"/>
          </a:xfrm>
          <a:prstGeom prst="rect">
            <a:avLst/>
          </a:prstGeom>
        </p:spPr>
        <p:txBody>
          <a:bodyPr lIns="0" tIns="0" rIns="0" bIns="0" rtlCol="0" anchor="t">
            <a:spAutoFit/>
          </a:bodyPr>
          <a:lstStyle/>
          <a:p>
            <a:pPr algn="ctr">
              <a:lnSpc>
                <a:spcPts val="3883"/>
              </a:lnSpc>
              <a:spcBef>
                <a:spcPct val="0"/>
              </a:spcBef>
            </a:pPr>
            <a:r>
              <a:rPr lang="en-US" sz="2773" spc="332">
                <a:solidFill>
                  <a:srgbClr val="0D5F97"/>
                </a:solidFill>
                <a:latin typeface="Helveticish Bold"/>
              </a:rPr>
              <a:t>Equivalent to:</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CCDDC"/>
        </a:solidFill>
        <a:effectLst/>
      </p:bgPr>
    </p:bg>
    <p:spTree>
      <p:nvGrpSpPr>
        <p:cNvPr id="1" name=""/>
        <p:cNvGrpSpPr/>
        <p:nvPr/>
      </p:nvGrpSpPr>
      <p:grpSpPr>
        <a:xfrm>
          <a:off x="0" y="0"/>
          <a:ext cx="0" cy="0"/>
          <a:chOff x="0" y="0"/>
          <a:chExt cx="0" cy="0"/>
        </a:xfrm>
      </p:grpSpPr>
      <p:grpSp>
        <p:nvGrpSpPr>
          <p:cNvPr id="2" name="Group 2"/>
          <p:cNvGrpSpPr/>
          <p:nvPr/>
        </p:nvGrpSpPr>
        <p:grpSpPr>
          <a:xfrm>
            <a:off x="-684104" y="7892594"/>
            <a:ext cx="19782524" cy="2094576"/>
            <a:chOff x="0" y="0"/>
            <a:chExt cx="5210212" cy="551658"/>
          </a:xfrm>
        </p:grpSpPr>
        <p:sp>
          <p:nvSpPr>
            <p:cNvPr id="3" name="Freeform 3"/>
            <p:cNvSpPr/>
            <p:nvPr/>
          </p:nvSpPr>
          <p:spPr>
            <a:xfrm>
              <a:off x="0" y="0"/>
              <a:ext cx="5210212" cy="551658"/>
            </a:xfrm>
            <a:custGeom>
              <a:avLst/>
              <a:gdLst/>
              <a:ahLst/>
              <a:cxnLst/>
              <a:rect l="l" t="t" r="r" b="b"/>
              <a:pathLst>
                <a:path w="5210212" h="551658">
                  <a:moveTo>
                    <a:pt x="0" y="0"/>
                  </a:moveTo>
                  <a:lnTo>
                    <a:pt x="5210212" y="0"/>
                  </a:lnTo>
                  <a:lnTo>
                    <a:pt x="5210212" y="551658"/>
                  </a:lnTo>
                  <a:lnTo>
                    <a:pt x="0" y="551658"/>
                  </a:lnTo>
                  <a:close/>
                </a:path>
              </a:pathLst>
            </a:custGeom>
            <a:solidFill>
              <a:srgbClr val="FFFFFF"/>
            </a:solidFill>
          </p:spPr>
          <p:txBody>
            <a:bodyPr/>
            <a:lstStyle/>
            <a:p>
              <a:endParaRPr lang="en-US"/>
            </a:p>
          </p:txBody>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3359"/>
                </a:lnSpc>
              </a:pPr>
              <a:endParaRPr/>
            </a:p>
          </p:txBody>
        </p:sp>
      </p:grpSp>
      <p:grpSp>
        <p:nvGrpSpPr>
          <p:cNvPr id="5" name="Group 5"/>
          <p:cNvGrpSpPr/>
          <p:nvPr/>
        </p:nvGrpSpPr>
        <p:grpSpPr>
          <a:xfrm>
            <a:off x="12633309" y="2981407"/>
            <a:ext cx="3298439" cy="4911187"/>
            <a:chOff x="0" y="0"/>
            <a:chExt cx="868725" cy="1293481"/>
          </a:xfrm>
        </p:grpSpPr>
        <p:sp>
          <p:nvSpPr>
            <p:cNvPr id="6" name="Freeform 6"/>
            <p:cNvSpPr/>
            <p:nvPr/>
          </p:nvSpPr>
          <p:spPr>
            <a:xfrm>
              <a:off x="0" y="0"/>
              <a:ext cx="868725" cy="1293481"/>
            </a:xfrm>
            <a:custGeom>
              <a:avLst/>
              <a:gdLst/>
              <a:ahLst/>
              <a:cxnLst/>
              <a:rect l="l" t="t" r="r" b="b"/>
              <a:pathLst>
                <a:path w="868725" h="1293481">
                  <a:moveTo>
                    <a:pt x="0" y="0"/>
                  </a:moveTo>
                  <a:lnTo>
                    <a:pt x="868725" y="0"/>
                  </a:lnTo>
                  <a:lnTo>
                    <a:pt x="868725" y="1293481"/>
                  </a:lnTo>
                  <a:lnTo>
                    <a:pt x="0" y="1293481"/>
                  </a:lnTo>
                  <a:close/>
                </a:path>
              </a:pathLst>
            </a:custGeom>
            <a:solidFill>
              <a:srgbClr val="9CCDDC"/>
            </a:solidFill>
          </p:spPr>
          <p:txBody>
            <a:bodyPr/>
            <a:lstStyle/>
            <a:p>
              <a:endParaRPr lang="en-US"/>
            </a:p>
          </p:txBody>
        </p:sp>
        <p:sp>
          <p:nvSpPr>
            <p:cNvPr id="7" name="TextBox 7"/>
            <p:cNvSpPr txBox="1"/>
            <p:nvPr/>
          </p:nvSpPr>
          <p:spPr>
            <a:xfrm>
              <a:off x="0" y="-57150"/>
              <a:ext cx="812800" cy="869950"/>
            </a:xfrm>
            <a:prstGeom prst="rect">
              <a:avLst/>
            </a:prstGeom>
          </p:spPr>
          <p:txBody>
            <a:bodyPr lIns="50800" tIns="50800" rIns="50800" bIns="50800" rtlCol="0" anchor="ctr"/>
            <a:lstStyle/>
            <a:p>
              <a:pPr algn="ctr">
                <a:lnSpc>
                  <a:spcPts val="3359"/>
                </a:lnSpc>
              </a:pPr>
              <a:endParaRPr/>
            </a:p>
          </p:txBody>
        </p:sp>
      </p:grpSp>
      <p:grpSp>
        <p:nvGrpSpPr>
          <p:cNvPr id="8" name="Group 8"/>
          <p:cNvGrpSpPr/>
          <p:nvPr/>
        </p:nvGrpSpPr>
        <p:grpSpPr>
          <a:xfrm>
            <a:off x="-684104" y="190294"/>
            <a:ext cx="19441687" cy="3024130"/>
            <a:chOff x="0" y="0"/>
            <a:chExt cx="5120444" cy="796479"/>
          </a:xfrm>
        </p:grpSpPr>
        <p:sp>
          <p:nvSpPr>
            <p:cNvPr id="9" name="Freeform 9"/>
            <p:cNvSpPr/>
            <p:nvPr/>
          </p:nvSpPr>
          <p:spPr>
            <a:xfrm>
              <a:off x="0" y="0"/>
              <a:ext cx="5120444" cy="796479"/>
            </a:xfrm>
            <a:custGeom>
              <a:avLst/>
              <a:gdLst/>
              <a:ahLst/>
              <a:cxnLst/>
              <a:rect l="l" t="t" r="r" b="b"/>
              <a:pathLst>
                <a:path w="5120444" h="796479">
                  <a:moveTo>
                    <a:pt x="0" y="0"/>
                  </a:moveTo>
                  <a:lnTo>
                    <a:pt x="5120444" y="0"/>
                  </a:lnTo>
                  <a:lnTo>
                    <a:pt x="5120444" y="796479"/>
                  </a:lnTo>
                  <a:lnTo>
                    <a:pt x="0" y="796479"/>
                  </a:lnTo>
                  <a:close/>
                </a:path>
              </a:pathLst>
            </a:custGeom>
            <a:solidFill>
              <a:srgbClr val="FFFFFF"/>
            </a:solidFill>
          </p:spPr>
          <p:txBody>
            <a:bodyPr/>
            <a:lstStyle/>
            <a:p>
              <a:endParaRPr lang="en-US"/>
            </a:p>
          </p:txBody>
        </p:sp>
        <p:sp>
          <p:nvSpPr>
            <p:cNvPr id="10" name="TextBox 10"/>
            <p:cNvSpPr txBox="1"/>
            <p:nvPr/>
          </p:nvSpPr>
          <p:spPr>
            <a:xfrm>
              <a:off x="0" y="-57150"/>
              <a:ext cx="812800" cy="869950"/>
            </a:xfrm>
            <a:prstGeom prst="rect">
              <a:avLst/>
            </a:prstGeom>
          </p:spPr>
          <p:txBody>
            <a:bodyPr lIns="50800" tIns="50800" rIns="50800" bIns="50800" rtlCol="0" anchor="ctr"/>
            <a:lstStyle/>
            <a:p>
              <a:pPr algn="ctr">
                <a:lnSpc>
                  <a:spcPts val="3359"/>
                </a:lnSpc>
              </a:pPr>
              <a:endParaRPr/>
            </a:p>
          </p:txBody>
        </p:sp>
      </p:grpSp>
      <p:grpSp>
        <p:nvGrpSpPr>
          <p:cNvPr id="11" name="Group 11"/>
          <p:cNvGrpSpPr/>
          <p:nvPr/>
        </p:nvGrpSpPr>
        <p:grpSpPr>
          <a:xfrm>
            <a:off x="17259300" y="-235087"/>
            <a:ext cx="2165554" cy="10878858"/>
            <a:chOff x="0" y="0"/>
            <a:chExt cx="570352" cy="2865214"/>
          </a:xfrm>
        </p:grpSpPr>
        <p:sp>
          <p:nvSpPr>
            <p:cNvPr id="12" name="Freeform 12"/>
            <p:cNvSpPr/>
            <p:nvPr/>
          </p:nvSpPr>
          <p:spPr>
            <a:xfrm>
              <a:off x="0" y="0"/>
              <a:ext cx="570352" cy="2865214"/>
            </a:xfrm>
            <a:custGeom>
              <a:avLst/>
              <a:gdLst/>
              <a:ahLst/>
              <a:cxnLst/>
              <a:rect l="l" t="t" r="r" b="b"/>
              <a:pathLst>
                <a:path w="570352" h="2865214">
                  <a:moveTo>
                    <a:pt x="0" y="0"/>
                  </a:moveTo>
                  <a:lnTo>
                    <a:pt x="570352" y="0"/>
                  </a:lnTo>
                  <a:lnTo>
                    <a:pt x="570352" y="2865214"/>
                  </a:lnTo>
                  <a:lnTo>
                    <a:pt x="0" y="2865214"/>
                  </a:lnTo>
                  <a:close/>
                </a:path>
              </a:pathLst>
            </a:custGeom>
            <a:solidFill>
              <a:srgbClr val="0D5F97"/>
            </a:solidFill>
          </p:spPr>
          <p:txBody>
            <a:bodyPr/>
            <a:lstStyle/>
            <a:p>
              <a:endParaRPr lang="en-US"/>
            </a:p>
          </p:txBody>
        </p:sp>
        <p:sp>
          <p:nvSpPr>
            <p:cNvPr id="13" name="TextBox 13"/>
            <p:cNvSpPr txBox="1"/>
            <p:nvPr/>
          </p:nvSpPr>
          <p:spPr>
            <a:xfrm>
              <a:off x="0" y="-57150"/>
              <a:ext cx="812800" cy="869950"/>
            </a:xfrm>
            <a:prstGeom prst="rect">
              <a:avLst/>
            </a:prstGeom>
          </p:spPr>
          <p:txBody>
            <a:bodyPr lIns="50800" tIns="50800" rIns="50800" bIns="50800" rtlCol="0" anchor="ctr"/>
            <a:lstStyle/>
            <a:p>
              <a:pPr algn="ctr">
                <a:lnSpc>
                  <a:spcPts val="3359"/>
                </a:lnSpc>
              </a:pPr>
              <a:endParaRPr/>
            </a:p>
          </p:txBody>
        </p:sp>
      </p:grpSp>
      <p:sp>
        <p:nvSpPr>
          <p:cNvPr id="14" name="Freeform 14"/>
          <p:cNvSpPr/>
          <p:nvPr/>
        </p:nvSpPr>
        <p:spPr>
          <a:xfrm>
            <a:off x="1028700" y="8474312"/>
            <a:ext cx="2064797" cy="341630"/>
          </a:xfrm>
          <a:custGeom>
            <a:avLst/>
            <a:gdLst/>
            <a:ahLst/>
            <a:cxnLst/>
            <a:rect l="l" t="t" r="r" b="b"/>
            <a:pathLst>
              <a:path w="2064797" h="341630">
                <a:moveTo>
                  <a:pt x="0" y="0"/>
                </a:moveTo>
                <a:lnTo>
                  <a:pt x="2064797" y="0"/>
                </a:lnTo>
                <a:lnTo>
                  <a:pt x="2064797" y="341630"/>
                </a:lnTo>
                <a:lnTo>
                  <a:pt x="0" y="3416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5" name="Freeform 15"/>
          <p:cNvSpPr/>
          <p:nvPr/>
        </p:nvSpPr>
        <p:spPr>
          <a:xfrm>
            <a:off x="-1038003" y="2669765"/>
            <a:ext cx="2519066" cy="2519066"/>
          </a:xfrm>
          <a:custGeom>
            <a:avLst/>
            <a:gdLst/>
            <a:ahLst/>
            <a:cxnLst/>
            <a:rect l="l" t="t" r="r" b="b"/>
            <a:pathLst>
              <a:path w="2519066" h="2519066">
                <a:moveTo>
                  <a:pt x="0" y="0"/>
                </a:moveTo>
                <a:lnTo>
                  <a:pt x="2519066" y="0"/>
                </a:lnTo>
                <a:lnTo>
                  <a:pt x="2519066" y="2519067"/>
                </a:lnTo>
                <a:lnTo>
                  <a:pt x="0" y="25190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6" name="Freeform 16"/>
          <p:cNvSpPr/>
          <p:nvPr/>
        </p:nvSpPr>
        <p:spPr>
          <a:xfrm>
            <a:off x="15602230" y="-1621229"/>
            <a:ext cx="5371540" cy="3242457"/>
          </a:xfrm>
          <a:custGeom>
            <a:avLst/>
            <a:gdLst/>
            <a:ahLst/>
            <a:cxnLst/>
            <a:rect l="l" t="t" r="r" b="b"/>
            <a:pathLst>
              <a:path w="5371540" h="3242457">
                <a:moveTo>
                  <a:pt x="0" y="0"/>
                </a:moveTo>
                <a:lnTo>
                  <a:pt x="5371540" y="0"/>
                </a:lnTo>
                <a:lnTo>
                  <a:pt x="5371540" y="3242458"/>
                </a:lnTo>
                <a:lnTo>
                  <a:pt x="0" y="324245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7" name="Freeform 17"/>
          <p:cNvSpPr/>
          <p:nvPr/>
        </p:nvSpPr>
        <p:spPr>
          <a:xfrm>
            <a:off x="-338803" y="483923"/>
            <a:ext cx="1887472" cy="387790"/>
          </a:xfrm>
          <a:custGeom>
            <a:avLst/>
            <a:gdLst/>
            <a:ahLst/>
            <a:cxnLst/>
            <a:rect l="l" t="t" r="r" b="b"/>
            <a:pathLst>
              <a:path w="1887472" h="387790">
                <a:moveTo>
                  <a:pt x="0" y="0"/>
                </a:moveTo>
                <a:lnTo>
                  <a:pt x="1887472" y="0"/>
                </a:lnTo>
                <a:lnTo>
                  <a:pt x="1887472" y="387790"/>
                </a:lnTo>
                <a:lnTo>
                  <a:pt x="0" y="3877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8" name="Freeform 18"/>
          <p:cNvSpPr/>
          <p:nvPr/>
        </p:nvSpPr>
        <p:spPr>
          <a:xfrm flipH="1">
            <a:off x="14924546" y="8056101"/>
            <a:ext cx="4669508" cy="3073386"/>
          </a:xfrm>
          <a:custGeom>
            <a:avLst/>
            <a:gdLst/>
            <a:ahLst/>
            <a:cxnLst/>
            <a:rect l="l" t="t" r="r" b="b"/>
            <a:pathLst>
              <a:path w="4669508" h="3073386">
                <a:moveTo>
                  <a:pt x="4669508" y="0"/>
                </a:moveTo>
                <a:lnTo>
                  <a:pt x="0" y="0"/>
                </a:lnTo>
                <a:lnTo>
                  <a:pt x="0" y="3073386"/>
                </a:lnTo>
                <a:lnTo>
                  <a:pt x="4669508" y="3073386"/>
                </a:lnTo>
                <a:lnTo>
                  <a:pt x="4669508"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9" name="Freeform 19"/>
          <p:cNvSpPr/>
          <p:nvPr/>
        </p:nvSpPr>
        <p:spPr>
          <a:xfrm rot="-2699999">
            <a:off x="288869" y="6006094"/>
            <a:ext cx="1306440" cy="731607"/>
          </a:xfrm>
          <a:custGeom>
            <a:avLst/>
            <a:gdLst/>
            <a:ahLst/>
            <a:cxnLst/>
            <a:rect l="l" t="t" r="r" b="b"/>
            <a:pathLst>
              <a:path w="1306440" h="731607">
                <a:moveTo>
                  <a:pt x="0" y="0"/>
                </a:moveTo>
                <a:lnTo>
                  <a:pt x="1306440" y="0"/>
                </a:lnTo>
                <a:lnTo>
                  <a:pt x="1306440" y="731606"/>
                </a:lnTo>
                <a:lnTo>
                  <a:pt x="0" y="73160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0" name="TextBox 20"/>
          <p:cNvSpPr txBox="1"/>
          <p:nvPr/>
        </p:nvSpPr>
        <p:spPr>
          <a:xfrm>
            <a:off x="1548669" y="6023282"/>
            <a:ext cx="4006582" cy="808355"/>
          </a:xfrm>
          <a:prstGeom prst="rect">
            <a:avLst/>
          </a:prstGeom>
        </p:spPr>
        <p:txBody>
          <a:bodyPr lIns="0" tIns="0" rIns="0" bIns="0" rtlCol="0" anchor="t">
            <a:spAutoFit/>
          </a:bodyPr>
          <a:lstStyle/>
          <a:p>
            <a:pPr>
              <a:lnSpc>
                <a:spcPts val="3220"/>
              </a:lnSpc>
              <a:spcBef>
                <a:spcPct val="0"/>
              </a:spcBef>
            </a:pPr>
            <a:r>
              <a:rPr lang="en-US" sz="2300" spc="276">
                <a:solidFill>
                  <a:srgbClr val="0D5F97"/>
                </a:solidFill>
                <a:latin typeface="Helveticish Bold"/>
              </a:rPr>
              <a:t>50% Increased risk Of Dementia</a:t>
            </a:r>
          </a:p>
        </p:txBody>
      </p:sp>
      <p:sp>
        <p:nvSpPr>
          <p:cNvPr id="21" name="Freeform 21"/>
          <p:cNvSpPr/>
          <p:nvPr/>
        </p:nvSpPr>
        <p:spPr>
          <a:xfrm rot="-2699999">
            <a:off x="5422701" y="6006094"/>
            <a:ext cx="1306440" cy="731607"/>
          </a:xfrm>
          <a:custGeom>
            <a:avLst/>
            <a:gdLst/>
            <a:ahLst/>
            <a:cxnLst/>
            <a:rect l="l" t="t" r="r" b="b"/>
            <a:pathLst>
              <a:path w="1306440" h="731607">
                <a:moveTo>
                  <a:pt x="0" y="0"/>
                </a:moveTo>
                <a:lnTo>
                  <a:pt x="1306440" y="0"/>
                </a:lnTo>
                <a:lnTo>
                  <a:pt x="1306440" y="731606"/>
                </a:lnTo>
                <a:lnTo>
                  <a:pt x="0" y="73160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2" name="Freeform 22"/>
          <p:cNvSpPr/>
          <p:nvPr/>
        </p:nvSpPr>
        <p:spPr>
          <a:xfrm rot="-2699999">
            <a:off x="11363829" y="6006094"/>
            <a:ext cx="1306440" cy="731607"/>
          </a:xfrm>
          <a:custGeom>
            <a:avLst/>
            <a:gdLst/>
            <a:ahLst/>
            <a:cxnLst/>
            <a:rect l="l" t="t" r="r" b="b"/>
            <a:pathLst>
              <a:path w="1306440" h="731607">
                <a:moveTo>
                  <a:pt x="0" y="0"/>
                </a:moveTo>
                <a:lnTo>
                  <a:pt x="1306440" y="0"/>
                </a:lnTo>
                <a:lnTo>
                  <a:pt x="1306440" y="731606"/>
                </a:lnTo>
                <a:lnTo>
                  <a:pt x="0" y="73160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3" name="Freeform 23"/>
          <p:cNvSpPr/>
          <p:nvPr/>
        </p:nvSpPr>
        <p:spPr>
          <a:xfrm rot="111678">
            <a:off x="13899793" y="1061400"/>
            <a:ext cx="2049506" cy="2215682"/>
          </a:xfrm>
          <a:custGeom>
            <a:avLst/>
            <a:gdLst/>
            <a:ahLst/>
            <a:cxnLst/>
            <a:rect l="l" t="t" r="r" b="b"/>
            <a:pathLst>
              <a:path w="2049506" h="2215682">
                <a:moveTo>
                  <a:pt x="0" y="0"/>
                </a:moveTo>
                <a:lnTo>
                  <a:pt x="2049506" y="0"/>
                </a:lnTo>
                <a:lnTo>
                  <a:pt x="2049506" y="2215681"/>
                </a:lnTo>
                <a:lnTo>
                  <a:pt x="0" y="221568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24" name="TextBox 24"/>
          <p:cNvSpPr txBox="1"/>
          <p:nvPr/>
        </p:nvSpPr>
        <p:spPr>
          <a:xfrm>
            <a:off x="604933" y="1581921"/>
            <a:ext cx="10304910" cy="1034796"/>
          </a:xfrm>
          <a:prstGeom prst="rect">
            <a:avLst/>
          </a:prstGeom>
        </p:spPr>
        <p:txBody>
          <a:bodyPr lIns="0" tIns="0" rIns="0" bIns="0" rtlCol="0" anchor="t">
            <a:spAutoFit/>
          </a:bodyPr>
          <a:lstStyle/>
          <a:p>
            <a:pPr>
              <a:lnSpc>
                <a:spcPts val="7992"/>
              </a:lnSpc>
            </a:pPr>
            <a:r>
              <a:rPr lang="en-US" sz="7200" spc="115">
                <a:solidFill>
                  <a:srgbClr val="0D5F97"/>
                </a:solidFill>
                <a:latin typeface="Oswald"/>
              </a:rPr>
              <a:t>Social Isolation</a:t>
            </a:r>
          </a:p>
        </p:txBody>
      </p:sp>
      <p:sp>
        <p:nvSpPr>
          <p:cNvPr id="25" name="TextBox 25"/>
          <p:cNvSpPr txBox="1"/>
          <p:nvPr/>
        </p:nvSpPr>
        <p:spPr>
          <a:xfrm>
            <a:off x="6796479" y="6023282"/>
            <a:ext cx="4006582" cy="808355"/>
          </a:xfrm>
          <a:prstGeom prst="rect">
            <a:avLst/>
          </a:prstGeom>
        </p:spPr>
        <p:txBody>
          <a:bodyPr lIns="0" tIns="0" rIns="0" bIns="0" rtlCol="0" anchor="t">
            <a:spAutoFit/>
          </a:bodyPr>
          <a:lstStyle/>
          <a:p>
            <a:pPr>
              <a:lnSpc>
                <a:spcPts val="3220"/>
              </a:lnSpc>
              <a:spcBef>
                <a:spcPct val="0"/>
              </a:spcBef>
            </a:pPr>
            <a:r>
              <a:rPr lang="en-US" sz="2300" spc="276">
                <a:solidFill>
                  <a:srgbClr val="0D5F97"/>
                </a:solidFill>
                <a:latin typeface="Helveticish Bold"/>
              </a:rPr>
              <a:t>29% increased risk of heart disease</a:t>
            </a:r>
          </a:p>
        </p:txBody>
      </p:sp>
      <p:sp>
        <p:nvSpPr>
          <p:cNvPr id="26" name="TextBox 26"/>
          <p:cNvSpPr txBox="1"/>
          <p:nvPr/>
        </p:nvSpPr>
        <p:spPr>
          <a:xfrm>
            <a:off x="12899573" y="6023282"/>
            <a:ext cx="4006582" cy="808355"/>
          </a:xfrm>
          <a:prstGeom prst="rect">
            <a:avLst/>
          </a:prstGeom>
        </p:spPr>
        <p:txBody>
          <a:bodyPr lIns="0" tIns="0" rIns="0" bIns="0" rtlCol="0" anchor="t">
            <a:spAutoFit/>
          </a:bodyPr>
          <a:lstStyle/>
          <a:p>
            <a:pPr>
              <a:lnSpc>
                <a:spcPts val="3220"/>
              </a:lnSpc>
              <a:spcBef>
                <a:spcPct val="0"/>
              </a:spcBef>
            </a:pPr>
            <a:r>
              <a:rPr lang="en-US" sz="2300" spc="276">
                <a:solidFill>
                  <a:srgbClr val="0D5F97"/>
                </a:solidFill>
                <a:latin typeface="Helveticish Bold"/>
              </a:rPr>
              <a:t>32% increased risk of stroke</a:t>
            </a:r>
          </a:p>
        </p:txBody>
      </p:sp>
      <p:sp>
        <p:nvSpPr>
          <p:cNvPr id="27" name="TextBox 27"/>
          <p:cNvSpPr txBox="1"/>
          <p:nvPr/>
        </p:nvSpPr>
        <p:spPr>
          <a:xfrm>
            <a:off x="604933" y="3688258"/>
            <a:ext cx="16301222" cy="834390"/>
          </a:xfrm>
          <a:prstGeom prst="rect">
            <a:avLst/>
          </a:prstGeom>
        </p:spPr>
        <p:txBody>
          <a:bodyPr lIns="0" tIns="0" rIns="0" bIns="0" rtlCol="0" anchor="t">
            <a:spAutoFit/>
          </a:bodyPr>
          <a:lstStyle/>
          <a:p>
            <a:pPr>
              <a:lnSpc>
                <a:spcPts val="3359"/>
              </a:lnSpc>
              <a:spcBef>
                <a:spcPct val="0"/>
              </a:spcBef>
            </a:pPr>
            <a:r>
              <a:rPr lang="en-US" sz="2400" spc="288" dirty="0">
                <a:solidFill>
                  <a:srgbClr val="0D5F97"/>
                </a:solidFill>
                <a:latin typeface="Helveticish Bold"/>
              </a:rPr>
              <a:t>Social isolation probably kills far more people in the West each year than terrorists and murderers, and it costs the public enormous sums in unnecessary health costs.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CCDDC"/>
        </a:solidFill>
        <a:effectLst/>
      </p:bgPr>
    </p:bg>
    <p:spTree>
      <p:nvGrpSpPr>
        <p:cNvPr id="1" name=""/>
        <p:cNvGrpSpPr/>
        <p:nvPr/>
      </p:nvGrpSpPr>
      <p:grpSpPr>
        <a:xfrm>
          <a:off x="0" y="0"/>
          <a:ext cx="0" cy="0"/>
          <a:chOff x="0" y="0"/>
          <a:chExt cx="0" cy="0"/>
        </a:xfrm>
      </p:grpSpPr>
      <p:grpSp>
        <p:nvGrpSpPr>
          <p:cNvPr id="2" name="Group 2"/>
          <p:cNvGrpSpPr/>
          <p:nvPr/>
        </p:nvGrpSpPr>
        <p:grpSpPr>
          <a:xfrm>
            <a:off x="-684104" y="8645127"/>
            <a:ext cx="19782524" cy="2094576"/>
            <a:chOff x="0" y="0"/>
            <a:chExt cx="5210212" cy="551658"/>
          </a:xfrm>
        </p:grpSpPr>
        <p:sp>
          <p:nvSpPr>
            <p:cNvPr id="3" name="Freeform 3"/>
            <p:cNvSpPr/>
            <p:nvPr/>
          </p:nvSpPr>
          <p:spPr>
            <a:xfrm>
              <a:off x="0" y="0"/>
              <a:ext cx="5210212" cy="551658"/>
            </a:xfrm>
            <a:custGeom>
              <a:avLst/>
              <a:gdLst/>
              <a:ahLst/>
              <a:cxnLst/>
              <a:rect l="l" t="t" r="r" b="b"/>
              <a:pathLst>
                <a:path w="5210212" h="551658">
                  <a:moveTo>
                    <a:pt x="0" y="0"/>
                  </a:moveTo>
                  <a:lnTo>
                    <a:pt x="5210212" y="0"/>
                  </a:lnTo>
                  <a:lnTo>
                    <a:pt x="5210212" y="551658"/>
                  </a:lnTo>
                  <a:lnTo>
                    <a:pt x="0" y="551658"/>
                  </a:lnTo>
                  <a:close/>
                </a:path>
              </a:pathLst>
            </a:custGeom>
            <a:solidFill>
              <a:srgbClr val="FFFFFF"/>
            </a:solidFill>
          </p:spPr>
          <p:txBody>
            <a:bodyPr/>
            <a:lstStyle/>
            <a:p>
              <a:endParaRPr lang="en-US"/>
            </a:p>
          </p:txBody>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3359"/>
                </a:lnSpc>
              </a:pPr>
              <a:endParaRPr/>
            </a:p>
          </p:txBody>
        </p:sp>
      </p:grpSp>
      <p:grpSp>
        <p:nvGrpSpPr>
          <p:cNvPr id="5" name="Group 5"/>
          <p:cNvGrpSpPr/>
          <p:nvPr/>
        </p:nvGrpSpPr>
        <p:grpSpPr>
          <a:xfrm>
            <a:off x="-684104" y="190294"/>
            <a:ext cx="19441687" cy="2019960"/>
            <a:chOff x="0" y="0"/>
            <a:chExt cx="5120444" cy="796479"/>
          </a:xfrm>
        </p:grpSpPr>
        <p:sp>
          <p:nvSpPr>
            <p:cNvPr id="6" name="Freeform 6"/>
            <p:cNvSpPr/>
            <p:nvPr/>
          </p:nvSpPr>
          <p:spPr>
            <a:xfrm>
              <a:off x="0" y="0"/>
              <a:ext cx="5120444" cy="796479"/>
            </a:xfrm>
            <a:custGeom>
              <a:avLst/>
              <a:gdLst/>
              <a:ahLst/>
              <a:cxnLst/>
              <a:rect l="l" t="t" r="r" b="b"/>
              <a:pathLst>
                <a:path w="5120444" h="796479">
                  <a:moveTo>
                    <a:pt x="0" y="0"/>
                  </a:moveTo>
                  <a:lnTo>
                    <a:pt x="5120444" y="0"/>
                  </a:lnTo>
                  <a:lnTo>
                    <a:pt x="5120444" y="796479"/>
                  </a:lnTo>
                  <a:lnTo>
                    <a:pt x="0" y="796479"/>
                  </a:lnTo>
                  <a:close/>
                </a:path>
              </a:pathLst>
            </a:custGeom>
            <a:solidFill>
              <a:srgbClr val="FFFFFF"/>
            </a:solidFill>
          </p:spPr>
          <p:txBody>
            <a:bodyPr/>
            <a:lstStyle/>
            <a:p>
              <a:endParaRPr lang="en-US"/>
            </a:p>
          </p:txBody>
        </p:sp>
        <p:sp>
          <p:nvSpPr>
            <p:cNvPr id="7" name="TextBox 7"/>
            <p:cNvSpPr txBox="1"/>
            <p:nvPr/>
          </p:nvSpPr>
          <p:spPr>
            <a:xfrm>
              <a:off x="0" y="-57150"/>
              <a:ext cx="812800" cy="869950"/>
            </a:xfrm>
            <a:prstGeom prst="rect">
              <a:avLst/>
            </a:prstGeom>
          </p:spPr>
          <p:txBody>
            <a:bodyPr lIns="50800" tIns="50800" rIns="50800" bIns="50800" rtlCol="0" anchor="ctr"/>
            <a:lstStyle/>
            <a:p>
              <a:pPr algn="ctr">
                <a:lnSpc>
                  <a:spcPts val="3359"/>
                </a:lnSpc>
              </a:pPr>
              <a:endParaRPr/>
            </a:p>
          </p:txBody>
        </p:sp>
      </p:grpSp>
      <p:grpSp>
        <p:nvGrpSpPr>
          <p:cNvPr id="8" name="Group 8"/>
          <p:cNvGrpSpPr/>
          <p:nvPr/>
        </p:nvGrpSpPr>
        <p:grpSpPr>
          <a:xfrm>
            <a:off x="17259300" y="-235087"/>
            <a:ext cx="2165554" cy="10878858"/>
            <a:chOff x="0" y="0"/>
            <a:chExt cx="570352" cy="2865214"/>
          </a:xfrm>
        </p:grpSpPr>
        <p:sp>
          <p:nvSpPr>
            <p:cNvPr id="9" name="Freeform 9"/>
            <p:cNvSpPr/>
            <p:nvPr/>
          </p:nvSpPr>
          <p:spPr>
            <a:xfrm>
              <a:off x="0" y="0"/>
              <a:ext cx="570352" cy="2865214"/>
            </a:xfrm>
            <a:custGeom>
              <a:avLst/>
              <a:gdLst/>
              <a:ahLst/>
              <a:cxnLst/>
              <a:rect l="l" t="t" r="r" b="b"/>
              <a:pathLst>
                <a:path w="570352" h="2865214">
                  <a:moveTo>
                    <a:pt x="0" y="0"/>
                  </a:moveTo>
                  <a:lnTo>
                    <a:pt x="570352" y="0"/>
                  </a:lnTo>
                  <a:lnTo>
                    <a:pt x="570352" y="2865214"/>
                  </a:lnTo>
                  <a:lnTo>
                    <a:pt x="0" y="2865214"/>
                  </a:lnTo>
                  <a:close/>
                </a:path>
              </a:pathLst>
            </a:custGeom>
            <a:solidFill>
              <a:srgbClr val="0D5F97"/>
            </a:solidFill>
          </p:spPr>
          <p:txBody>
            <a:bodyPr/>
            <a:lstStyle/>
            <a:p>
              <a:endParaRPr lang="en-US"/>
            </a:p>
          </p:txBody>
        </p:sp>
        <p:sp>
          <p:nvSpPr>
            <p:cNvPr id="10" name="TextBox 10"/>
            <p:cNvSpPr txBox="1"/>
            <p:nvPr/>
          </p:nvSpPr>
          <p:spPr>
            <a:xfrm>
              <a:off x="0" y="-57150"/>
              <a:ext cx="812800" cy="869950"/>
            </a:xfrm>
            <a:prstGeom prst="rect">
              <a:avLst/>
            </a:prstGeom>
          </p:spPr>
          <p:txBody>
            <a:bodyPr lIns="50800" tIns="50800" rIns="50800" bIns="50800" rtlCol="0" anchor="ctr"/>
            <a:lstStyle/>
            <a:p>
              <a:pPr algn="ctr">
                <a:lnSpc>
                  <a:spcPts val="3359"/>
                </a:lnSpc>
              </a:pPr>
              <a:endParaRPr/>
            </a:p>
          </p:txBody>
        </p:sp>
      </p:grpSp>
      <p:grpSp>
        <p:nvGrpSpPr>
          <p:cNvPr id="11" name="Group 11"/>
          <p:cNvGrpSpPr/>
          <p:nvPr/>
        </p:nvGrpSpPr>
        <p:grpSpPr>
          <a:xfrm>
            <a:off x="-1114133" y="-235087"/>
            <a:ext cx="2165554" cy="10878858"/>
            <a:chOff x="0" y="0"/>
            <a:chExt cx="570352" cy="2865214"/>
          </a:xfrm>
        </p:grpSpPr>
        <p:sp>
          <p:nvSpPr>
            <p:cNvPr id="12" name="Freeform 12"/>
            <p:cNvSpPr/>
            <p:nvPr/>
          </p:nvSpPr>
          <p:spPr>
            <a:xfrm>
              <a:off x="0" y="0"/>
              <a:ext cx="570352" cy="2865214"/>
            </a:xfrm>
            <a:custGeom>
              <a:avLst/>
              <a:gdLst/>
              <a:ahLst/>
              <a:cxnLst/>
              <a:rect l="l" t="t" r="r" b="b"/>
              <a:pathLst>
                <a:path w="570352" h="2865214">
                  <a:moveTo>
                    <a:pt x="0" y="0"/>
                  </a:moveTo>
                  <a:lnTo>
                    <a:pt x="570352" y="0"/>
                  </a:lnTo>
                  <a:lnTo>
                    <a:pt x="570352" y="2865214"/>
                  </a:lnTo>
                  <a:lnTo>
                    <a:pt x="0" y="2865214"/>
                  </a:lnTo>
                  <a:close/>
                </a:path>
              </a:pathLst>
            </a:custGeom>
            <a:solidFill>
              <a:srgbClr val="0D5F97"/>
            </a:solidFill>
          </p:spPr>
          <p:txBody>
            <a:bodyPr/>
            <a:lstStyle/>
            <a:p>
              <a:endParaRPr lang="en-US"/>
            </a:p>
          </p:txBody>
        </p:sp>
        <p:sp>
          <p:nvSpPr>
            <p:cNvPr id="13" name="TextBox 13"/>
            <p:cNvSpPr txBox="1"/>
            <p:nvPr/>
          </p:nvSpPr>
          <p:spPr>
            <a:xfrm>
              <a:off x="0" y="-57150"/>
              <a:ext cx="812800" cy="869950"/>
            </a:xfrm>
            <a:prstGeom prst="rect">
              <a:avLst/>
            </a:prstGeom>
          </p:spPr>
          <p:txBody>
            <a:bodyPr lIns="50800" tIns="50800" rIns="50800" bIns="50800" rtlCol="0" anchor="ctr"/>
            <a:lstStyle/>
            <a:p>
              <a:pPr algn="ctr">
                <a:lnSpc>
                  <a:spcPts val="3359"/>
                </a:lnSpc>
              </a:pPr>
              <a:endParaRPr/>
            </a:p>
          </p:txBody>
        </p:sp>
      </p:grpSp>
      <p:sp>
        <p:nvSpPr>
          <p:cNvPr id="14" name="Freeform 14"/>
          <p:cNvSpPr/>
          <p:nvPr/>
        </p:nvSpPr>
        <p:spPr>
          <a:xfrm>
            <a:off x="8004341" y="8474312"/>
            <a:ext cx="2064797" cy="341630"/>
          </a:xfrm>
          <a:custGeom>
            <a:avLst/>
            <a:gdLst/>
            <a:ahLst/>
            <a:cxnLst/>
            <a:rect l="l" t="t" r="r" b="b"/>
            <a:pathLst>
              <a:path w="2064797" h="341630">
                <a:moveTo>
                  <a:pt x="0" y="0"/>
                </a:moveTo>
                <a:lnTo>
                  <a:pt x="2064797" y="0"/>
                </a:lnTo>
                <a:lnTo>
                  <a:pt x="2064797" y="341630"/>
                </a:lnTo>
                <a:lnTo>
                  <a:pt x="0" y="3416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5" name="Freeform 15"/>
          <p:cNvSpPr/>
          <p:nvPr/>
        </p:nvSpPr>
        <p:spPr>
          <a:xfrm>
            <a:off x="-1670900" y="2908624"/>
            <a:ext cx="2519066" cy="2519066"/>
          </a:xfrm>
          <a:custGeom>
            <a:avLst/>
            <a:gdLst/>
            <a:ahLst/>
            <a:cxnLst/>
            <a:rect l="l" t="t" r="r" b="b"/>
            <a:pathLst>
              <a:path w="2519066" h="2519066">
                <a:moveTo>
                  <a:pt x="0" y="0"/>
                </a:moveTo>
                <a:lnTo>
                  <a:pt x="2519066" y="0"/>
                </a:lnTo>
                <a:lnTo>
                  <a:pt x="2519066" y="2519066"/>
                </a:lnTo>
                <a:lnTo>
                  <a:pt x="0" y="25190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6" name="Freeform 16"/>
          <p:cNvSpPr/>
          <p:nvPr/>
        </p:nvSpPr>
        <p:spPr>
          <a:xfrm>
            <a:off x="15602230" y="-1621229"/>
            <a:ext cx="5371540" cy="3242457"/>
          </a:xfrm>
          <a:custGeom>
            <a:avLst/>
            <a:gdLst/>
            <a:ahLst/>
            <a:cxnLst/>
            <a:rect l="l" t="t" r="r" b="b"/>
            <a:pathLst>
              <a:path w="5371540" h="3242457">
                <a:moveTo>
                  <a:pt x="0" y="0"/>
                </a:moveTo>
                <a:lnTo>
                  <a:pt x="5371540" y="0"/>
                </a:lnTo>
                <a:lnTo>
                  <a:pt x="5371540" y="3242458"/>
                </a:lnTo>
                <a:lnTo>
                  <a:pt x="0" y="324245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7" name="Freeform 17"/>
          <p:cNvSpPr/>
          <p:nvPr/>
        </p:nvSpPr>
        <p:spPr>
          <a:xfrm flipH="1">
            <a:off x="-2685770" y="-1621229"/>
            <a:ext cx="5371540" cy="3242457"/>
          </a:xfrm>
          <a:custGeom>
            <a:avLst/>
            <a:gdLst/>
            <a:ahLst/>
            <a:cxnLst/>
            <a:rect l="l" t="t" r="r" b="b"/>
            <a:pathLst>
              <a:path w="5371540" h="3242457">
                <a:moveTo>
                  <a:pt x="5371540" y="0"/>
                </a:moveTo>
                <a:lnTo>
                  <a:pt x="0" y="0"/>
                </a:lnTo>
                <a:lnTo>
                  <a:pt x="0" y="3242458"/>
                </a:lnTo>
                <a:lnTo>
                  <a:pt x="5371540" y="3242458"/>
                </a:lnTo>
                <a:lnTo>
                  <a:pt x="537154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8" name="Freeform 18"/>
          <p:cNvSpPr/>
          <p:nvPr/>
        </p:nvSpPr>
        <p:spPr>
          <a:xfrm>
            <a:off x="8200264" y="483923"/>
            <a:ext cx="1887472" cy="387790"/>
          </a:xfrm>
          <a:custGeom>
            <a:avLst/>
            <a:gdLst/>
            <a:ahLst/>
            <a:cxnLst/>
            <a:rect l="l" t="t" r="r" b="b"/>
            <a:pathLst>
              <a:path w="1887472" h="387790">
                <a:moveTo>
                  <a:pt x="0" y="0"/>
                </a:moveTo>
                <a:lnTo>
                  <a:pt x="1887472" y="0"/>
                </a:lnTo>
                <a:lnTo>
                  <a:pt x="1887472" y="387790"/>
                </a:lnTo>
                <a:lnTo>
                  <a:pt x="0" y="3877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9" name="Freeform 19"/>
          <p:cNvSpPr/>
          <p:nvPr/>
        </p:nvSpPr>
        <p:spPr>
          <a:xfrm flipH="1">
            <a:off x="14924546" y="8056101"/>
            <a:ext cx="4669508" cy="3073386"/>
          </a:xfrm>
          <a:custGeom>
            <a:avLst/>
            <a:gdLst/>
            <a:ahLst/>
            <a:cxnLst/>
            <a:rect l="l" t="t" r="r" b="b"/>
            <a:pathLst>
              <a:path w="4669508" h="3073386">
                <a:moveTo>
                  <a:pt x="4669508" y="0"/>
                </a:moveTo>
                <a:lnTo>
                  <a:pt x="0" y="0"/>
                </a:lnTo>
                <a:lnTo>
                  <a:pt x="0" y="3073386"/>
                </a:lnTo>
                <a:lnTo>
                  <a:pt x="4669508" y="3073386"/>
                </a:lnTo>
                <a:lnTo>
                  <a:pt x="4669508"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0" name="Freeform 20"/>
          <p:cNvSpPr/>
          <p:nvPr/>
        </p:nvSpPr>
        <p:spPr>
          <a:xfrm>
            <a:off x="-1306054" y="8056101"/>
            <a:ext cx="4669508" cy="3073386"/>
          </a:xfrm>
          <a:custGeom>
            <a:avLst/>
            <a:gdLst/>
            <a:ahLst/>
            <a:cxnLst/>
            <a:rect l="l" t="t" r="r" b="b"/>
            <a:pathLst>
              <a:path w="4669508" h="3073386">
                <a:moveTo>
                  <a:pt x="0" y="0"/>
                </a:moveTo>
                <a:lnTo>
                  <a:pt x="4669508" y="0"/>
                </a:lnTo>
                <a:lnTo>
                  <a:pt x="4669508" y="3073386"/>
                </a:lnTo>
                <a:lnTo>
                  <a:pt x="0" y="307338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1" name="Freeform 21"/>
          <p:cNvSpPr/>
          <p:nvPr/>
        </p:nvSpPr>
        <p:spPr>
          <a:xfrm>
            <a:off x="16707474" y="3798145"/>
            <a:ext cx="2638537" cy="2812394"/>
          </a:xfrm>
          <a:custGeom>
            <a:avLst/>
            <a:gdLst/>
            <a:ahLst/>
            <a:cxnLst/>
            <a:rect l="l" t="t" r="r" b="b"/>
            <a:pathLst>
              <a:path w="2638537" h="2812394">
                <a:moveTo>
                  <a:pt x="0" y="0"/>
                </a:moveTo>
                <a:lnTo>
                  <a:pt x="2638536" y="0"/>
                </a:lnTo>
                <a:lnTo>
                  <a:pt x="2638536" y="2812394"/>
                </a:lnTo>
                <a:lnTo>
                  <a:pt x="0" y="281239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2" name="Freeform 22"/>
          <p:cNvSpPr/>
          <p:nvPr/>
        </p:nvSpPr>
        <p:spPr>
          <a:xfrm>
            <a:off x="8004341" y="9032933"/>
            <a:ext cx="2638537" cy="2812394"/>
          </a:xfrm>
          <a:custGeom>
            <a:avLst/>
            <a:gdLst/>
            <a:ahLst/>
            <a:cxnLst/>
            <a:rect l="l" t="t" r="r" b="b"/>
            <a:pathLst>
              <a:path w="2638537" h="2812394">
                <a:moveTo>
                  <a:pt x="0" y="0"/>
                </a:moveTo>
                <a:lnTo>
                  <a:pt x="2638537" y="0"/>
                </a:lnTo>
                <a:lnTo>
                  <a:pt x="2638537" y="2812394"/>
                </a:lnTo>
                <a:lnTo>
                  <a:pt x="0" y="281239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3" name="TextBox 23"/>
          <p:cNvSpPr txBox="1"/>
          <p:nvPr/>
        </p:nvSpPr>
        <p:spPr>
          <a:xfrm>
            <a:off x="2505237" y="1085850"/>
            <a:ext cx="13833520" cy="1025922"/>
          </a:xfrm>
          <a:prstGeom prst="rect">
            <a:avLst/>
          </a:prstGeom>
        </p:spPr>
        <p:txBody>
          <a:bodyPr wrap="square" lIns="0" tIns="0" rIns="0" bIns="0" rtlCol="0" anchor="t">
            <a:spAutoFit/>
          </a:bodyPr>
          <a:lstStyle/>
          <a:p>
            <a:pPr algn="ctr">
              <a:lnSpc>
                <a:spcPts val="7992"/>
              </a:lnSpc>
            </a:pPr>
            <a:r>
              <a:rPr lang="en-US" sz="7200" dirty="0">
                <a:solidFill>
                  <a:srgbClr val="0070C0"/>
                </a:solidFill>
                <a:latin typeface="Oswald" pitchFamily="2" charset="77"/>
                <a:cs typeface="Times New Roman" panose="02020603050405020304" pitchFamily="18" charset="0"/>
              </a:rPr>
              <a:t>The SAFE Team Successful Outcomes</a:t>
            </a:r>
            <a:endParaRPr lang="en-US" sz="7200" spc="115" dirty="0">
              <a:solidFill>
                <a:srgbClr val="0070C0"/>
              </a:solidFill>
              <a:latin typeface="Oswald" pitchFamily="2" charset="77"/>
            </a:endParaRPr>
          </a:p>
        </p:txBody>
      </p:sp>
      <p:pic>
        <p:nvPicPr>
          <p:cNvPr id="25" name="Picture 24">
            <a:extLst>
              <a:ext uri="{FF2B5EF4-FFF2-40B4-BE49-F238E27FC236}">
                <a16:creationId xmlns:a16="http://schemas.microsoft.com/office/drawing/2014/main" id="{A344E220-1A02-318D-0CFE-07CA6BD2DDEC}"/>
              </a:ext>
            </a:extLst>
          </p:cNvPr>
          <p:cNvPicPr>
            <a:picLocks noChangeAspect="1"/>
          </p:cNvPicPr>
          <p:nvPr/>
        </p:nvPicPr>
        <p:blipFill rotWithShape="1">
          <a:blip r:embed="rId14"/>
          <a:srcRect t="33753" b="13055"/>
          <a:stretch/>
        </p:blipFill>
        <p:spPr>
          <a:xfrm>
            <a:off x="9553812" y="2768434"/>
            <a:ext cx="7283924" cy="5165970"/>
          </a:xfrm>
          <a:prstGeom prst="rect">
            <a:avLst/>
          </a:prstGeom>
        </p:spPr>
      </p:pic>
      <p:sp>
        <p:nvSpPr>
          <p:cNvPr id="28" name="Text Placeholder 4">
            <a:extLst>
              <a:ext uri="{FF2B5EF4-FFF2-40B4-BE49-F238E27FC236}">
                <a16:creationId xmlns:a16="http://schemas.microsoft.com/office/drawing/2014/main" id="{F73BEA97-B999-95CF-AF7C-B50115AC052F}"/>
              </a:ext>
            </a:extLst>
          </p:cNvPr>
          <p:cNvSpPr txBox="1">
            <a:spLocks/>
          </p:cNvSpPr>
          <p:nvPr/>
        </p:nvSpPr>
        <p:spPr>
          <a:xfrm>
            <a:off x="1641524" y="2709235"/>
            <a:ext cx="7176781" cy="6088011"/>
          </a:xfrm>
          <a:prstGeom prst="rect">
            <a:avLst/>
          </a:prstGeom>
        </p:spPr>
        <p:txBody>
          <a:bodyPr vert="horz" lIns="137160" tIns="68580" rIns="137160" bIns="68580" rtlCol="0">
            <a:normAutofit fontScale="925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14350"/>
            <a:r>
              <a:rPr lang="en-US" sz="2200" b="1" dirty="0">
                <a:solidFill>
                  <a:schemeClr val="tx2"/>
                </a:solidFill>
                <a:latin typeface="Space Mono" panose="020B0604020202020204" charset="0"/>
                <a:cs typeface="Times New Roman" panose="02020603050405020304" pitchFamily="18" charset="0"/>
              </a:rPr>
              <a:t>Assisting community members to become medication compliant.</a:t>
            </a:r>
          </a:p>
          <a:p>
            <a:pPr marL="514350"/>
            <a:r>
              <a:rPr lang="en-US" sz="2200" b="1" dirty="0">
                <a:solidFill>
                  <a:schemeClr val="tx2"/>
                </a:solidFill>
                <a:latin typeface="Space Mono" panose="020B0604020202020204" charset="0"/>
                <a:cs typeface="Times New Roman" panose="02020603050405020304" pitchFamily="18" charset="0"/>
              </a:rPr>
              <a:t>Assisting community members to secure housing at local shelters.</a:t>
            </a:r>
          </a:p>
          <a:p>
            <a:pPr marL="514350"/>
            <a:r>
              <a:rPr lang="en-US" sz="2200" b="1" dirty="0">
                <a:solidFill>
                  <a:schemeClr val="tx2"/>
                </a:solidFill>
                <a:latin typeface="Space Mono" panose="020B0604020202020204" charset="0"/>
                <a:cs typeface="Times New Roman" panose="02020603050405020304" pitchFamily="18" charset="0"/>
              </a:rPr>
              <a:t>Alleviated public safety responses stemming from calls from community members experiencing mental health issues and dementia.</a:t>
            </a:r>
          </a:p>
          <a:p>
            <a:pPr marL="514350"/>
            <a:r>
              <a:rPr lang="en-US" sz="2200" b="1" dirty="0">
                <a:solidFill>
                  <a:schemeClr val="tx2"/>
                </a:solidFill>
                <a:latin typeface="Space Mono" panose="020B0604020202020204" charset="0"/>
                <a:cs typeface="Times New Roman" panose="02020603050405020304" pitchFamily="18" charset="0"/>
              </a:rPr>
              <a:t>Connected community members with psychiatric services and assisted in deescalating incidents.</a:t>
            </a:r>
          </a:p>
          <a:p>
            <a:pPr marL="514350"/>
            <a:r>
              <a:rPr lang="en-US" sz="2200" b="1" dirty="0">
                <a:solidFill>
                  <a:schemeClr val="tx2"/>
                </a:solidFill>
                <a:latin typeface="Space Mono" panose="020B0604020202020204" charset="0"/>
                <a:cs typeface="Times New Roman" panose="02020603050405020304" pitchFamily="18" charset="0"/>
              </a:rPr>
              <a:t>Preventing and diverting medical and mental health patients from regional Emergency Departments.</a:t>
            </a:r>
          </a:p>
          <a:p>
            <a:pPr marL="514350"/>
            <a:r>
              <a:rPr lang="en-US" sz="2200" b="1" dirty="0">
                <a:solidFill>
                  <a:schemeClr val="tx2"/>
                </a:solidFill>
                <a:latin typeface="Space Mono" panose="020B0604020202020204" charset="0"/>
                <a:cs typeface="Times New Roman" panose="02020603050405020304" pitchFamily="18" charset="0"/>
              </a:rPr>
              <a:t>Last month, SAFE successfully negotiated for 2 hours with a juvenile on the ledge of the C Street garage threatening to jump if they saw officers.</a:t>
            </a:r>
          </a:p>
          <a:p>
            <a:endParaRPr lang="en-US" sz="19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CCDDC"/>
        </a:solidFill>
        <a:effectLst/>
      </p:bgPr>
    </p:bg>
    <p:spTree>
      <p:nvGrpSpPr>
        <p:cNvPr id="1" name=""/>
        <p:cNvGrpSpPr/>
        <p:nvPr/>
      </p:nvGrpSpPr>
      <p:grpSpPr>
        <a:xfrm>
          <a:off x="0" y="0"/>
          <a:ext cx="0" cy="0"/>
          <a:chOff x="0" y="0"/>
          <a:chExt cx="0" cy="0"/>
        </a:xfrm>
      </p:grpSpPr>
      <p:grpSp>
        <p:nvGrpSpPr>
          <p:cNvPr id="2" name="Group 2"/>
          <p:cNvGrpSpPr/>
          <p:nvPr/>
        </p:nvGrpSpPr>
        <p:grpSpPr>
          <a:xfrm>
            <a:off x="-854523" y="8645127"/>
            <a:ext cx="19782524" cy="2094576"/>
            <a:chOff x="0" y="0"/>
            <a:chExt cx="5210212" cy="551658"/>
          </a:xfrm>
        </p:grpSpPr>
        <p:sp>
          <p:nvSpPr>
            <p:cNvPr id="3" name="Freeform 3"/>
            <p:cNvSpPr/>
            <p:nvPr/>
          </p:nvSpPr>
          <p:spPr>
            <a:xfrm>
              <a:off x="0" y="0"/>
              <a:ext cx="5210212" cy="551658"/>
            </a:xfrm>
            <a:custGeom>
              <a:avLst/>
              <a:gdLst/>
              <a:ahLst/>
              <a:cxnLst/>
              <a:rect l="l" t="t" r="r" b="b"/>
              <a:pathLst>
                <a:path w="5210212" h="551658">
                  <a:moveTo>
                    <a:pt x="0" y="0"/>
                  </a:moveTo>
                  <a:lnTo>
                    <a:pt x="5210212" y="0"/>
                  </a:lnTo>
                  <a:lnTo>
                    <a:pt x="5210212" y="551658"/>
                  </a:lnTo>
                  <a:lnTo>
                    <a:pt x="0" y="551658"/>
                  </a:lnTo>
                  <a:close/>
                </a:path>
              </a:pathLst>
            </a:custGeom>
            <a:solidFill>
              <a:srgbClr val="FFFFFF"/>
            </a:solidFill>
          </p:spPr>
          <p:txBody>
            <a:bodyPr/>
            <a:lstStyle/>
            <a:p>
              <a:endParaRPr lang="en-US"/>
            </a:p>
          </p:txBody>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3359"/>
                </a:lnSpc>
              </a:pPr>
              <a:endParaRPr/>
            </a:p>
          </p:txBody>
        </p:sp>
      </p:grpSp>
      <p:grpSp>
        <p:nvGrpSpPr>
          <p:cNvPr id="5" name="Group 5"/>
          <p:cNvGrpSpPr/>
          <p:nvPr/>
        </p:nvGrpSpPr>
        <p:grpSpPr>
          <a:xfrm>
            <a:off x="-684104" y="190294"/>
            <a:ext cx="19441687" cy="2094576"/>
            <a:chOff x="0" y="0"/>
            <a:chExt cx="5120444" cy="796479"/>
          </a:xfrm>
        </p:grpSpPr>
        <p:sp>
          <p:nvSpPr>
            <p:cNvPr id="6" name="Freeform 6"/>
            <p:cNvSpPr/>
            <p:nvPr/>
          </p:nvSpPr>
          <p:spPr>
            <a:xfrm>
              <a:off x="0" y="0"/>
              <a:ext cx="5120444" cy="796479"/>
            </a:xfrm>
            <a:custGeom>
              <a:avLst/>
              <a:gdLst/>
              <a:ahLst/>
              <a:cxnLst/>
              <a:rect l="l" t="t" r="r" b="b"/>
              <a:pathLst>
                <a:path w="5120444" h="796479">
                  <a:moveTo>
                    <a:pt x="0" y="0"/>
                  </a:moveTo>
                  <a:lnTo>
                    <a:pt x="5120444" y="0"/>
                  </a:lnTo>
                  <a:lnTo>
                    <a:pt x="5120444" y="796479"/>
                  </a:lnTo>
                  <a:lnTo>
                    <a:pt x="0" y="796479"/>
                  </a:lnTo>
                  <a:close/>
                </a:path>
              </a:pathLst>
            </a:custGeom>
            <a:solidFill>
              <a:srgbClr val="FFFFFF"/>
            </a:solidFill>
          </p:spPr>
          <p:txBody>
            <a:bodyPr/>
            <a:lstStyle/>
            <a:p>
              <a:endParaRPr lang="en-US"/>
            </a:p>
          </p:txBody>
        </p:sp>
        <p:sp>
          <p:nvSpPr>
            <p:cNvPr id="7" name="TextBox 7"/>
            <p:cNvSpPr txBox="1"/>
            <p:nvPr/>
          </p:nvSpPr>
          <p:spPr>
            <a:xfrm>
              <a:off x="0" y="-57150"/>
              <a:ext cx="812800" cy="869950"/>
            </a:xfrm>
            <a:prstGeom prst="rect">
              <a:avLst/>
            </a:prstGeom>
          </p:spPr>
          <p:txBody>
            <a:bodyPr lIns="50800" tIns="50800" rIns="50800" bIns="50800" rtlCol="0" anchor="ctr"/>
            <a:lstStyle/>
            <a:p>
              <a:pPr algn="ctr">
                <a:lnSpc>
                  <a:spcPts val="3359"/>
                </a:lnSpc>
              </a:pPr>
              <a:endParaRPr/>
            </a:p>
          </p:txBody>
        </p:sp>
      </p:grpSp>
      <p:grpSp>
        <p:nvGrpSpPr>
          <p:cNvPr id="8" name="Group 8"/>
          <p:cNvGrpSpPr/>
          <p:nvPr/>
        </p:nvGrpSpPr>
        <p:grpSpPr>
          <a:xfrm>
            <a:off x="17259300" y="-235087"/>
            <a:ext cx="2165554" cy="10878858"/>
            <a:chOff x="0" y="0"/>
            <a:chExt cx="570352" cy="2865214"/>
          </a:xfrm>
        </p:grpSpPr>
        <p:sp>
          <p:nvSpPr>
            <p:cNvPr id="9" name="Freeform 9"/>
            <p:cNvSpPr/>
            <p:nvPr/>
          </p:nvSpPr>
          <p:spPr>
            <a:xfrm>
              <a:off x="0" y="0"/>
              <a:ext cx="570352" cy="2865214"/>
            </a:xfrm>
            <a:custGeom>
              <a:avLst/>
              <a:gdLst/>
              <a:ahLst/>
              <a:cxnLst/>
              <a:rect l="l" t="t" r="r" b="b"/>
              <a:pathLst>
                <a:path w="570352" h="2865214">
                  <a:moveTo>
                    <a:pt x="0" y="0"/>
                  </a:moveTo>
                  <a:lnTo>
                    <a:pt x="570352" y="0"/>
                  </a:lnTo>
                  <a:lnTo>
                    <a:pt x="570352" y="2865214"/>
                  </a:lnTo>
                  <a:lnTo>
                    <a:pt x="0" y="2865214"/>
                  </a:lnTo>
                  <a:close/>
                </a:path>
              </a:pathLst>
            </a:custGeom>
            <a:solidFill>
              <a:srgbClr val="0D5F97"/>
            </a:solidFill>
          </p:spPr>
          <p:txBody>
            <a:bodyPr/>
            <a:lstStyle/>
            <a:p>
              <a:endParaRPr lang="en-US"/>
            </a:p>
          </p:txBody>
        </p:sp>
        <p:sp>
          <p:nvSpPr>
            <p:cNvPr id="10" name="TextBox 10"/>
            <p:cNvSpPr txBox="1"/>
            <p:nvPr/>
          </p:nvSpPr>
          <p:spPr>
            <a:xfrm>
              <a:off x="0" y="-57150"/>
              <a:ext cx="812800" cy="869950"/>
            </a:xfrm>
            <a:prstGeom prst="rect">
              <a:avLst/>
            </a:prstGeom>
          </p:spPr>
          <p:txBody>
            <a:bodyPr lIns="50800" tIns="50800" rIns="50800" bIns="50800" rtlCol="0" anchor="ctr"/>
            <a:lstStyle/>
            <a:p>
              <a:pPr algn="ctr">
                <a:lnSpc>
                  <a:spcPts val="3359"/>
                </a:lnSpc>
              </a:pPr>
              <a:endParaRPr/>
            </a:p>
          </p:txBody>
        </p:sp>
      </p:grpSp>
      <p:grpSp>
        <p:nvGrpSpPr>
          <p:cNvPr id="11" name="Group 11"/>
          <p:cNvGrpSpPr/>
          <p:nvPr/>
        </p:nvGrpSpPr>
        <p:grpSpPr>
          <a:xfrm>
            <a:off x="-1114133" y="-235087"/>
            <a:ext cx="2165554" cy="10878858"/>
            <a:chOff x="0" y="0"/>
            <a:chExt cx="570352" cy="2865214"/>
          </a:xfrm>
        </p:grpSpPr>
        <p:sp>
          <p:nvSpPr>
            <p:cNvPr id="12" name="Freeform 12"/>
            <p:cNvSpPr/>
            <p:nvPr/>
          </p:nvSpPr>
          <p:spPr>
            <a:xfrm>
              <a:off x="0" y="0"/>
              <a:ext cx="570352" cy="2865214"/>
            </a:xfrm>
            <a:custGeom>
              <a:avLst/>
              <a:gdLst/>
              <a:ahLst/>
              <a:cxnLst/>
              <a:rect l="l" t="t" r="r" b="b"/>
              <a:pathLst>
                <a:path w="570352" h="2865214">
                  <a:moveTo>
                    <a:pt x="0" y="0"/>
                  </a:moveTo>
                  <a:lnTo>
                    <a:pt x="570352" y="0"/>
                  </a:lnTo>
                  <a:lnTo>
                    <a:pt x="570352" y="2865214"/>
                  </a:lnTo>
                  <a:lnTo>
                    <a:pt x="0" y="2865214"/>
                  </a:lnTo>
                  <a:close/>
                </a:path>
              </a:pathLst>
            </a:custGeom>
            <a:solidFill>
              <a:srgbClr val="0D5F97"/>
            </a:solidFill>
          </p:spPr>
          <p:txBody>
            <a:bodyPr/>
            <a:lstStyle/>
            <a:p>
              <a:endParaRPr lang="en-US"/>
            </a:p>
          </p:txBody>
        </p:sp>
        <p:sp>
          <p:nvSpPr>
            <p:cNvPr id="13" name="TextBox 13"/>
            <p:cNvSpPr txBox="1"/>
            <p:nvPr/>
          </p:nvSpPr>
          <p:spPr>
            <a:xfrm>
              <a:off x="0" y="-57150"/>
              <a:ext cx="812800" cy="869950"/>
            </a:xfrm>
            <a:prstGeom prst="rect">
              <a:avLst/>
            </a:prstGeom>
          </p:spPr>
          <p:txBody>
            <a:bodyPr lIns="50800" tIns="50800" rIns="50800" bIns="50800" rtlCol="0" anchor="ctr"/>
            <a:lstStyle/>
            <a:p>
              <a:pPr algn="ctr">
                <a:lnSpc>
                  <a:spcPts val="3359"/>
                </a:lnSpc>
              </a:pPr>
              <a:endParaRPr/>
            </a:p>
          </p:txBody>
        </p:sp>
      </p:grpSp>
      <p:sp>
        <p:nvSpPr>
          <p:cNvPr id="14" name="Freeform 14"/>
          <p:cNvSpPr/>
          <p:nvPr/>
        </p:nvSpPr>
        <p:spPr>
          <a:xfrm>
            <a:off x="8004341" y="8474312"/>
            <a:ext cx="2064797" cy="341630"/>
          </a:xfrm>
          <a:custGeom>
            <a:avLst/>
            <a:gdLst/>
            <a:ahLst/>
            <a:cxnLst/>
            <a:rect l="l" t="t" r="r" b="b"/>
            <a:pathLst>
              <a:path w="2064797" h="341630">
                <a:moveTo>
                  <a:pt x="0" y="0"/>
                </a:moveTo>
                <a:lnTo>
                  <a:pt x="2064797" y="0"/>
                </a:lnTo>
                <a:lnTo>
                  <a:pt x="2064797" y="341630"/>
                </a:lnTo>
                <a:lnTo>
                  <a:pt x="0" y="3416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5" name="Freeform 15"/>
          <p:cNvSpPr/>
          <p:nvPr/>
        </p:nvSpPr>
        <p:spPr>
          <a:xfrm>
            <a:off x="7777206" y="9384238"/>
            <a:ext cx="2519066" cy="2519066"/>
          </a:xfrm>
          <a:custGeom>
            <a:avLst/>
            <a:gdLst/>
            <a:ahLst/>
            <a:cxnLst/>
            <a:rect l="l" t="t" r="r" b="b"/>
            <a:pathLst>
              <a:path w="2519066" h="2519066">
                <a:moveTo>
                  <a:pt x="0" y="0"/>
                </a:moveTo>
                <a:lnTo>
                  <a:pt x="2519066" y="0"/>
                </a:lnTo>
                <a:lnTo>
                  <a:pt x="2519066" y="2519066"/>
                </a:lnTo>
                <a:lnTo>
                  <a:pt x="0" y="25190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6" name="Freeform 16"/>
          <p:cNvSpPr/>
          <p:nvPr/>
        </p:nvSpPr>
        <p:spPr>
          <a:xfrm>
            <a:off x="15602230" y="-1621229"/>
            <a:ext cx="5371540" cy="3242457"/>
          </a:xfrm>
          <a:custGeom>
            <a:avLst/>
            <a:gdLst/>
            <a:ahLst/>
            <a:cxnLst/>
            <a:rect l="l" t="t" r="r" b="b"/>
            <a:pathLst>
              <a:path w="5371540" h="3242457">
                <a:moveTo>
                  <a:pt x="0" y="0"/>
                </a:moveTo>
                <a:lnTo>
                  <a:pt x="5371540" y="0"/>
                </a:lnTo>
                <a:lnTo>
                  <a:pt x="5371540" y="3242458"/>
                </a:lnTo>
                <a:lnTo>
                  <a:pt x="0" y="324245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7" name="Freeform 17"/>
          <p:cNvSpPr/>
          <p:nvPr/>
        </p:nvSpPr>
        <p:spPr>
          <a:xfrm flipH="1">
            <a:off x="-2685770" y="-1621229"/>
            <a:ext cx="5371540" cy="3242457"/>
          </a:xfrm>
          <a:custGeom>
            <a:avLst/>
            <a:gdLst/>
            <a:ahLst/>
            <a:cxnLst/>
            <a:rect l="l" t="t" r="r" b="b"/>
            <a:pathLst>
              <a:path w="5371540" h="3242457">
                <a:moveTo>
                  <a:pt x="5371540" y="0"/>
                </a:moveTo>
                <a:lnTo>
                  <a:pt x="0" y="0"/>
                </a:lnTo>
                <a:lnTo>
                  <a:pt x="0" y="3242458"/>
                </a:lnTo>
                <a:lnTo>
                  <a:pt x="5371540" y="3242458"/>
                </a:lnTo>
                <a:lnTo>
                  <a:pt x="537154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8" name="Freeform 18"/>
          <p:cNvSpPr/>
          <p:nvPr/>
        </p:nvSpPr>
        <p:spPr>
          <a:xfrm>
            <a:off x="8200264" y="483923"/>
            <a:ext cx="1887472" cy="387790"/>
          </a:xfrm>
          <a:custGeom>
            <a:avLst/>
            <a:gdLst/>
            <a:ahLst/>
            <a:cxnLst/>
            <a:rect l="l" t="t" r="r" b="b"/>
            <a:pathLst>
              <a:path w="1887472" h="387790">
                <a:moveTo>
                  <a:pt x="0" y="0"/>
                </a:moveTo>
                <a:lnTo>
                  <a:pt x="1887472" y="0"/>
                </a:lnTo>
                <a:lnTo>
                  <a:pt x="1887472" y="387790"/>
                </a:lnTo>
                <a:lnTo>
                  <a:pt x="0" y="3877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9" name="Freeform 19"/>
          <p:cNvSpPr/>
          <p:nvPr/>
        </p:nvSpPr>
        <p:spPr>
          <a:xfrm flipH="1">
            <a:off x="14924546" y="8056101"/>
            <a:ext cx="4669508" cy="3073386"/>
          </a:xfrm>
          <a:custGeom>
            <a:avLst/>
            <a:gdLst/>
            <a:ahLst/>
            <a:cxnLst/>
            <a:rect l="l" t="t" r="r" b="b"/>
            <a:pathLst>
              <a:path w="4669508" h="3073386">
                <a:moveTo>
                  <a:pt x="4669508" y="0"/>
                </a:moveTo>
                <a:lnTo>
                  <a:pt x="0" y="0"/>
                </a:lnTo>
                <a:lnTo>
                  <a:pt x="0" y="3073386"/>
                </a:lnTo>
                <a:lnTo>
                  <a:pt x="4669508" y="3073386"/>
                </a:lnTo>
                <a:lnTo>
                  <a:pt x="4669508"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0" name="Freeform 20"/>
          <p:cNvSpPr/>
          <p:nvPr/>
        </p:nvSpPr>
        <p:spPr>
          <a:xfrm>
            <a:off x="-1306054" y="8056101"/>
            <a:ext cx="4669508" cy="3073386"/>
          </a:xfrm>
          <a:custGeom>
            <a:avLst/>
            <a:gdLst/>
            <a:ahLst/>
            <a:cxnLst/>
            <a:rect l="l" t="t" r="r" b="b"/>
            <a:pathLst>
              <a:path w="4669508" h="3073386">
                <a:moveTo>
                  <a:pt x="0" y="0"/>
                </a:moveTo>
                <a:lnTo>
                  <a:pt x="4669508" y="0"/>
                </a:lnTo>
                <a:lnTo>
                  <a:pt x="4669508" y="3073386"/>
                </a:lnTo>
                <a:lnTo>
                  <a:pt x="0" y="307338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1" name="Freeform 21"/>
          <p:cNvSpPr/>
          <p:nvPr/>
        </p:nvSpPr>
        <p:spPr>
          <a:xfrm>
            <a:off x="16707474" y="3798145"/>
            <a:ext cx="2638537" cy="2812394"/>
          </a:xfrm>
          <a:custGeom>
            <a:avLst/>
            <a:gdLst/>
            <a:ahLst/>
            <a:cxnLst/>
            <a:rect l="l" t="t" r="r" b="b"/>
            <a:pathLst>
              <a:path w="2638537" h="2812394">
                <a:moveTo>
                  <a:pt x="0" y="0"/>
                </a:moveTo>
                <a:lnTo>
                  <a:pt x="2638536" y="0"/>
                </a:lnTo>
                <a:lnTo>
                  <a:pt x="2638536" y="2812394"/>
                </a:lnTo>
                <a:lnTo>
                  <a:pt x="0" y="281239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2" name="Freeform 22"/>
          <p:cNvSpPr/>
          <p:nvPr/>
        </p:nvSpPr>
        <p:spPr>
          <a:xfrm>
            <a:off x="-1114133" y="3798145"/>
            <a:ext cx="2638537" cy="2812394"/>
          </a:xfrm>
          <a:custGeom>
            <a:avLst/>
            <a:gdLst/>
            <a:ahLst/>
            <a:cxnLst/>
            <a:rect l="l" t="t" r="r" b="b"/>
            <a:pathLst>
              <a:path w="2638537" h="2812394">
                <a:moveTo>
                  <a:pt x="0" y="0"/>
                </a:moveTo>
                <a:lnTo>
                  <a:pt x="2638537" y="0"/>
                </a:lnTo>
                <a:lnTo>
                  <a:pt x="2638537" y="2812394"/>
                </a:lnTo>
                <a:lnTo>
                  <a:pt x="0" y="281239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3" name="TextBox 23"/>
          <p:cNvSpPr txBox="1"/>
          <p:nvPr/>
        </p:nvSpPr>
        <p:spPr>
          <a:xfrm>
            <a:off x="3394041" y="1088704"/>
            <a:ext cx="11766757" cy="1025922"/>
          </a:xfrm>
          <a:prstGeom prst="rect">
            <a:avLst/>
          </a:prstGeom>
        </p:spPr>
        <p:txBody>
          <a:bodyPr wrap="square" lIns="0" tIns="0" rIns="0" bIns="0" rtlCol="0" anchor="t">
            <a:spAutoFit/>
          </a:bodyPr>
          <a:lstStyle/>
          <a:p>
            <a:pPr algn="ctr">
              <a:lnSpc>
                <a:spcPts val="7992"/>
              </a:lnSpc>
            </a:pPr>
            <a:r>
              <a:rPr lang="en-US" sz="7200" dirty="0">
                <a:solidFill>
                  <a:srgbClr val="0070C0"/>
                </a:solidFill>
                <a:latin typeface="Oswald" pitchFamily="2" charset="77"/>
                <a:cs typeface="Times New Roman" panose="02020603050405020304" pitchFamily="18" charset="0"/>
              </a:rPr>
              <a:t>SAFE a model that scales</a:t>
            </a:r>
            <a:endParaRPr lang="en-US" sz="7200" spc="115" dirty="0">
              <a:solidFill>
                <a:srgbClr val="0070C0"/>
              </a:solidFill>
              <a:latin typeface="Oswald" pitchFamily="2" charset="77"/>
            </a:endParaRPr>
          </a:p>
        </p:txBody>
      </p:sp>
      <p:sp>
        <p:nvSpPr>
          <p:cNvPr id="26" name="Text Placeholder 4">
            <a:extLst>
              <a:ext uri="{FF2B5EF4-FFF2-40B4-BE49-F238E27FC236}">
                <a16:creationId xmlns:a16="http://schemas.microsoft.com/office/drawing/2014/main" id="{0A160EED-FF6F-52D3-34C4-B9566BDCAE7C}"/>
              </a:ext>
            </a:extLst>
          </p:cNvPr>
          <p:cNvSpPr txBox="1">
            <a:spLocks/>
          </p:cNvSpPr>
          <p:nvPr/>
        </p:nvSpPr>
        <p:spPr>
          <a:xfrm>
            <a:off x="9528247" y="2458793"/>
            <a:ext cx="7523706" cy="6527007"/>
          </a:xfrm>
          <a:prstGeom prst="rect">
            <a:avLst/>
          </a:prstGeom>
        </p:spPr>
        <p:txBody>
          <a:bodyPr vert="horz" lIns="137160" tIns="68580" rIns="137160" bIns="6858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14350">
              <a:spcBef>
                <a:spcPts val="0"/>
              </a:spcBef>
              <a:spcAft>
                <a:spcPts val="900"/>
              </a:spcAft>
            </a:pPr>
            <a:r>
              <a:rPr lang="en-US" sz="2400" dirty="0">
                <a:solidFill>
                  <a:schemeClr val="tx2"/>
                </a:solidFill>
                <a:latin typeface="Space Mono" panose="020B0604020202020204" charset="0"/>
                <a:cs typeface="Arima Madurai" pitchFamily="2" charset="77"/>
              </a:rPr>
              <a:t>SAFE has expanded to the serve the communities of Cotati, Rohnert Park, SSU and San Rafael.</a:t>
            </a:r>
          </a:p>
          <a:p>
            <a:pPr marL="514350">
              <a:spcBef>
                <a:spcPts val="0"/>
              </a:spcBef>
              <a:spcAft>
                <a:spcPts val="900"/>
              </a:spcAft>
            </a:pPr>
            <a:r>
              <a:rPr lang="en-US" sz="2400" dirty="0">
                <a:solidFill>
                  <a:schemeClr val="tx2"/>
                </a:solidFill>
                <a:latin typeface="Space Mono" panose="020B0604020202020204" charset="0"/>
                <a:cs typeface="Arima Madurai" pitchFamily="2" charset="77"/>
              </a:rPr>
              <a:t>SAFE is the first program to serve a University campus and serves Sonoma State University.</a:t>
            </a:r>
          </a:p>
          <a:p>
            <a:pPr marL="514350">
              <a:spcBef>
                <a:spcPts val="0"/>
              </a:spcBef>
              <a:spcAft>
                <a:spcPts val="900"/>
              </a:spcAft>
            </a:pPr>
            <a:r>
              <a:rPr lang="en-US" sz="2400" dirty="0">
                <a:solidFill>
                  <a:schemeClr val="tx2"/>
                </a:solidFill>
                <a:latin typeface="Space Mono" panose="020B0604020202020204" charset="0"/>
                <a:cs typeface="Arima Madurai" pitchFamily="2" charset="77"/>
              </a:rPr>
              <a:t>SAFE is connected with SRJC and has responded to their campuses to provide assistance.</a:t>
            </a:r>
          </a:p>
          <a:p>
            <a:pPr marL="514350">
              <a:spcBef>
                <a:spcPts val="0"/>
              </a:spcBef>
              <a:spcAft>
                <a:spcPts val="900"/>
              </a:spcAft>
            </a:pPr>
            <a:r>
              <a:rPr lang="en-US" sz="2400" dirty="0">
                <a:solidFill>
                  <a:schemeClr val="tx2"/>
                </a:solidFill>
                <a:latin typeface="Space Mono" panose="020B0604020202020204" charset="0"/>
                <a:cs typeface="Arima Madurai" pitchFamily="2" charset="77"/>
              </a:rPr>
              <a:t>LAPD recently interviewed Petaluma PD and PPSC staff about the SAFE Team as they are evaluating how to implement a mobile crisis team with similar personnel.</a:t>
            </a:r>
          </a:p>
          <a:p>
            <a:pPr>
              <a:spcBef>
                <a:spcPts val="0"/>
              </a:spcBef>
              <a:spcAft>
                <a:spcPts val="900"/>
              </a:spcAft>
            </a:pPr>
            <a:endParaRPr lang="en-US" dirty="0"/>
          </a:p>
        </p:txBody>
      </p:sp>
      <p:pic>
        <p:nvPicPr>
          <p:cNvPr id="27" name="Picture 26">
            <a:extLst>
              <a:ext uri="{FF2B5EF4-FFF2-40B4-BE49-F238E27FC236}">
                <a16:creationId xmlns:a16="http://schemas.microsoft.com/office/drawing/2014/main" id="{918549AD-7D33-2C10-D885-E327674B755A}"/>
              </a:ext>
            </a:extLst>
          </p:cNvPr>
          <p:cNvPicPr>
            <a:picLocks noChangeAspect="1"/>
          </p:cNvPicPr>
          <p:nvPr/>
        </p:nvPicPr>
        <p:blipFill rotWithShape="1">
          <a:blip r:embed="rId14"/>
          <a:srcRect l="21873" r="21877"/>
          <a:stretch/>
        </p:blipFill>
        <p:spPr>
          <a:xfrm>
            <a:off x="1756339" y="2462222"/>
            <a:ext cx="2889246" cy="2889246"/>
          </a:xfrm>
          <a:custGeom>
            <a:avLst/>
            <a:gdLst/>
            <a:ahLst/>
            <a:cxnLst/>
            <a:rect l="l" t="t" r="r" b="b"/>
            <a:pathLst>
              <a:path w="2769973" h="2769973">
                <a:moveTo>
                  <a:pt x="133430" y="0"/>
                </a:moveTo>
                <a:lnTo>
                  <a:pt x="2636543" y="0"/>
                </a:lnTo>
                <a:cubicBezTo>
                  <a:pt x="2710234" y="0"/>
                  <a:pt x="2769973" y="59739"/>
                  <a:pt x="2769973" y="133430"/>
                </a:cubicBezTo>
                <a:lnTo>
                  <a:pt x="2769973" y="2636543"/>
                </a:lnTo>
                <a:cubicBezTo>
                  <a:pt x="2769973" y="2710234"/>
                  <a:pt x="2710234" y="2769973"/>
                  <a:pt x="2636543" y="2769973"/>
                </a:cubicBezTo>
                <a:lnTo>
                  <a:pt x="133430" y="2769973"/>
                </a:lnTo>
                <a:cubicBezTo>
                  <a:pt x="59739" y="2769973"/>
                  <a:pt x="0" y="2710234"/>
                  <a:pt x="0" y="2636543"/>
                </a:cubicBezTo>
                <a:lnTo>
                  <a:pt x="0" y="133430"/>
                </a:lnTo>
                <a:cubicBezTo>
                  <a:pt x="0" y="59739"/>
                  <a:pt x="59739" y="0"/>
                  <a:pt x="133430" y="0"/>
                </a:cubicBezTo>
                <a:close/>
              </a:path>
            </a:pathLst>
          </a:custGeom>
        </p:spPr>
      </p:pic>
      <p:pic>
        <p:nvPicPr>
          <p:cNvPr id="28" name="Picture 27">
            <a:extLst>
              <a:ext uri="{FF2B5EF4-FFF2-40B4-BE49-F238E27FC236}">
                <a16:creationId xmlns:a16="http://schemas.microsoft.com/office/drawing/2014/main" id="{8C2437C8-5936-E72E-EB76-FE8DDAC59AC3}"/>
              </a:ext>
            </a:extLst>
          </p:cNvPr>
          <p:cNvPicPr>
            <a:picLocks noChangeAspect="1"/>
          </p:cNvPicPr>
          <p:nvPr/>
        </p:nvPicPr>
        <p:blipFill rotWithShape="1">
          <a:blip r:embed="rId15"/>
          <a:srcRect t="10330" b="33420"/>
          <a:stretch/>
        </p:blipFill>
        <p:spPr>
          <a:xfrm>
            <a:off x="5739497" y="2485105"/>
            <a:ext cx="2889246" cy="2889246"/>
          </a:xfrm>
          <a:custGeom>
            <a:avLst/>
            <a:gdLst/>
            <a:ahLst/>
            <a:cxnLst/>
            <a:rect l="l" t="t" r="r" b="b"/>
            <a:pathLst>
              <a:path w="2683042" h="2683042">
                <a:moveTo>
                  <a:pt x="102278" y="0"/>
                </a:moveTo>
                <a:lnTo>
                  <a:pt x="2580764" y="0"/>
                </a:lnTo>
                <a:cubicBezTo>
                  <a:pt x="2637251" y="0"/>
                  <a:pt x="2683042" y="45791"/>
                  <a:pt x="2683042" y="102278"/>
                </a:cubicBezTo>
                <a:lnTo>
                  <a:pt x="2683042" y="2580764"/>
                </a:lnTo>
                <a:cubicBezTo>
                  <a:pt x="2683042" y="2637251"/>
                  <a:pt x="2637251" y="2683042"/>
                  <a:pt x="2580764" y="2683042"/>
                </a:cubicBezTo>
                <a:lnTo>
                  <a:pt x="102278" y="2683042"/>
                </a:lnTo>
                <a:cubicBezTo>
                  <a:pt x="45791" y="2683042"/>
                  <a:pt x="0" y="2637251"/>
                  <a:pt x="0" y="2580764"/>
                </a:cubicBezTo>
                <a:lnTo>
                  <a:pt x="0" y="102278"/>
                </a:lnTo>
                <a:cubicBezTo>
                  <a:pt x="0" y="45791"/>
                  <a:pt x="45791" y="0"/>
                  <a:pt x="102278" y="0"/>
                </a:cubicBezTo>
                <a:close/>
              </a:path>
            </a:pathLst>
          </a:custGeom>
        </p:spPr>
      </p:pic>
      <p:pic>
        <p:nvPicPr>
          <p:cNvPr id="29" name="Picture 10">
            <a:extLst>
              <a:ext uri="{FF2B5EF4-FFF2-40B4-BE49-F238E27FC236}">
                <a16:creationId xmlns:a16="http://schemas.microsoft.com/office/drawing/2014/main" id="{984F7315-7D0B-37A8-8C29-285EFE521A03}"/>
              </a:ext>
            </a:extLst>
          </p:cNvPr>
          <p:cNvPicPr>
            <a:picLocks noChangeAspect="1"/>
          </p:cNvPicPr>
          <p:nvPr/>
        </p:nvPicPr>
        <p:blipFill rotWithShape="1">
          <a:blip r:embed="rId16"/>
          <a:srcRect l="29035" r="14715"/>
          <a:stretch/>
        </p:blipFill>
        <p:spPr>
          <a:xfrm>
            <a:off x="1736851" y="5479708"/>
            <a:ext cx="2889246" cy="2921442"/>
          </a:xfrm>
          <a:custGeom>
            <a:avLst/>
            <a:gdLst/>
            <a:ahLst/>
            <a:cxnLst/>
            <a:rect l="l" t="t" r="r" b="b"/>
            <a:pathLst>
              <a:path w="2683042" h="2683042">
                <a:moveTo>
                  <a:pt x="102278" y="0"/>
                </a:moveTo>
                <a:lnTo>
                  <a:pt x="2580764" y="0"/>
                </a:lnTo>
                <a:cubicBezTo>
                  <a:pt x="2637251" y="0"/>
                  <a:pt x="2683042" y="45791"/>
                  <a:pt x="2683042" y="102278"/>
                </a:cubicBezTo>
                <a:lnTo>
                  <a:pt x="2683042" y="2580764"/>
                </a:lnTo>
                <a:cubicBezTo>
                  <a:pt x="2683042" y="2637251"/>
                  <a:pt x="2637251" y="2683042"/>
                  <a:pt x="2580764" y="2683042"/>
                </a:cubicBezTo>
                <a:lnTo>
                  <a:pt x="102278" y="2683042"/>
                </a:lnTo>
                <a:cubicBezTo>
                  <a:pt x="45791" y="2683042"/>
                  <a:pt x="0" y="2637251"/>
                  <a:pt x="0" y="2580764"/>
                </a:cubicBezTo>
                <a:lnTo>
                  <a:pt x="0" y="102278"/>
                </a:lnTo>
                <a:cubicBezTo>
                  <a:pt x="0" y="45791"/>
                  <a:pt x="45791" y="0"/>
                  <a:pt x="102278" y="0"/>
                </a:cubicBezTo>
                <a:close/>
              </a:path>
            </a:pathLst>
          </a:custGeom>
        </p:spPr>
      </p:pic>
      <p:pic>
        <p:nvPicPr>
          <p:cNvPr id="30" name="Picture 5">
            <a:extLst>
              <a:ext uri="{FF2B5EF4-FFF2-40B4-BE49-F238E27FC236}">
                <a16:creationId xmlns:a16="http://schemas.microsoft.com/office/drawing/2014/main" id="{CCB2CC63-936D-2F79-A792-99F45BAD97F2}"/>
              </a:ext>
            </a:extLst>
          </p:cNvPr>
          <p:cNvPicPr>
            <a:picLocks noChangeAspect="1"/>
          </p:cNvPicPr>
          <p:nvPr/>
        </p:nvPicPr>
        <p:blipFill rotWithShape="1">
          <a:blip r:embed="rId17"/>
          <a:srcRect t="8351" r="-3" b="16647"/>
          <a:stretch/>
        </p:blipFill>
        <p:spPr>
          <a:xfrm>
            <a:off x="5759968" y="5479708"/>
            <a:ext cx="2889245" cy="2889246"/>
          </a:xfrm>
          <a:custGeom>
            <a:avLst/>
            <a:gdLst/>
            <a:ahLst/>
            <a:cxnLst/>
            <a:rect l="l" t="t" r="r" b="b"/>
            <a:pathLst>
              <a:path w="3118718" h="3118719">
                <a:moveTo>
                  <a:pt x="127306" y="0"/>
                </a:moveTo>
                <a:lnTo>
                  <a:pt x="2991412" y="0"/>
                </a:lnTo>
                <a:cubicBezTo>
                  <a:pt x="3061721" y="0"/>
                  <a:pt x="3118718" y="56997"/>
                  <a:pt x="3118718" y="127306"/>
                </a:cubicBezTo>
                <a:lnTo>
                  <a:pt x="3118718" y="2991413"/>
                </a:lnTo>
                <a:cubicBezTo>
                  <a:pt x="3118718" y="3061722"/>
                  <a:pt x="3061721" y="3118719"/>
                  <a:pt x="2991412" y="3118719"/>
                </a:cubicBezTo>
                <a:lnTo>
                  <a:pt x="127306" y="3118719"/>
                </a:lnTo>
                <a:cubicBezTo>
                  <a:pt x="56997" y="3118719"/>
                  <a:pt x="0" y="3061722"/>
                  <a:pt x="0" y="2991413"/>
                </a:cubicBezTo>
                <a:lnTo>
                  <a:pt x="0" y="127306"/>
                </a:lnTo>
                <a:cubicBezTo>
                  <a:pt x="0" y="56997"/>
                  <a:pt x="56997" y="0"/>
                  <a:pt x="127306" y="0"/>
                </a:cubicBezTo>
                <a:close/>
              </a:path>
            </a:pathLst>
          </a:cu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9CCDDC"/>
        </a:solidFill>
        <a:effectLst/>
      </p:bgPr>
    </p:bg>
    <p:spTree>
      <p:nvGrpSpPr>
        <p:cNvPr id="1" name=""/>
        <p:cNvGrpSpPr/>
        <p:nvPr/>
      </p:nvGrpSpPr>
      <p:grpSpPr>
        <a:xfrm>
          <a:off x="0" y="0"/>
          <a:ext cx="0" cy="0"/>
          <a:chOff x="0" y="0"/>
          <a:chExt cx="0" cy="0"/>
        </a:xfrm>
      </p:grpSpPr>
      <p:grpSp>
        <p:nvGrpSpPr>
          <p:cNvPr id="2" name="Group 2"/>
          <p:cNvGrpSpPr/>
          <p:nvPr/>
        </p:nvGrpSpPr>
        <p:grpSpPr>
          <a:xfrm>
            <a:off x="-854523" y="8128809"/>
            <a:ext cx="19782524" cy="2094576"/>
            <a:chOff x="0" y="0"/>
            <a:chExt cx="5210212" cy="551658"/>
          </a:xfrm>
        </p:grpSpPr>
        <p:sp>
          <p:nvSpPr>
            <p:cNvPr id="3" name="Freeform 3"/>
            <p:cNvSpPr/>
            <p:nvPr/>
          </p:nvSpPr>
          <p:spPr>
            <a:xfrm>
              <a:off x="0" y="0"/>
              <a:ext cx="5210212" cy="551658"/>
            </a:xfrm>
            <a:custGeom>
              <a:avLst/>
              <a:gdLst/>
              <a:ahLst/>
              <a:cxnLst/>
              <a:rect l="l" t="t" r="r" b="b"/>
              <a:pathLst>
                <a:path w="5210212" h="551658">
                  <a:moveTo>
                    <a:pt x="0" y="0"/>
                  </a:moveTo>
                  <a:lnTo>
                    <a:pt x="5210212" y="0"/>
                  </a:lnTo>
                  <a:lnTo>
                    <a:pt x="5210212" y="551658"/>
                  </a:lnTo>
                  <a:lnTo>
                    <a:pt x="0" y="551658"/>
                  </a:lnTo>
                  <a:close/>
                </a:path>
              </a:pathLst>
            </a:custGeom>
            <a:solidFill>
              <a:srgbClr val="FFFFFF"/>
            </a:solidFill>
          </p:spPr>
          <p:txBody>
            <a:bodyPr/>
            <a:lstStyle/>
            <a:p>
              <a:endParaRPr lang="en-US"/>
            </a:p>
          </p:txBody>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3359"/>
                </a:lnSpc>
              </a:pPr>
              <a:endParaRPr/>
            </a:p>
          </p:txBody>
        </p:sp>
      </p:grpSp>
      <p:grpSp>
        <p:nvGrpSpPr>
          <p:cNvPr id="5" name="Group 5"/>
          <p:cNvGrpSpPr/>
          <p:nvPr/>
        </p:nvGrpSpPr>
        <p:grpSpPr>
          <a:xfrm>
            <a:off x="-684104" y="190295"/>
            <a:ext cx="19441687" cy="1280764"/>
            <a:chOff x="0" y="0"/>
            <a:chExt cx="5120444" cy="1506459"/>
          </a:xfrm>
        </p:grpSpPr>
        <p:sp>
          <p:nvSpPr>
            <p:cNvPr id="6" name="Freeform 6"/>
            <p:cNvSpPr/>
            <p:nvPr/>
          </p:nvSpPr>
          <p:spPr>
            <a:xfrm>
              <a:off x="0" y="0"/>
              <a:ext cx="5120444" cy="1506459"/>
            </a:xfrm>
            <a:custGeom>
              <a:avLst/>
              <a:gdLst/>
              <a:ahLst/>
              <a:cxnLst/>
              <a:rect l="l" t="t" r="r" b="b"/>
              <a:pathLst>
                <a:path w="5120444" h="1506459">
                  <a:moveTo>
                    <a:pt x="0" y="0"/>
                  </a:moveTo>
                  <a:lnTo>
                    <a:pt x="5120444" y="0"/>
                  </a:lnTo>
                  <a:lnTo>
                    <a:pt x="5120444" y="1506459"/>
                  </a:lnTo>
                  <a:lnTo>
                    <a:pt x="0" y="1506459"/>
                  </a:lnTo>
                  <a:close/>
                </a:path>
              </a:pathLst>
            </a:custGeom>
            <a:solidFill>
              <a:srgbClr val="FFFFFF"/>
            </a:solidFill>
          </p:spPr>
          <p:txBody>
            <a:bodyPr/>
            <a:lstStyle/>
            <a:p>
              <a:endParaRPr lang="en-US" dirty="0"/>
            </a:p>
          </p:txBody>
        </p:sp>
        <p:sp>
          <p:nvSpPr>
            <p:cNvPr id="7" name="TextBox 7"/>
            <p:cNvSpPr txBox="1"/>
            <p:nvPr/>
          </p:nvSpPr>
          <p:spPr>
            <a:xfrm>
              <a:off x="0" y="-57150"/>
              <a:ext cx="812800" cy="869950"/>
            </a:xfrm>
            <a:prstGeom prst="rect">
              <a:avLst/>
            </a:prstGeom>
          </p:spPr>
          <p:txBody>
            <a:bodyPr lIns="50800" tIns="50800" rIns="50800" bIns="50800" rtlCol="0" anchor="ctr"/>
            <a:lstStyle/>
            <a:p>
              <a:pPr algn="ctr">
                <a:lnSpc>
                  <a:spcPts val="3359"/>
                </a:lnSpc>
              </a:pPr>
              <a:endParaRPr/>
            </a:p>
          </p:txBody>
        </p:sp>
      </p:grpSp>
      <p:grpSp>
        <p:nvGrpSpPr>
          <p:cNvPr id="8" name="Group 8"/>
          <p:cNvGrpSpPr/>
          <p:nvPr/>
        </p:nvGrpSpPr>
        <p:grpSpPr>
          <a:xfrm>
            <a:off x="17259300" y="-235087"/>
            <a:ext cx="2165554" cy="10878858"/>
            <a:chOff x="0" y="0"/>
            <a:chExt cx="570352" cy="2865214"/>
          </a:xfrm>
        </p:grpSpPr>
        <p:sp>
          <p:nvSpPr>
            <p:cNvPr id="9" name="Freeform 9"/>
            <p:cNvSpPr/>
            <p:nvPr/>
          </p:nvSpPr>
          <p:spPr>
            <a:xfrm>
              <a:off x="0" y="0"/>
              <a:ext cx="570352" cy="2865214"/>
            </a:xfrm>
            <a:custGeom>
              <a:avLst/>
              <a:gdLst/>
              <a:ahLst/>
              <a:cxnLst/>
              <a:rect l="l" t="t" r="r" b="b"/>
              <a:pathLst>
                <a:path w="570352" h="2865214">
                  <a:moveTo>
                    <a:pt x="0" y="0"/>
                  </a:moveTo>
                  <a:lnTo>
                    <a:pt x="570352" y="0"/>
                  </a:lnTo>
                  <a:lnTo>
                    <a:pt x="570352" y="2865214"/>
                  </a:lnTo>
                  <a:lnTo>
                    <a:pt x="0" y="2865214"/>
                  </a:lnTo>
                  <a:close/>
                </a:path>
              </a:pathLst>
            </a:custGeom>
            <a:solidFill>
              <a:srgbClr val="0D5F97"/>
            </a:solidFill>
          </p:spPr>
          <p:txBody>
            <a:bodyPr/>
            <a:lstStyle/>
            <a:p>
              <a:endParaRPr lang="en-US"/>
            </a:p>
          </p:txBody>
        </p:sp>
        <p:sp>
          <p:nvSpPr>
            <p:cNvPr id="10" name="TextBox 10"/>
            <p:cNvSpPr txBox="1"/>
            <p:nvPr/>
          </p:nvSpPr>
          <p:spPr>
            <a:xfrm>
              <a:off x="0" y="-57150"/>
              <a:ext cx="812800" cy="869950"/>
            </a:xfrm>
            <a:prstGeom prst="rect">
              <a:avLst/>
            </a:prstGeom>
          </p:spPr>
          <p:txBody>
            <a:bodyPr lIns="50800" tIns="50800" rIns="50800" bIns="50800" rtlCol="0" anchor="ctr"/>
            <a:lstStyle/>
            <a:p>
              <a:pPr algn="ctr">
                <a:lnSpc>
                  <a:spcPts val="3359"/>
                </a:lnSpc>
              </a:pPr>
              <a:endParaRPr/>
            </a:p>
          </p:txBody>
        </p:sp>
      </p:grpSp>
      <p:grpSp>
        <p:nvGrpSpPr>
          <p:cNvPr id="11" name="Group 11"/>
          <p:cNvGrpSpPr/>
          <p:nvPr/>
        </p:nvGrpSpPr>
        <p:grpSpPr>
          <a:xfrm>
            <a:off x="-1114133" y="-235087"/>
            <a:ext cx="2165554" cy="10878858"/>
            <a:chOff x="0" y="0"/>
            <a:chExt cx="570352" cy="2865214"/>
          </a:xfrm>
        </p:grpSpPr>
        <p:sp>
          <p:nvSpPr>
            <p:cNvPr id="12" name="Freeform 12"/>
            <p:cNvSpPr/>
            <p:nvPr/>
          </p:nvSpPr>
          <p:spPr>
            <a:xfrm>
              <a:off x="0" y="0"/>
              <a:ext cx="570352" cy="2865214"/>
            </a:xfrm>
            <a:custGeom>
              <a:avLst/>
              <a:gdLst/>
              <a:ahLst/>
              <a:cxnLst/>
              <a:rect l="l" t="t" r="r" b="b"/>
              <a:pathLst>
                <a:path w="570352" h="2865214">
                  <a:moveTo>
                    <a:pt x="0" y="0"/>
                  </a:moveTo>
                  <a:lnTo>
                    <a:pt x="570352" y="0"/>
                  </a:lnTo>
                  <a:lnTo>
                    <a:pt x="570352" y="2865214"/>
                  </a:lnTo>
                  <a:lnTo>
                    <a:pt x="0" y="2865214"/>
                  </a:lnTo>
                  <a:close/>
                </a:path>
              </a:pathLst>
            </a:custGeom>
            <a:solidFill>
              <a:srgbClr val="0D5F97"/>
            </a:solidFill>
          </p:spPr>
          <p:txBody>
            <a:bodyPr/>
            <a:lstStyle/>
            <a:p>
              <a:endParaRPr lang="en-US"/>
            </a:p>
          </p:txBody>
        </p:sp>
        <p:sp>
          <p:nvSpPr>
            <p:cNvPr id="13" name="TextBox 13"/>
            <p:cNvSpPr txBox="1"/>
            <p:nvPr/>
          </p:nvSpPr>
          <p:spPr>
            <a:xfrm>
              <a:off x="0" y="-57150"/>
              <a:ext cx="812800" cy="869950"/>
            </a:xfrm>
            <a:prstGeom prst="rect">
              <a:avLst/>
            </a:prstGeom>
          </p:spPr>
          <p:txBody>
            <a:bodyPr lIns="50800" tIns="50800" rIns="50800" bIns="50800" rtlCol="0" anchor="ctr"/>
            <a:lstStyle/>
            <a:p>
              <a:pPr algn="ctr">
                <a:lnSpc>
                  <a:spcPts val="3359"/>
                </a:lnSpc>
              </a:pPr>
              <a:endParaRPr/>
            </a:p>
          </p:txBody>
        </p:sp>
      </p:grpSp>
      <p:sp>
        <p:nvSpPr>
          <p:cNvPr id="14" name="Freeform 14"/>
          <p:cNvSpPr/>
          <p:nvPr/>
        </p:nvSpPr>
        <p:spPr>
          <a:xfrm>
            <a:off x="8004341" y="8474312"/>
            <a:ext cx="2064797" cy="341630"/>
          </a:xfrm>
          <a:custGeom>
            <a:avLst/>
            <a:gdLst/>
            <a:ahLst/>
            <a:cxnLst/>
            <a:rect l="l" t="t" r="r" b="b"/>
            <a:pathLst>
              <a:path w="2064797" h="341630">
                <a:moveTo>
                  <a:pt x="0" y="0"/>
                </a:moveTo>
                <a:lnTo>
                  <a:pt x="2064797" y="0"/>
                </a:lnTo>
                <a:lnTo>
                  <a:pt x="2064797" y="341630"/>
                </a:lnTo>
                <a:lnTo>
                  <a:pt x="0" y="3416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5" name="Freeform 15"/>
          <p:cNvSpPr/>
          <p:nvPr/>
        </p:nvSpPr>
        <p:spPr>
          <a:xfrm>
            <a:off x="7777206" y="9384238"/>
            <a:ext cx="2519066" cy="2519066"/>
          </a:xfrm>
          <a:custGeom>
            <a:avLst/>
            <a:gdLst/>
            <a:ahLst/>
            <a:cxnLst/>
            <a:rect l="l" t="t" r="r" b="b"/>
            <a:pathLst>
              <a:path w="2519066" h="2519066">
                <a:moveTo>
                  <a:pt x="0" y="0"/>
                </a:moveTo>
                <a:lnTo>
                  <a:pt x="2519066" y="0"/>
                </a:lnTo>
                <a:lnTo>
                  <a:pt x="2519066" y="2519066"/>
                </a:lnTo>
                <a:lnTo>
                  <a:pt x="0" y="25190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6" name="Freeform 16"/>
          <p:cNvSpPr/>
          <p:nvPr/>
        </p:nvSpPr>
        <p:spPr>
          <a:xfrm>
            <a:off x="15602230" y="-1621229"/>
            <a:ext cx="5371540" cy="3242457"/>
          </a:xfrm>
          <a:custGeom>
            <a:avLst/>
            <a:gdLst/>
            <a:ahLst/>
            <a:cxnLst/>
            <a:rect l="l" t="t" r="r" b="b"/>
            <a:pathLst>
              <a:path w="5371540" h="3242457">
                <a:moveTo>
                  <a:pt x="0" y="0"/>
                </a:moveTo>
                <a:lnTo>
                  <a:pt x="5371540" y="0"/>
                </a:lnTo>
                <a:lnTo>
                  <a:pt x="5371540" y="3242458"/>
                </a:lnTo>
                <a:lnTo>
                  <a:pt x="0" y="324245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7" name="Freeform 17"/>
          <p:cNvSpPr/>
          <p:nvPr/>
        </p:nvSpPr>
        <p:spPr>
          <a:xfrm flipH="1">
            <a:off x="-2685770" y="-1621229"/>
            <a:ext cx="5371540" cy="3242457"/>
          </a:xfrm>
          <a:custGeom>
            <a:avLst/>
            <a:gdLst/>
            <a:ahLst/>
            <a:cxnLst/>
            <a:rect l="l" t="t" r="r" b="b"/>
            <a:pathLst>
              <a:path w="5371540" h="3242457">
                <a:moveTo>
                  <a:pt x="5371540" y="0"/>
                </a:moveTo>
                <a:lnTo>
                  <a:pt x="0" y="0"/>
                </a:lnTo>
                <a:lnTo>
                  <a:pt x="0" y="3242458"/>
                </a:lnTo>
                <a:lnTo>
                  <a:pt x="5371540" y="3242458"/>
                </a:lnTo>
                <a:lnTo>
                  <a:pt x="537154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8" name="Freeform 18"/>
          <p:cNvSpPr/>
          <p:nvPr/>
        </p:nvSpPr>
        <p:spPr>
          <a:xfrm>
            <a:off x="8200264" y="483923"/>
            <a:ext cx="1887472" cy="387790"/>
          </a:xfrm>
          <a:custGeom>
            <a:avLst/>
            <a:gdLst/>
            <a:ahLst/>
            <a:cxnLst/>
            <a:rect l="l" t="t" r="r" b="b"/>
            <a:pathLst>
              <a:path w="1887472" h="387790">
                <a:moveTo>
                  <a:pt x="0" y="0"/>
                </a:moveTo>
                <a:lnTo>
                  <a:pt x="1887472" y="0"/>
                </a:lnTo>
                <a:lnTo>
                  <a:pt x="1887472" y="387790"/>
                </a:lnTo>
                <a:lnTo>
                  <a:pt x="0" y="3877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9" name="Freeform 19"/>
          <p:cNvSpPr/>
          <p:nvPr/>
        </p:nvSpPr>
        <p:spPr>
          <a:xfrm flipH="1">
            <a:off x="14924546" y="8056101"/>
            <a:ext cx="4669508" cy="3073386"/>
          </a:xfrm>
          <a:custGeom>
            <a:avLst/>
            <a:gdLst/>
            <a:ahLst/>
            <a:cxnLst/>
            <a:rect l="l" t="t" r="r" b="b"/>
            <a:pathLst>
              <a:path w="4669508" h="3073386">
                <a:moveTo>
                  <a:pt x="4669508" y="0"/>
                </a:moveTo>
                <a:lnTo>
                  <a:pt x="0" y="0"/>
                </a:lnTo>
                <a:lnTo>
                  <a:pt x="0" y="3073386"/>
                </a:lnTo>
                <a:lnTo>
                  <a:pt x="4669508" y="3073386"/>
                </a:lnTo>
                <a:lnTo>
                  <a:pt x="4669508"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0" name="Freeform 20"/>
          <p:cNvSpPr/>
          <p:nvPr/>
        </p:nvSpPr>
        <p:spPr>
          <a:xfrm>
            <a:off x="-1306054" y="8056101"/>
            <a:ext cx="4669508" cy="3073386"/>
          </a:xfrm>
          <a:custGeom>
            <a:avLst/>
            <a:gdLst/>
            <a:ahLst/>
            <a:cxnLst/>
            <a:rect l="l" t="t" r="r" b="b"/>
            <a:pathLst>
              <a:path w="4669508" h="3073386">
                <a:moveTo>
                  <a:pt x="0" y="0"/>
                </a:moveTo>
                <a:lnTo>
                  <a:pt x="4669508" y="0"/>
                </a:lnTo>
                <a:lnTo>
                  <a:pt x="4669508" y="3073386"/>
                </a:lnTo>
                <a:lnTo>
                  <a:pt x="0" y="307338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1" name="Freeform 21"/>
          <p:cNvSpPr/>
          <p:nvPr/>
        </p:nvSpPr>
        <p:spPr>
          <a:xfrm>
            <a:off x="16707474" y="3798145"/>
            <a:ext cx="2638537" cy="2812394"/>
          </a:xfrm>
          <a:custGeom>
            <a:avLst/>
            <a:gdLst/>
            <a:ahLst/>
            <a:cxnLst/>
            <a:rect l="l" t="t" r="r" b="b"/>
            <a:pathLst>
              <a:path w="2638537" h="2812394">
                <a:moveTo>
                  <a:pt x="0" y="0"/>
                </a:moveTo>
                <a:lnTo>
                  <a:pt x="2638536" y="0"/>
                </a:lnTo>
                <a:lnTo>
                  <a:pt x="2638536" y="2812394"/>
                </a:lnTo>
                <a:lnTo>
                  <a:pt x="0" y="281239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2" name="Freeform 22"/>
          <p:cNvSpPr/>
          <p:nvPr/>
        </p:nvSpPr>
        <p:spPr>
          <a:xfrm>
            <a:off x="-1114133" y="3798145"/>
            <a:ext cx="2638537" cy="2812394"/>
          </a:xfrm>
          <a:custGeom>
            <a:avLst/>
            <a:gdLst/>
            <a:ahLst/>
            <a:cxnLst/>
            <a:rect l="l" t="t" r="r" b="b"/>
            <a:pathLst>
              <a:path w="2638537" h="2812394">
                <a:moveTo>
                  <a:pt x="0" y="0"/>
                </a:moveTo>
                <a:lnTo>
                  <a:pt x="2638537" y="0"/>
                </a:lnTo>
                <a:lnTo>
                  <a:pt x="2638537" y="2812394"/>
                </a:lnTo>
                <a:lnTo>
                  <a:pt x="0" y="281239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6" name="Title 4">
            <a:extLst>
              <a:ext uri="{FF2B5EF4-FFF2-40B4-BE49-F238E27FC236}">
                <a16:creationId xmlns:a16="http://schemas.microsoft.com/office/drawing/2014/main" id="{240F713D-4D97-0EBA-C88B-99E03C7B0967}"/>
              </a:ext>
            </a:extLst>
          </p:cNvPr>
          <p:cNvSpPr txBox="1">
            <a:spLocks/>
          </p:cNvSpPr>
          <p:nvPr/>
        </p:nvSpPr>
        <p:spPr>
          <a:xfrm>
            <a:off x="2663711" y="1896441"/>
            <a:ext cx="5584400" cy="1135695"/>
          </a:xfrm>
          <a:prstGeom prst="rect">
            <a:avLst/>
          </a:prstGeom>
          <a:ln w="25400" cap="sq">
            <a:solidFill>
              <a:srgbClr val="FFFFFF"/>
            </a:solidFill>
            <a:miter lim="800000"/>
          </a:ln>
        </p:spPr>
        <p:txBody>
          <a:bodyPr vert="horz" wrap="square" lIns="137160" tIns="68580" rIns="137160" bIns="6858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200" dirty="0">
                <a:solidFill>
                  <a:schemeClr val="tx2"/>
                </a:solidFill>
                <a:latin typeface="Oswald" pitchFamily="2" charset="77"/>
                <a:cs typeface="Times New Roman" panose="02020603050405020304" pitchFamily="18" charset="0"/>
              </a:rPr>
              <a:t>PPSC Executive Director </a:t>
            </a:r>
          </a:p>
        </p:txBody>
      </p:sp>
      <p:sp>
        <p:nvSpPr>
          <p:cNvPr id="29" name="Title 4">
            <a:extLst>
              <a:ext uri="{FF2B5EF4-FFF2-40B4-BE49-F238E27FC236}">
                <a16:creationId xmlns:a16="http://schemas.microsoft.com/office/drawing/2014/main" id="{0AB2122E-5632-D738-05EE-81C4E257E8AB}"/>
              </a:ext>
            </a:extLst>
          </p:cNvPr>
          <p:cNvSpPr txBox="1">
            <a:spLocks/>
          </p:cNvSpPr>
          <p:nvPr/>
        </p:nvSpPr>
        <p:spPr>
          <a:xfrm>
            <a:off x="2782401" y="4684686"/>
            <a:ext cx="5584400" cy="768871"/>
          </a:xfrm>
          <a:prstGeom prst="rect">
            <a:avLst/>
          </a:prstGeom>
          <a:ln w="25400" cap="sq">
            <a:solidFill>
              <a:srgbClr val="FFFFFF"/>
            </a:solidFill>
            <a:miter lim="800000"/>
          </a:ln>
        </p:spPr>
        <p:txBody>
          <a:bodyPr wrap="square">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650" dirty="0">
                <a:solidFill>
                  <a:srgbClr val="242424"/>
                </a:solidFill>
                <a:latin typeface="Calibri" panose="020F0502020204030204" pitchFamily="34" charset="0"/>
              </a:rPr>
              <a:t> </a:t>
            </a:r>
            <a:r>
              <a:rPr lang="en-US" sz="4200" dirty="0">
                <a:solidFill>
                  <a:schemeClr val="tx2"/>
                </a:solidFill>
                <a:latin typeface="Oswald" pitchFamily="2" charset="77"/>
                <a:cs typeface="Times New Roman" panose="02020603050405020304" pitchFamily="18" charset="0"/>
              </a:rPr>
              <a:t>Lieutenant</a:t>
            </a:r>
          </a:p>
        </p:txBody>
      </p:sp>
      <p:sp>
        <p:nvSpPr>
          <p:cNvPr id="30" name="Content Placeholder 7">
            <a:extLst>
              <a:ext uri="{FF2B5EF4-FFF2-40B4-BE49-F238E27FC236}">
                <a16:creationId xmlns:a16="http://schemas.microsoft.com/office/drawing/2014/main" id="{354BC735-5BC3-B4AA-EDA7-F842B1A53EA3}"/>
              </a:ext>
            </a:extLst>
          </p:cNvPr>
          <p:cNvSpPr txBox="1">
            <a:spLocks/>
          </p:cNvSpPr>
          <p:nvPr/>
        </p:nvSpPr>
        <p:spPr>
          <a:xfrm>
            <a:off x="9251043" y="1816562"/>
            <a:ext cx="6169208" cy="2427186"/>
          </a:xfrm>
          <a:prstGeom prst="rect">
            <a:avLst/>
          </a:prstGeom>
        </p:spPr>
        <p:txBody>
          <a:bodyPr>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Font typeface="Arial" pitchFamily="34" charset="0"/>
              <a:buNone/>
            </a:pPr>
            <a:r>
              <a:rPr lang="en-US" sz="3000" b="1" dirty="0" err="1">
                <a:solidFill>
                  <a:schemeClr val="tx2"/>
                </a:solidFill>
                <a:latin typeface="Space Mono" panose="020B0604020202020204" charset="0"/>
                <a:cs typeface="Times New Roman" panose="02020603050405020304" pitchFamily="18" charset="0"/>
              </a:rPr>
              <a:t>Elece</a:t>
            </a:r>
            <a:r>
              <a:rPr lang="en-US" sz="3000" b="1" dirty="0">
                <a:solidFill>
                  <a:schemeClr val="tx2"/>
                </a:solidFill>
                <a:latin typeface="Space Mono" panose="020B0604020202020204" charset="0"/>
                <a:cs typeface="Times New Roman" panose="02020603050405020304" pitchFamily="18" charset="0"/>
              </a:rPr>
              <a:t> Hempel</a:t>
            </a:r>
          </a:p>
          <a:p>
            <a:pPr marL="0" indent="0" fontAlgn="base">
              <a:spcBef>
                <a:spcPts val="0"/>
              </a:spcBef>
              <a:buFont typeface="Arial" pitchFamily="34" charset="0"/>
              <a:buNone/>
            </a:pPr>
            <a:r>
              <a:rPr lang="en-US" sz="3000" dirty="0">
                <a:solidFill>
                  <a:schemeClr val="tx2"/>
                </a:solidFill>
                <a:latin typeface="Space Mono" panose="020B0604020202020204" charset="0"/>
                <a:cs typeface="Times New Roman" panose="02020603050405020304" pitchFamily="18" charset="0"/>
              </a:rPr>
              <a:t>Petaluma People Services Center</a:t>
            </a:r>
          </a:p>
          <a:p>
            <a:pPr marL="0" indent="0" fontAlgn="base">
              <a:spcBef>
                <a:spcPts val="0"/>
              </a:spcBef>
              <a:buFont typeface="Arial" pitchFamily="34" charset="0"/>
              <a:buNone/>
            </a:pPr>
            <a:r>
              <a:rPr lang="en-US" sz="3000" dirty="0">
                <a:solidFill>
                  <a:schemeClr val="tx2"/>
                </a:solidFill>
                <a:latin typeface="Space Mono" panose="020B0604020202020204" charset="0"/>
                <a:cs typeface="Times New Roman" panose="02020603050405020304" pitchFamily="18" charset="0"/>
              </a:rPr>
              <a:t>1500 Petaluma Blvd S</a:t>
            </a:r>
          </a:p>
          <a:p>
            <a:pPr marL="0" indent="0" fontAlgn="base">
              <a:spcBef>
                <a:spcPts val="0"/>
              </a:spcBef>
              <a:buFont typeface="Arial" pitchFamily="34" charset="0"/>
              <a:buNone/>
            </a:pPr>
            <a:r>
              <a:rPr lang="en-US" sz="3000" dirty="0">
                <a:solidFill>
                  <a:schemeClr val="tx2"/>
                </a:solidFill>
                <a:latin typeface="Space Mono" panose="020B0604020202020204" charset="0"/>
                <a:cs typeface="Times New Roman" panose="02020603050405020304" pitchFamily="18" charset="0"/>
                <a:hlinkClick r:id="rId14">
                  <a:extLst>
                    <a:ext uri="{A12FA001-AC4F-418D-AE19-62706E023703}">
                      <ahyp:hlinkClr xmlns:ahyp="http://schemas.microsoft.com/office/drawing/2018/hyperlinkcolor" val="tx"/>
                    </a:ext>
                  </a:extLst>
                </a:hlinkClick>
              </a:rPr>
              <a:t>elece@petalumapeople.org</a:t>
            </a:r>
            <a:r>
              <a:rPr lang="en-US" sz="3000" dirty="0">
                <a:solidFill>
                  <a:schemeClr val="tx2"/>
                </a:solidFill>
                <a:latin typeface="Space Mono" panose="020B0604020202020204" charset="0"/>
                <a:cs typeface="Times New Roman" panose="02020603050405020304" pitchFamily="18" charset="0"/>
              </a:rPr>
              <a:t> </a:t>
            </a:r>
          </a:p>
          <a:p>
            <a:pPr marL="0" indent="0" fontAlgn="base">
              <a:spcBef>
                <a:spcPts val="0"/>
              </a:spcBef>
              <a:buFont typeface="Arial" pitchFamily="34" charset="0"/>
              <a:buNone/>
            </a:pPr>
            <a:r>
              <a:rPr lang="en-US" sz="3000" dirty="0">
                <a:solidFill>
                  <a:schemeClr val="tx2"/>
                </a:solidFill>
                <a:latin typeface="Space Mono" panose="020B0604020202020204" charset="0"/>
                <a:cs typeface="Times New Roman" panose="02020603050405020304" pitchFamily="18" charset="0"/>
              </a:rPr>
              <a:t>707-765-8488 </a:t>
            </a:r>
            <a:endParaRPr lang="en-US" sz="3000" dirty="0">
              <a:latin typeface="Space Mono" panose="020B0604020202020204" charset="0"/>
            </a:endParaRPr>
          </a:p>
        </p:txBody>
      </p:sp>
      <p:sp>
        <p:nvSpPr>
          <p:cNvPr id="31" name="Content Placeholder 5">
            <a:extLst>
              <a:ext uri="{FF2B5EF4-FFF2-40B4-BE49-F238E27FC236}">
                <a16:creationId xmlns:a16="http://schemas.microsoft.com/office/drawing/2014/main" id="{8130B50F-79B5-F53D-12CE-063C56B30C74}"/>
              </a:ext>
            </a:extLst>
          </p:cNvPr>
          <p:cNvSpPr txBox="1">
            <a:spLocks/>
          </p:cNvSpPr>
          <p:nvPr/>
        </p:nvSpPr>
        <p:spPr>
          <a:xfrm>
            <a:off x="9299486" y="4629246"/>
            <a:ext cx="7579599" cy="3326812"/>
          </a:xfrm>
          <a:prstGeom prst="rect">
            <a:avLst/>
          </a:prstGeom>
        </p:spPr>
        <p:txBody>
          <a:bodyPr>
            <a:normAutofit fontScale="925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Font typeface="Arial" pitchFamily="34" charset="0"/>
              <a:buNone/>
            </a:pPr>
            <a:r>
              <a:rPr lang="en-US" sz="3000" b="1" dirty="0">
                <a:solidFill>
                  <a:schemeClr val="tx2"/>
                </a:solidFill>
                <a:latin typeface="Space Mono" panose="020B0604020202020204" charset="0"/>
                <a:cs typeface="Times New Roman" panose="02020603050405020304" pitchFamily="18" charset="0"/>
              </a:rPr>
              <a:t>Nick McGowan</a:t>
            </a:r>
          </a:p>
          <a:p>
            <a:pPr marL="0" indent="0">
              <a:spcBef>
                <a:spcPts val="0"/>
              </a:spcBef>
              <a:buFont typeface="Arial" pitchFamily="34" charset="0"/>
              <a:buNone/>
            </a:pPr>
            <a:r>
              <a:rPr lang="en-US" sz="3000" dirty="0">
                <a:solidFill>
                  <a:schemeClr val="tx2"/>
                </a:solidFill>
                <a:latin typeface="Space Mono" panose="020B0604020202020204" charset="0"/>
                <a:cs typeface="Times New Roman" panose="02020603050405020304" pitchFamily="18" charset="0"/>
              </a:rPr>
              <a:t>Professional Standards Division </a:t>
            </a:r>
          </a:p>
          <a:p>
            <a:pPr marL="0" indent="0">
              <a:spcBef>
                <a:spcPts val="0"/>
              </a:spcBef>
              <a:buFont typeface="Arial" pitchFamily="34" charset="0"/>
              <a:buNone/>
            </a:pPr>
            <a:r>
              <a:rPr lang="en-US" sz="3000" dirty="0">
                <a:solidFill>
                  <a:schemeClr val="tx2"/>
                </a:solidFill>
                <a:latin typeface="Space Mono" panose="020B0604020202020204" charset="0"/>
                <a:cs typeface="Times New Roman" panose="02020603050405020304" pitchFamily="18" charset="0"/>
              </a:rPr>
              <a:t>Petaluma Police Department</a:t>
            </a:r>
          </a:p>
          <a:p>
            <a:pPr marL="0" indent="0">
              <a:spcBef>
                <a:spcPts val="0"/>
              </a:spcBef>
              <a:buFont typeface="Arial" pitchFamily="34" charset="0"/>
              <a:buNone/>
            </a:pPr>
            <a:r>
              <a:rPr lang="en-US" sz="3000" dirty="0">
                <a:solidFill>
                  <a:schemeClr val="tx2"/>
                </a:solidFill>
                <a:latin typeface="Space Mono" panose="020B0604020202020204" charset="0"/>
                <a:cs typeface="Times New Roman" panose="02020603050405020304" pitchFamily="18" charset="0"/>
              </a:rPr>
              <a:t>969 Petaluma Blvd North</a:t>
            </a:r>
          </a:p>
          <a:p>
            <a:pPr marL="0" indent="0">
              <a:spcBef>
                <a:spcPts val="0"/>
              </a:spcBef>
              <a:buFont typeface="Arial" pitchFamily="34" charset="0"/>
              <a:buNone/>
            </a:pPr>
            <a:r>
              <a:rPr lang="en-US" sz="3000" u="sng" dirty="0">
                <a:solidFill>
                  <a:schemeClr val="tx2"/>
                </a:solidFill>
                <a:latin typeface="Space Mono" panose="020B0604020202020204" charset="0"/>
                <a:cs typeface="Times New Roman" panose="02020603050405020304" pitchFamily="18" charset="0"/>
                <a:hlinkClick r:id="rId15">
                  <a:extLst>
                    <a:ext uri="{A12FA001-AC4F-418D-AE19-62706E023703}">
                      <ahyp:hlinkClr xmlns:ahyp="http://schemas.microsoft.com/office/drawing/2018/hyperlinkcolor" val="tx"/>
                    </a:ext>
                  </a:extLst>
                </a:hlinkClick>
              </a:rPr>
              <a:t>nmcgowan@cityofpetaluma.org</a:t>
            </a:r>
            <a:endParaRPr lang="en-US" sz="3000" dirty="0">
              <a:solidFill>
                <a:schemeClr val="tx2"/>
              </a:solidFill>
              <a:latin typeface="Space Mono" panose="020B0604020202020204" charset="0"/>
              <a:cs typeface="Times New Roman" panose="02020603050405020304" pitchFamily="18" charset="0"/>
            </a:endParaRPr>
          </a:p>
          <a:p>
            <a:pPr marL="0" indent="0">
              <a:spcBef>
                <a:spcPts val="0"/>
              </a:spcBef>
              <a:buFont typeface="Arial" pitchFamily="34" charset="0"/>
              <a:buNone/>
            </a:pPr>
            <a:r>
              <a:rPr lang="en-US" sz="3000" dirty="0">
                <a:solidFill>
                  <a:schemeClr val="tx2"/>
                </a:solidFill>
                <a:latin typeface="Space Mono" panose="020B0604020202020204" charset="0"/>
                <a:cs typeface="Times New Roman" panose="02020603050405020304" pitchFamily="18" charset="0"/>
              </a:rPr>
              <a:t>(707)778-4325 (Direct)</a:t>
            </a:r>
          </a:p>
          <a:p>
            <a:pPr marL="0" indent="0">
              <a:spcBef>
                <a:spcPts val="0"/>
              </a:spcBef>
              <a:buFont typeface="Arial" pitchFamily="34" charset="0"/>
              <a:buNone/>
            </a:pPr>
            <a:r>
              <a:rPr lang="en-US" sz="3000" dirty="0">
                <a:solidFill>
                  <a:schemeClr val="tx2"/>
                </a:solidFill>
                <a:latin typeface="Space Mono" panose="020B0604020202020204" charset="0"/>
                <a:cs typeface="Times New Roman" panose="02020603050405020304" pitchFamily="18" charset="0"/>
              </a:rPr>
              <a:t>(707)778-4372 (Police Department</a:t>
            </a:r>
            <a:r>
              <a:rPr lang="en-US" sz="3000" dirty="0">
                <a:solidFill>
                  <a:schemeClr val="tx2"/>
                </a:solidFill>
                <a:latin typeface="Helvetica" pitchFamily="2" charset="0"/>
                <a:cs typeface="Times New Roman" panose="02020603050405020304" pitchFamily="18" charset="0"/>
              </a:rPr>
              <a:t>)</a:t>
            </a:r>
          </a:p>
          <a:p>
            <a:endParaRPr lang="en-US" sz="30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9CCDDC"/>
        </a:solidFill>
        <a:effectLst/>
      </p:bgPr>
    </p:bg>
    <p:spTree>
      <p:nvGrpSpPr>
        <p:cNvPr id="1" name=""/>
        <p:cNvGrpSpPr/>
        <p:nvPr/>
      </p:nvGrpSpPr>
      <p:grpSpPr>
        <a:xfrm>
          <a:off x="0" y="0"/>
          <a:ext cx="0" cy="0"/>
          <a:chOff x="0" y="0"/>
          <a:chExt cx="0" cy="0"/>
        </a:xfrm>
      </p:grpSpPr>
      <p:grpSp>
        <p:nvGrpSpPr>
          <p:cNvPr id="2" name="Group 2"/>
          <p:cNvGrpSpPr/>
          <p:nvPr/>
        </p:nvGrpSpPr>
        <p:grpSpPr>
          <a:xfrm>
            <a:off x="-684104" y="8645127"/>
            <a:ext cx="19782524" cy="2094576"/>
            <a:chOff x="0" y="0"/>
            <a:chExt cx="5210212" cy="551658"/>
          </a:xfrm>
        </p:grpSpPr>
        <p:sp>
          <p:nvSpPr>
            <p:cNvPr id="3" name="Freeform 3"/>
            <p:cNvSpPr/>
            <p:nvPr/>
          </p:nvSpPr>
          <p:spPr>
            <a:xfrm>
              <a:off x="0" y="0"/>
              <a:ext cx="5210212" cy="551658"/>
            </a:xfrm>
            <a:custGeom>
              <a:avLst/>
              <a:gdLst/>
              <a:ahLst/>
              <a:cxnLst/>
              <a:rect l="l" t="t" r="r" b="b"/>
              <a:pathLst>
                <a:path w="5210212" h="551658">
                  <a:moveTo>
                    <a:pt x="0" y="0"/>
                  </a:moveTo>
                  <a:lnTo>
                    <a:pt x="5210212" y="0"/>
                  </a:lnTo>
                  <a:lnTo>
                    <a:pt x="5210212" y="551658"/>
                  </a:lnTo>
                  <a:lnTo>
                    <a:pt x="0" y="551658"/>
                  </a:lnTo>
                  <a:close/>
                </a:path>
              </a:pathLst>
            </a:custGeom>
            <a:solidFill>
              <a:srgbClr val="FFFFFF"/>
            </a:solidFill>
          </p:spPr>
          <p:txBody>
            <a:bodyPr/>
            <a:lstStyle/>
            <a:p>
              <a:endParaRPr lang="en-US"/>
            </a:p>
          </p:txBody>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3359"/>
                </a:lnSpc>
              </a:pPr>
              <a:endParaRPr/>
            </a:p>
          </p:txBody>
        </p:sp>
      </p:grpSp>
      <p:grpSp>
        <p:nvGrpSpPr>
          <p:cNvPr id="5" name="Group 5"/>
          <p:cNvGrpSpPr/>
          <p:nvPr/>
        </p:nvGrpSpPr>
        <p:grpSpPr>
          <a:xfrm>
            <a:off x="-684104" y="190294"/>
            <a:ext cx="19441687" cy="5719835"/>
            <a:chOff x="0" y="0"/>
            <a:chExt cx="5120444" cy="1506459"/>
          </a:xfrm>
        </p:grpSpPr>
        <p:sp>
          <p:nvSpPr>
            <p:cNvPr id="6" name="Freeform 6"/>
            <p:cNvSpPr/>
            <p:nvPr/>
          </p:nvSpPr>
          <p:spPr>
            <a:xfrm>
              <a:off x="0" y="0"/>
              <a:ext cx="5120444" cy="1506459"/>
            </a:xfrm>
            <a:custGeom>
              <a:avLst/>
              <a:gdLst/>
              <a:ahLst/>
              <a:cxnLst/>
              <a:rect l="l" t="t" r="r" b="b"/>
              <a:pathLst>
                <a:path w="5120444" h="1506459">
                  <a:moveTo>
                    <a:pt x="0" y="0"/>
                  </a:moveTo>
                  <a:lnTo>
                    <a:pt x="5120444" y="0"/>
                  </a:lnTo>
                  <a:lnTo>
                    <a:pt x="5120444" y="1506459"/>
                  </a:lnTo>
                  <a:lnTo>
                    <a:pt x="0" y="1506459"/>
                  </a:lnTo>
                  <a:close/>
                </a:path>
              </a:pathLst>
            </a:custGeom>
            <a:solidFill>
              <a:srgbClr val="FFFFFF"/>
            </a:solidFill>
          </p:spPr>
          <p:txBody>
            <a:bodyPr/>
            <a:lstStyle/>
            <a:p>
              <a:endParaRPr lang="en-US"/>
            </a:p>
          </p:txBody>
        </p:sp>
        <p:sp>
          <p:nvSpPr>
            <p:cNvPr id="7" name="TextBox 7"/>
            <p:cNvSpPr txBox="1"/>
            <p:nvPr/>
          </p:nvSpPr>
          <p:spPr>
            <a:xfrm>
              <a:off x="0" y="-57150"/>
              <a:ext cx="812800" cy="869950"/>
            </a:xfrm>
            <a:prstGeom prst="rect">
              <a:avLst/>
            </a:prstGeom>
          </p:spPr>
          <p:txBody>
            <a:bodyPr lIns="50800" tIns="50800" rIns="50800" bIns="50800" rtlCol="0" anchor="ctr"/>
            <a:lstStyle/>
            <a:p>
              <a:pPr algn="ctr">
                <a:lnSpc>
                  <a:spcPts val="3359"/>
                </a:lnSpc>
              </a:pPr>
              <a:endParaRPr/>
            </a:p>
          </p:txBody>
        </p:sp>
      </p:grpSp>
      <p:grpSp>
        <p:nvGrpSpPr>
          <p:cNvPr id="8" name="Group 8"/>
          <p:cNvGrpSpPr/>
          <p:nvPr/>
        </p:nvGrpSpPr>
        <p:grpSpPr>
          <a:xfrm>
            <a:off x="17259300" y="-235087"/>
            <a:ext cx="2165554" cy="10878858"/>
            <a:chOff x="0" y="0"/>
            <a:chExt cx="570352" cy="2865214"/>
          </a:xfrm>
        </p:grpSpPr>
        <p:sp>
          <p:nvSpPr>
            <p:cNvPr id="9" name="Freeform 9"/>
            <p:cNvSpPr/>
            <p:nvPr/>
          </p:nvSpPr>
          <p:spPr>
            <a:xfrm>
              <a:off x="0" y="0"/>
              <a:ext cx="570352" cy="2865214"/>
            </a:xfrm>
            <a:custGeom>
              <a:avLst/>
              <a:gdLst/>
              <a:ahLst/>
              <a:cxnLst/>
              <a:rect l="l" t="t" r="r" b="b"/>
              <a:pathLst>
                <a:path w="570352" h="2865214">
                  <a:moveTo>
                    <a:pt x="0" y="0"/>
                  </a:moveTo>
                  <a:lnTo>
                    <a:pt x="570352" y="0"/>
                  </a:lnTo>
                  <a:lnTo>
                    <a:pt x="570352" y="2865214"/>
                  </a:lnTo>
                  <a:lnTo>
                    <a:pt x="0" y="2865214"/>
                  </a:lnTo>
                  <a:close/>
                </a:path>
              </a:pathLst>
            </a:custGeom>
            <a:solidFill>
              <a:srgbClr val="0D5F97"/>
            </a:solidFill>
          </p:spPr>
          <p:txBody>
            <a:bodyPr/>
            <a:lstStyle/>
            <a:p>
              <a:endParaRPr lang="en-US"/>
            </a:p>
          </p:txBody>
        </p:sp>
        <p:sp>
          <p:nvSpPr>
            <p:cNvPr id="10" name="TextBox 10"/>
            <p:cNvSpPr txBox="1"/>
            <p:nvPr/>
          </p:nvSpPr>
          <p:spPr>
            <a:xfrm>
              <a:off x="0" y="-57150"/>
              <a:ext cx="812800" cy="869950"/>
            </a:xfrm>
            <a:prstGeom prst="rect">
              <a:avLst/>
            </a:prstGeom>
          </p:spPr>
          <p:txBody>
            <a:bodyPr lIns="50800" tIns="50800" rIns="50800" bIns="50800" rtlCol="0" anchor="ctr"/>
            <a:lstStyle/>
            <a:p>
              <a:pPr algn="ctr">
                <a:lnSpc>
                  <a:spcPts val="3359"/>
                </a:lnSpc>
              </a:pPr>
              <a:endParaRPr/>
            </a:p>
          </p:txBody>
        </p:sp>
      </p:grpSp>
      <p:grpSp>
        <p:nvGrpSpPr>
          <p:cNvPr id="11" name="Group 11"/>
          <p:cNvGrpSpPr/>
          <p:nvPr/>
        </p:nvGrpSpPr>
        <p:grpSpPr>
          <a:xfrm>
            <a:off x="-1114133" y="-235087"/>
            <a:ext cx="2165554" cy="10878858"/>
            <a:chOff x="0" y="0"/>
            <a:chExt cx="570352" cy="2865214"/>
          </a:xfrm>
        </p:grpSpPr>
        <p:sp>
          <p:nvSpPr>
            <p:cNvPr id="12" name="Freeform 12"/>
            <p:cNvSpPr/>
            <p:nvPr/>
          </p:nvSpPr>
          <p:spPr>
            <a:xfrm>
              <a:off x="0" y="0"/>
              <a:ext cx="570352" cy="2865214"/>
            </a:xfrm>
            <a:custGeom>
              <a:avLst/>
              <a:gdLst/>
              <a:ahLst/>
              <a:cxnLst/>
              <a:rect l="l" t="t" r="r" b="b"/>
              <a:pathLst>
                <a:path w="570352" h="2865214">
                  <a:moveTo>
                    <a:pt x="0" y="0"/>
                  </a:moveTo>
                  <a:lnTo>
                    <a:pt x="570352" y="0"/>
                  </a:lnTo>
                  <a:lnTo>
                    <a:pt x="570352" y="2865214"/>
                  </a:lnTo>
                  <a:lnTo>
                    <a:pt x="0" y="2865214"/>
                  </a:lnTo>
                  <a:close/>
                </a:path>
              </a:pathLst>
            </a:custGeom>
            <a:solidFill>
              <a:srgbClr val="0D5F97"/>
            </a:solidFill>
          </p:spPr>
          <p:txBody>
            <a:bodyPr/>
            <a:lstStyle/>
            <a:p>
              <a:endParaRPr lang="en-US"/>
            </a:p>
          </p:txBody>
        </p:sp>
        <p:sp>
          <p:nvSpPr>
            <p:cNvPr id="13" name="TextBox 13"/>
            <p:cNvSpPr txBox="1"/>
            <p:nvPr/>
          </p:nvSpPr>
          <p:spPr>
            <a:xfrm>
              <a:off x="0" y="-57150"/>
              <a:ext cx="812800" cy="869950"/>
            </a:xfrm>
            <a:prstGeom prst="rect">
              <a:avLst/>
            </a:prstGeom>
          </p:spPr>
          <p:txBody>
            <a:bodyPr lIns="50800" tIns="50800" rIns="50800" bIns="50800" rtlCol="0" anchor="ctr"/>
            <a:lstStyle/>
            <a:p>
              <a:pPr algn="ctr">
                <a:lnSpc>
                  <a:spcPts val="3359"/>
                </a:lnSpc>
              </a:pPr>
              <a:endParaRPr/>
            </a:p>
          </p:txBody>
        </p:sp>
      </p:grpSp>
      <p:sp>
        <p:nvSpPr>
          <p:cNvPr id="14" name="Freeform 14"/>
          <p:cNvSpPr/>
          <p:nvPr/>
        </p:nvSpPr>
        <p:spPr>
          <a:xfrm>
            <a:off x="8004341" y="8474312"/>
            <a:ext cx="2064797" cy="341630"/>
          </a:xfrm>
          <a:custGeom>
            <a:avLst/>
            <a:gdLst/>
            <a:ahLst/>
            <a:cxnLst/>
            <a:rect l="l" t="t" r="r" b="b"/>
            <a:pathLst>
              <a:path w="2064797" h="341630">
                <a:moveTo>
                  <a:pt x="0" y="0"/>
                </a:moveTo>
                <a:lnTo>
                  <a:pt x="2064797" y="0"/>
                </a:lnTo>
                <a:lnTo>
                  <a:pt x="2064797" y="341630"/>
                </a:lnTo>
                <a:lnTo>
                  <a:pt x="0" y="3416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5" name="Freeform 15"/>
          <p:cNvSpPr/>
          <p:nvPr/>
        </p:nvSpPr>
        <p:spPr>
          <a:xfrm>
            <a:off x="7777206" y="9384238"/>
            <a:ext cx="2519066" cy="2519066"/>
          </a:xfrm>
          <a:custGeom>
            <a:avLst/>
            <a:gdLst/>
            <a:ahLst/>
            <a:cxnLst/>
            <a:rect l="l" t="t" r="r" b="b"/>
            <a:pathLst>
              <a:path w="2519066" h="2519066">
                <a:moveTo>
                  <a:pt x="0" y="0"/>
                </a:moveTo>
                <a:lnTo>
                  <a:pt x="2519066" y="0"/>
                </a:lnTo>
                <a:lnTo>
                  <a:pt x="2519066" y="2519066"/>
                </a:lnTo>
                <a:lnTo>
                  <a:pt x="0" y="25190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6" name="Freeform 16"/>
          <p:cNvSpPr/>
          <p:nvPr/>
        </p:nvSpPr>
        <p:spPr>
          <a:xfrm>
            <a:off x="15602230" y="-1621229"/>
            <a:ext cx="5371540" cy="3242457"/>
          </a:xfrm>
          <a:custGeom>
            <a:avLst/>
            <a:gdLst/>
            <a:ahLst/>
            <a:cxnLst/>
            <a:rect l="l" t="t" r="r" b="b"/>
            <a:pathLst>
              <a:path w="5371540" h="3242457">
                <a:moveTo>
                  <a:pt x="0" y="0"/>
                </a:moveTo>
                <a:lnTo>
                  <a:pt x="5371540" y="0"/>
                </a:lnTo>
                <a:lnTo>
                  <a:pt x="5371540" y="3242458"/>
                </a:lnTo>
                <a:lnTo>
                  <a:pt x="0" y="324245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7" name="Freeform 17"/>
          <p:cNvSpPr/>
          <p:nvPr/>
        </p:nvSpPr>
        <p:spPr>
          <a:xfrm flipH="1">
            <a:off x="-2685770" y="-1621229"/>
            <a:ext cx="5371540" cy="3242457"/>
          </a:xfrm>
          <a:custGeom>
            <a:avLst/>
            <a:gdLst/>
            <a:ahLst/>
            <a:cxnLst/>
            <a:rect l="l" t="t" r="r" b="b"/>
            <a:pathLst>
              <a:path w="5371540" h="3242457">
                <a:moveTo>
                  <a:pt x="5371540" y="0"/>
                </a:moveTo>
                <a:lnTo>
                  <a:pt x="0" y="0"/>
                </a:lnTo>
                <a:lnTo>
                  <a:pt x="0" y="3242458"/>
                </a:lnTo>
                <a:lnTo>
                  <a:pt x="5371540" y="3242458"/>
                </a:lnTo>
                <a:lnTo>
                  <a:pt x="537154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8" name="Freeform 18"/>
          <p:cNvSpPr/>
          <p:nvPr/>
        </p:nvSpPr>
        <p:spPr>
          <a:xfrm>
            <a:off x="8200264" y="483923"/>
            <a:ext cx="1887472" cy="387790"/>
          </a:xfrm>
          <a:custGeom>
            <a:avLst/>
            <a:gdLst/>
            <a:ahLst/>
            <a:cxnLst/>
            <a:rect l="l" t="t" r="r" b="b"/>
            <a:pathLst>
              <a:path w="1887472" h="387790">
                <a:moveTo>
                  <a:pt x="0" y="0"/>
                </a:moveTo>
                <a:lnTo>
                  <a:pt x="1887472" y="0"/>
                </a:lnTo>
                <a:lnTo>
                  <a:pt x="1887472" y="387790"/>
                </a:lnTo>
                <a:lnTo>
                  <a:pt x="0" y="3877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9" name="Freeform 19"/>
          <p:cNvSpPr/>
          <p:nvPr/>
        </p:nvSpPr>
        <p:spPr>
          <a:xfrm flipH="1">
            <a:off x="14924546" y="8056101"/>
            <a:ext cx="4669508" cy="3073386"/>
          </a:xfrm>
          <a:custGeom>
            <a:avLst/>
            <a:gdLst/>
            <a:ahLst/>
            <a:cxnLst/>
            <a:rect l="l" t="t" r="r" b="b"/>
            <a:pathLst>
              <a:path w="4669508" h="3073386">
                <a:moveTo>
                  <a:pt x="4669508" y="0"/>
                </a:moveTo>
                <a:lnTo>
                  <a:pt x="0" y="0"/>
                </a:lnTo>
                <a:lnTo>
                  <a:pt x="0" y="3073386"/>
                </a:lnTo>
                <a:lnTo>
                  <a:pt x="4669508" y="3073386"/>
                </a:lnTo>
                <a:lnTo>
                  <a:pt x="4669508"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0" name="Freeform 20"/>
          <p:cNvSpPr/>
          <p:nvPr/>
        </p:nvSpPr>
        <p:spPr>
          <a:xfrm>
            <a:off x="-1306054" y="8056101"/>
            <a:ext cx="4669508" cy="3073386"/>
          </a:xfrm>
          <a:custGeom>
            <a:avLst/>
            <a:gdLst/>
            <a:ahLst/>
            <a:cxnLst/>
            <a:rect l="l" t="t" r="r" b="b"/>
            <a:pathLst>
              <a:path w="4669508" h="3073386">
                <a:moveTo>
                  <a:pt x="0" y="0"/>
                </a:moveTo>
                <a:lnTo>
                  <a:pt x="4669508" y="0"/>
                </a:lnTo>
                <a:lnTo>
                  <a:pt x="4669508" y="3073386"/>
                </a:lnTo>
                <a:lnTo>
                  <a:pt x="0" y="307338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1" name="Freeform 21"/>
          <p:cNvSpPr/>
          <p:nvPr/>
        </p:nvSpPr>
        <p:spPr>
          <a:xfrm>
            <a:off x="16707474" y="3798145"/>
            <a:ext cx="2638537" cy="2812394"/>
          </a:xfrm>
          <a:custGeom>
            <a:avLst/>
            <a:gdLst/>
            <a:ahLst/>
            <a:cxnLst/>
            <a:rect l="l" t="t" r="r" b="b"/>
            <a:pathLst>
              <a:path w="2638537" h="2812394">
                <a:moveTo>
                  <a:pt x="0" y="0"/>
                </a:moveTo>
                <a:lnTo>
                  <a:pt x="2638536" y="0"/>
                </a:lnTo>
                <a:lnTo>
                  <a:pt x="2638536" y="2812394"/>
                </a:lnTo>
                <a:lnTo>
                  <a:pt x="0" y="281239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2" name="Freeform 22"/>
          <p:cNvSpPr/>
          <p:nvPr/>
        </p:nvSpPr>
        <p:spPr>
          <a:xfrm>
            <a:off x="-1114133" y="3798145"/>
            <a:ext cx="2638537" cy="2812394"/>
          </a:xfrm>
          <a:custGeom>
            <a:avLst/>
            <a:gdLst/>
            <a:ahLst/>
            <a:cxnLst/>
            <a:rect l="l" t="t" r="r" b="b"/>
            <a:pathLst>
              <a:path w="2638537" h="2812394">
                <a:moveTo>
                  <a:pt x="0" y="0"/>
                </a:moveTo>
                <a:lnTo>
                  <a:pt x="2638537" y="0"/>
                </a:lnTo>
                <a:lnTo>
                  <a:pt x="2638537" y="2812394"/>
                </a:lnTo>
                <a:lnTo>
                  <a:pt x="0" y="281239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3" name="Freeform 23"/>
          <p:cNvSpPr/>
          <p:nvPr/>
        </p:nvSpPr>
        <p:spPr>
          <a:xfrm>
            <a:off x="5181600" y="3628805"/>
            <a:ext cx="1996280" cy="1665861"/>
          </a:xfrm>
          <a:custGeom>
            <a:avLst/>
            <a:gdLst/>
            <a:ahLst/>
            <a:cxnLst/>
            <a:rect l="l" t="t" r="r" b="b"/>
            <a:pathLst>
              <a:path w="1996280" h="1665861">
                <a:moveTo>
                  <a:pt x="0" y="0"/>
                </a:moveTo>
                <a:lnTo>
                  <a:pt x="1996281" y="0"/>
                </a:lnTo>
                <a:lnTo>
                  <a:pt x="1996281" y="1665861"/>
                </a:lnTo>
                <a:lnTo>
                  <a:pt x="0" y="1665861"/>
                </a:lnTo>
                <a:lnTo>
                  <a:pt x="0" y="0"/>
                </a:lnTo>
                <a:close/>
              </a:path>
            </a:pathLst>
          </a:custGeom>
          <a:blipFill>
            <a:blip r:embed="rId14"/>
            <a:stretch>
              <a:fillRect/>
            </a:stretch>
          </a:blipFill>
        </p:spPr>
        <p:txBody>
          <a:bodyPr/>
          <a:lstStyle/>
          <a:p>
            <a:endParaRPr lang="en-US"/>
          </a:p>
        </p:txBody>
      </p:sp>
      <p:sp>
        <p:nvSpPr>
          <p:cNvPr id="24" name="TextBox 24"/>
          <p:cNvSpPr txBox="1"/>
          <p:nvPr/>
        </p:nvSpPr>
        <p:spPr>
          <a:xfrm>
            <a:off x="3272328" y="1533552"/>
            <a:ext cx="11528822" cy="2069592"/>
          </a:xfrm>
          <a:prstGeom prst="rect">
            <a:avLst/>
          </a:prstGeom>
        </p:spPr>
        <p:txBody>
          <a:bodyPr lIns="0" tIns="0" rIns="0" bIns="0" rtlCol="0" anchor="t">
            <a:spAutoFit/>
          </a:bodyPr>
          <a:lstStyle/>
          <a:p>
            <a:pPr algn="ctr">
              <a:lnSpc>
                <a:spcPts val="15984"/>
              </a:lnSpc>
            </a:pPr>
            <a:r>
              <a:rPr lang="en-US" sz="14400" spc="230">
                <a:solidFill>
                  <a:srgbClr val="0D5F97"/>
                </a:solidFill>
                <a:latin typeface="Oswald"/>
              </a:rPr>
              <a:t>THANK YOU</a:t>
            </a:r>
          </a:p>
        </p:txBody>
      </p:sp>
      <p:sp>
        <p:nvSpPr>
          <p:cNvPr id="25" name="TextBox 25"/>
          <p:cNvSpPr txBox="1"/>
          <p:nvPr/>
        </p:nvSpPr>
        <p:spPr>
          <a:xfrm>
            <a:off x="1524404" y="6911233"/>
            <a:ext cx="15982353" cy="516423"/>
          </a:xfrm>
          <a:prstGeom prst="rect">
            <a:avLst/>
          </a:prstGeom>
        </p:spPr>
        <p:txBody>
          <a:bodyPr lIns="0" tIns="0" rIns="0" bIns="0" rtlCol="0" anchor="t">
            <a:spAutoFit/>
          </a:bodyPr>
          <a:lstStyle/>
          <a:p>
            <a:pPr algn="ctr">
              <a:lnSpc>
                <a:spcPts val="4199"/>
              </a:lnSpc>
            </a:pPr>
            <a:r>
              <a:rPr lang="en-US" sz="2999" spc="149" dirty="0">
                <a:solidFill>
                  <a:srgbClr val="0D5F97"/>
                </a:solidFill>
                <a:latin typeface="Space Mono Bold"/>
              </a:rPr>
              <a:t>(707)765-8488   |   elece@petalumapeople.org</a:t>
            </a:r>
          </a:p>
        </p:txBody>
      </p:sp>
      <p:pic>
        <p:nvPicPr>
          <p:cNvPr id="26" name="Picture 1" descr="Petaluma Police Department - 1240 Crime and Safety updates &amp;mdash; Nextdoor  — Nextdoor">
            <a:extLst>
              <a:ext uri="{FF2B5EF4-FFF2-40B4-BE49-F238E27FC236}">
                <a16:creationId xmlns:a16="http://schemas.microsoft.com/office/drawing/2014/main" id="{2022B07C-9D95-CF70-6108-0F00D09BB880}"/>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847602" y="3564404"/>
            <a:ext cx="1984849" cy="1984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descr="A logo with a person in a dress&#10;&#10;Description automatically generated">
            <a:extLst>
              <a:ext uri="{FF2B5EF4-FFF2-40B4-BE49-F238E27FC236}">
                <a16:creationId xmlns:a16="http://schemas.microsoft.com/office/drawing/2014/main" id="{0E58D322-F9CE-9CE4-36A6-E988324EE87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384277" y="3490889"/>
            <a:ext cx="2358327" cy="2058364"/>
          </a:xfrm>
          <a:prstGeom prst="rect">
            <a:avLst/>
          </a:prstGeom>
        </p:spPr>
      </p:pic>
    </p:spTree>
    <p:extLst>
      <p:ext uri="{BB962C8B-B14F-4D97-AF65-F5344CB8AC3E}">
        <p14:creationId xmlns:p14="http://schemas.microsoft.com/office/powerpoint/2010/main" val="21502296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CCDDC"/>
        </a:solidFill>
        <a:effectLst/>
      </p:bgPr>
    </p:bg>
    <p:spTree>
      <p:nvGrpSpPr>
        <p:cNvPr id="1" name=""/>
        <p:cNvGrpSpPr/>
        <p:nvPr/>
      </p:nvGrpSpPr>
      <p:grpSpPr>
        <a:xfrm>
          <a:off x="0" y="0"/>
          <a:ext cx="0" cy="0"/>
          <a:chOff x="0" y="0"/>
          <a:chExt cx="0" cy="0"/>
        </a:xfrm>
      </p:grpSpPr>
      <p:grpSp>
        <p:nvGrpSpPr>
          <p:cNvPr id="2" name="Group 2"/>
          <p:cNvGrpSpPr/>
          <p:nvPr/>
        </p:nvGrpSpPr>
        <p:grpSpPr>
          <a:xfrm>
            <a:off x="-684104" y="8644668"/>
            <a:ext cx="19441687" cy="2094576"/>
            <a:chOff x="0" y="0"/>
            <a:chExt cx="5120444" cy="551658"/>
          </a:xfrm>
        </p:grpSpPr>
        <p:sp>
          <p:nvSpPr>
            <p:cNvPr id="3" name="Freeform 3"/>
            <p:cNvSpPr/>
            <p:nvPr/>
          </p:nvSpPr>
          <p:spPr>
            <a:xfrm>
              <a:off x="0" y="0"/>
              <a:ext cx="5120444" cy="551658"/>
            </a:xfrm>
            <a:custGeom>
              <a:avLst/>
              <a:gdLst/>
              <a:ahLst/>
              <a:cxnLst/>
              <a:rect l="l" t="t" r="r" b="b"/>
              <a:pathLst>
                <a:path w="5120444" h="551658">
                  <a:moveTo>
                    <a:pt x="0" y="0"/>
                  </a:moveTo>
                  <a:lnTo>
                    <a:pt x="5120444" y="0"/>
                  </a:lnTo>
                  <a:lnTo>
                    <a:pt x="5120444" y="551658"/>
                  </a:lnTo>
                  <a:lnTo>
                    <a:pt x="0" y="551658"/>
                  </a:lnTo>
                  <a:close/>
                </a:path>
              </a:pathLst>
            </a:custGeom>
            <a:solidFill>
              <a:srgbClr val="FFFFFF"/>
            </a:solidFill>
          </p:spPr>
          <p:txBody>
            <a:bodyPr/>
            <a:lstStyle/>
            <a:p>
              <a:endParaRPr lang="en-US"/>
            </a:p>
          </p:txBody>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3359"/>
                </a:lnSpc>
              </a:pPr>
              <a:endParaRPr/>
            </a:p>
          </p:txBody>
        </p:sp>
      </p:grpSp>
      <p:grpSp>
        <p:nvGrpSpPr>
          <p:cNvPr id="5" name="Group 5"/>
          <p:cNvGrpSpPr/>
          <p:nvPr/>
        </p:nvGrpSpPr>
        <p:grpSpPr>
          <a:xfrm>
            <a:off x="-684104" y="190294"/>
            <a:ext cx="19441687" cy="2094576"/>
            <a:chOff x="0" y="0"/>
            <a:chExt cx="5120444" cy="551658"/>
          </a:xfrm>
        </p:grpSpPr>
        <p:sp>
          <p:nvSpPr>
            <p:cNvPr id="6" name="Freeform 6"/>
            <p:cNvSpPr/>
            <p:nvPr/>
          </p:nvSpPr>
          <p:spPr>
            <a:xfrm>
              <a:off x="0" y="0"/>
              <a:ext cx="5120444" cy="551658"/>
            </a:xfrm>
            <a:custGeom>
              <a:avLst/>
              <a:gdLst/>
              <a:ahLst/>
              <a:cxnLst/>
              <a:rect l="l" t="t" r="r" b="b"/>
              <a:pathLst>
                <a:path w="5120444" h="551658">
                  <a:moveTo>
                    <a:pt x="0" y="0"/>
                  </a:moveTo>
                  <a:lnTo>
                    <a:pt x="5120444" y="0"/>
                  </a:lnTo>
                  <a:lnTo>
                    <a:pt x="5120444" y="551658"/>
                  </a:lnTo>
                  <a:lnTo>
                    <a:pt x="0" y="551658"/>
                  </a:lnTo>
                  <a:close/>
                </a:path>
              </a:pathLst>
            </a:custGeom>
            <a:solidFill>
              <a:srgbClr val="FFFFFF"/>
            </a:solidFill>
          </p:spPr>
          <p:txBody>
            <a:bodyPr/>
            <a:lstStyle/>
            <a:p>
              <a:endParaRPr lang="en-US"/>
            </a:p>
          </p:txBody>
        </p:sp>
        <p:sp>
          <p:nvSpPr>
            <p:cNvPr id="7" name="TextBox 7"/>
            <p:cNvSpPr txBox="1"/>
            <p:nvPr/>
          </p:nvSpPr>
          <p:spPr>
            <a:xfrm>
              <a:off x="0" y="-57150"/>
              <a:ext cx="812800" cy="869950"/>
            </a:xfrm>
            <a:prstGeom prst="rect">
              <a:avLst/>
            </a:prstGeom>
          </p:spPr>
          <p:txBody>
            <a:bodyPr lIns="50800" tIns="50800" rIns="50800" bIns="50800" rtlCol="0" anchor="ctr"/>
            <a:lstStyle/>
            <a:p>
              <a:pPr algn="ctr">
                <a:lnSpc>
                  <a:spcPts val="3359"/>
                </a:lnSpc>
              </a:pPr>
              <a:endParaRPr/>
            </a:p>
          </p:txBody>
        </p:sp>
      </p:grpSp>
      <p:grpSp>
        <p:nvGrpSpPr>
          <p:cNvPr id="8" name="Group 8"/>
          <p:cNvGrpSpPr/>
          <p:nvPr/>
        </p:nvGrpSpPr>
        <p:grpSpPr>
          <a:xfrm>
            <a:off x="17259300" y="-235087"/>
            <a:ext cx="2165554" cy="10878858"/>
            <a:chOff x="0" y="0"/>
            <a:chExt cx="570352" cy="2865214"/>
          </a:xfrm>
        </p:grpSpPr>
        <p:sp>
          <p:nvSpPr>
            <p:cNvPr id="9" name="Freeform 9"/>
            <p:cNvSpPr/>
            <p:nvPr/>
          </p:nvSpPr>
          <p:spPr>
            <a:xfrm>
              <a:off x="0" y="0"/>
              <a:ext cx="570352" cy="2865214"/>
            </a:xfrm>
            <a:custGeom>
              <a:avLst/>
              <a:gdLst/>
              <a:ahLst/>
              <a:cxnLst/>
              <a:rect l="l" t="t" r="r" b="b"/>
              <a:pathLst>
                <a:path w="570352" h="2865214">
                  <a:moveTo>
                    <a:pt x="0" y="0"/>
                  </a:moveTo>
                  <a:lnTo>
                    <a:pt x="570352" y="0"/>
                  </a:lnTo>
                  <a:lnTo>
                    <a:pt x="570352" y="2865214"/>
                  </a:lnTo>
                  <a:lnTo>
                    <a:pt x="0" y="2865214"/>
                  </a:lnTo>
                  <a:close/>
                </a:path>
              </a:pathLst>
            </a:custGeom>
            <a:solidFill>
              <a:srgbClr val="0D5F97"/>
            </a:solidFill>
          </p:spPr>
          <p:txBody>
            <a:bodyPr/>
            <a:lstStyle/>
            <a:p>
              <a:endParaRPr lang="en-US"/>
            </a:p>
          </p:txBody>
        </p:sp>
        <p:sp>
          <p:nvSpPr>
            <p:cNvPr id="10" name="TextBox 10"/>
            <p:cNvSpPr txBox="1"/>
            <p:nvPr/>
          </p:nvSpPr>
          <p:spPr>
            <a:xfrm>
              <a:off x="0" y="-57150"/>
              <a:ext cx="812800" cy="869950"/>
            </a:xfrm>
            <a:prstGeom prst="rect">
              <a:avLst/>
            </a:prstGeom>
          </p:spPr>
          <p:txBody>
            <a:bodyPr lIns="50800" tIns="50800" rIns="50800" bIns="50800" rtlCol="0" anchor="ctr"/>
            <a:lstStyle/>
            <a:p>
              <a:pPr algn="ctr">
                <a:lnSpc>
                  <a:spcPts val="3359"/>
                </a:lnSpc>
              </a:pPr>
              <a:endParaRPr/>
            </a:p>
          </p:txBody>
        </p:sp>
      </p:grpSp>
      <p:grpSp>
        <p:nvGrpSpPr>
          <p:cNvPr id="11" name="Group 11"/>
          <p:cNvGrpSpPr/>
          <p:nvPr/>
        </p:nvGrpSpPr>
        <p:grpSpPr>
          <a:xfrm>
            <a:off x="1028700" y="1028700"/>
            <a:ext cx="5281306" cy="8229600"/>
            <a:chOff x="0" y="0"/>
            <a:chExt cx="7041741" cy="10972800"/>
          </a:xfrm>
        </p:grpSpPr>
        <p:pic>
          <p:nvPicPr>
            <p:cNvPr id="12" name="Picture 12"/>
            <p:cNvPicPr>
              <a:picLocks noChangeAspect="1"/>
            </p:cNvPicPr>
            <p:nvPr/>
          </p:nvPicPr>
          <p:blipFill>
            <a:blip r:embed="rId2"/>
            <a:srcRect l="14729" r="36698"/>
            <a:stretch>
              <a:fillRect/>
            </a:stretch>
          </p:blipFill>
          <p:spPr>
            <a:xfrm>
              <a:off x="0" y="0"/>
              <a:ext cx="7041741" cy="10972800"/>
            </a:xfrm>
            <a:prstGeom prst="rect">
              <a:avLst/>
            </a:prstGeom>
          </p:spPr>
        </p:pic>
      </p:grpSp>
      <p:sp>
        <p:nvSpPr>
          <p:cNvPr id="13" name="Freeform 13"/>
          <p:cNvSpPr/>
          <p:nvPr/>
        </p:nvSpPr>
        <p:spPr>
          <a:xfrm>
            <a:off x="1028700" y="8474312"/>
            <a:ext cx="2064797" cy="341630"/>
          </a:xfrm>
          <a:custGeom>
            <a:avLst/>
            <a:gdLst/>
            <a:ahLst/>
            <a:cxnLst/>
            <a:rect l="l" t="t" r="r" b="b"/>
            <a:pathLst>
              <a:path w="2064797" h="341630">
                <a:moveTo>
                  <a:pt x="0" y="0"/>
                </a:moveTo>
                <a:lnTo>
                  <a:pt x="2064797" y="0"/>
                </a:lnTo>
                <a:lnTo>
                  <a:pt x="2064797" y="341630"/>
                </a:lnTo>
                <a:lnTo>
                  <a:pt x="0" y="3416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4" name="AutoShape 14"/>
          <p:cNvSpPr/>
          <p:nvPr/>
        </p:nvSpPr>
        <p:spPr>
          <a:xfrm rot="-5400000">
            <a:off x="3485028" y="4518588"/>
            <a:ext cx="7027401" cy="0"/>
          </a:xfrm>
          <a:prstGeom prst="line">
            <a:avLst/>
          </a:prstGeom>
          <a:ln w="47625" cap="flat">
            <a:solidFill>
              <a:srgbClr val="0D5F97"/>
            </a:solidFill>
            <a:prstDash val="solid"/>
            <a:headEnd type="none" w="sm" len="sm"/>
            <a:tailEnd type="none" w="sm" len="sm"/>
          </a:ln>
        </p:spPr>
        <p:txBody>
          <a:bodyPr/>
          <a:lstStyle/>
          <a:p>
            <a:endParaRPr lang="en-US"/>
          </a:p>
        </p:txBody>
      </p:sp>
      <p:sp>
        <p:nvSpPr>
          <p:cNvPr id="15" name="Freeform 15"/>
          <p:cNvSpPr/>
          <p:nvPr/>
        </p:nvSpPr>
        <p:spPr>
          <a:xfrm flipH="1">
            <a:off x="14924546" y="8056101"/>
            <a:ext cx="4669508" cy="3073386"/>
          </a:xfrm>
          <a:custGeom>
            <a:avLst/>
            <a:gdLst/>
            <a:ahLst/>
            <a:cxnLst/>
            <a:rect l="l" t="t" r="r" b="b"/>
            <a:pathLst>
              <a:path w="4669508" h="3073386">
                <a:moveTo>
                  <a:pt x="4669508" y="0"/>
                </a:moveTo>
                <a:lnTo>
                  <a:pt x="0" y="0"/>
                </a:lnTo>
                <a:lnTo>
                  <a:pt x="0" y="3073386"/>
                </a:lnTo>
                <a:lnTo>
                  <a:pt x="4669508" y="3073386"/>
                </a:lnTo>
                <a:lnTo>
                  <a:pt x="4669508"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6" name="Freeform 16"/>
          <p:cNvSpPr/>
          <p:nvPr/>
        </p:nvSpPr>
        <p:spPr>
          <a:xfrm>
            <a:off x="15375429" y="4743025"/>
            <a:ext cx="2519066" cy="2519066"/>
          </a:xfrm>
          <a:custGeom>
            <a:avLst/>
            <a:gdLst/>
            <a:ahLst/>
            <a:cxnLst/>
            <a:rect l="l" t="t" r="r" b="b"/>
            <a:pathLst>
              <a:path w="2519066" h="2519066">
                <a:moveTo>
                  <a:pt x="0" y="0"/>
                </a:moveTo>
                <a:lnTo>
                  <a:pt x="2519066" y="0"/>
                </a:lnTo>
                <a:lnTo>
                  <a:pt x="2519066" y="2519066"/>
                </a:lnTo>
                <a:lnTo>
                  <a:pt x="0" y="251906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7" name="Freeform 17"/>
          <p:cNvSpPr/>
          <p:nvPr/>
        </p:nvSpPr>
        <p:spPr>
          <a:xfrm>
            <a:off x="15602230" y="-1621229"/>
            <a:ext cx="5371540" cy="3242457"/>
          </a:xfrm>
          <a:custGeom>
            <a:avLst/>
            <a:gdLst/>
            <a:ahLst/>
            <a:cxnLst/>
            <a:rect l="l" t="t" r="r" b="b"/>
            <a:pathLst>
              <a:path w="5371540" h="3242457">
                <a:moveTo>
                  <a:pt x="0" y="0"/>
                </a:moveTo>
                <a:lnTo>
                  <a:pt x="5371540" y="0"/>
                </a:lnTo>
                <a:lnTo>
                  <a:pt x="5371540" y="3242458"/>
                </a:lnTo>
                <a:lnTo>
                  <a:pt x="0" y="324245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8" name="Freeform 18"/>
          <p:cNvSpPr/>
          <p:nvPr/>
        </p:nvSpPr>
        <p:spPr>
          <a:xfrm>
            <a:off x="-338803" y="483923"/>
            <a:ext cx="1887472" cy="387790"/>
          </a:xfrm>
          <a:custGeom>
            <a:avLst/>
            <a:gdLst/>
            <a:ahLst/>
            <a:cxnLst/>
            <a:rect l="l" t="t" r="r" b="b"/>
            <a:pathLst>
              <a:path w="1887472" h="387790">
                <a:moveTo>
                  <a:pt x="0" y="0"/>
                </a:moveTo>
                <a:lnTo>
                  <a:pt x="1887472" y="0"/>
                </a:lnTo>
                <a:lnTo>
                  <a:pt x="1887472" y="387790"/>
                </a:lnTo>
                <a:lnTo>
                  <a:pt x="0" y="38779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0" name="TextBox 20"/>
          <p:cNvSpPr txBox="1"/>
          <p:nvPr/>
        </p:nvSpPr>
        <p:spPr>
          <a:xfrm>
            <a:off x="7719706" y="1057429"/>
            <a:ext cx="8104966" cy="1034796"/>
          </a:xfrm>
          <a:prstGeom prst="rect">
            <a:avLst/>
          </a:prstGeom>
        </p:spPr>
        <p:txBody>
          <a:bodyPr lIns="0" tIns="0" rIns="0" bIns="0" rtlCol="0" anchor="t">
            <a:spAutoFit/>
          </a:bodyPr>
          <a:lstStyle/>
          <a:p>
            <a:pPr>
              <a:lnSpc>
                <a:spcPts val="7992"/>
              </a:lnSpc>
            </a:pPr>
            <a:r>
              <a:rPr lang="en-US" sz="7200" spc="115" dirty="0">
                <a:solidFill>
                  <a:srgbClr val="0D5F97"/>
                </a:solidFill>
                <a:latin typeface="Oswald"/>
              </a:rPr>
              <a:t>About PPSC</a:t>
            </a:r>
          </a:p>
        </p:txBody>
      </p:sp>
      <p:sp>
        <p:nvSpPr>
          <p:cNvPr id="21" name="TextBox 21"/>
          <p:cNvSpPr txBox="1"/>
          <p:nvPr/>
        </p:nvSpPr>
        <p:spPr>
          <a:xfrm>
            <a:off x="7719706" y="2974550"/>
            <a:ext cx="7204840" cy="3489325"/>
          </a:xfrm>
          <a:prstGeom prst="rect">
            <a:avLst/>
          </a:prstGeom>
        </p:spPr>
        <p:txBody>
          <a:bodyPr lIns="0" tIns="0" rIns="0" bIns="0" rtlCol="0" anchor="t">
            <a:spAutoFit/>
          </a:bodyPr>
          <a:lstStyle/>
          <a:p>
            <a:pPr>
              <a:lnSpc>
                <a:spcPts val="3499"/>
              </a:lnSpc>
            </a:pPr>
            <a:r>
              <a:rPr lang="en-US" sz="2499" spc="299" dirty="0">
                <a:solidFill>
                  <a:srgbClr val="0D5F97"/>
                </a:solidFill>
                <a:latin typeface="Space Mono Bold"/>
              </a:rPr>
              <a:t>Celebrating 49 years of service, PPSC is dedicated to improving the social and economic health of our community by providing programs that strengthen the dignity and self-sufficiency of the individual.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9CCDDC"/>
        </a:solidFill>
        <a:effectLst/>
      </p:bgPr>
    </p:bg>
    <p:spTree>
      <p:nvGrpSpPr>
        <p:cNvPr id="1" name=""/>
        <p:cNvGrpSpPr/>
        <p:nvPr/>
      </p:nvGrpSpPr>
      <p:grpSpPr>
        <a:xfrm>
          <a:off x="0" y="0"/>
          <a:ext cx="0" cy="0"/>
          <a:chOff x="0" y="0"/>
          <a:chExt cx="0" cy="0"/>
        </a:xfrm>
      </p:grpSpPr>
      <p:grpSp>
        <p:nvGrpSpPr>
          <p:cNvPr id="2" name="Group 2"/>
          <p:cNvGrpSpPr/>
          <p:nvPr/>
        </p:nvGrpSpPr>
        <p:grpSpPr>
          <a:xfrm>
            <a:off x="-684104" y="7794627"/>
            <a:ext cx="19782524" cy="2094576"/>
            <a:chOff x="0" y="0"/>
            <a:chExt cx="5210212" cy="551658"/>
          </a:xfrm>
        </p:grpSpPr>
        <p:sp>
          <p:nvSpPr>
            <p:cNvPr id="3" name="Freeform 3"/>
            <p:cNvSpPr/>
            <p:nvPr/>
          </p:nvSpPr>
          <p:spPr>
            <a:xfrm>
              <a:off x="0" y="0"/>
              <a:ext cx="5210212" cy="551658"/>
            </a:xfrm>
            <a:custGeom>
              <a:avLst/>
              <a:gdLst/>
              <a:ahLst/>
              <a:cxnLst/>
              <a:rect l="l" t="t" r="r" b="b"/>
              <a:pathLst>
                <a:path w="5210212" h="551658">
                  <a:moveTo>
                    <a:pt x="0" y="0"/>
                  </a:moveTo>
                  <a:lnTo>
                    <a:pt x="5210212" y="0"/>
                  </a:lnTo>
                  <a:lnTo>
                    <a:pt x="5210212" y="551658"/>
                  </a:lnTo>
                  <a:lnTo>
                    <a:pt x="0" y="551658"/>
                  </a:lnTo>
                  <a:close/>
                </a:path>
              </a:pathLst>
            </a:custGeom>
            <a:solidFill>
              <a:srgbClr val="FFFFFF"/>
            </a:solidFill>
          </p:spPr>
          <p:txBody>
            <a:bodyPr/>
            <a:lstStyle/>
            <a:p>
              <a:endParaRPr lang="en-US"/>
            </a:p>
          </p:txBody>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3359"/>
                </a:lnSpc>
              </a:pPr>
              <a:endParaRPr/>
            </a:p>
          </p:txBody>
        </p:sp>
      </p:grpSp>
      <p:grpSp>
        <p:nvGrpSpPr>
          <p:cNvPr id="5" name="Group 5"/>
          <p:cNvGrpSpPr/>
          <p:nvPr/>
        </p:nvGrpSpPr>
        <p:grpSpPr>
          <a:xfrm>
            <a:off x="1921665" y="3214424"/>
            <a:ext cx="3592797" cy="4911187"/>
            <a:chOff x="0" y="0"/>
            <a:chExt cx="946251" cy="1293481"/>
          </a:xfrm>
        </p:grpSpPr>
        <p:sp>
          <p:nvSpPr>
            <p:cNvPr id="6" name="Freeform 6"/>
            <p:cNvSpPr/>
            <p:nvPr/>
          </p:nvSpPr>
          <p:spPr>
            <a:xfrm>
              <a:off x="0" y="0"/>
              <a:ext cx="946251" cy="1293481"/>
            </a:xfrm>
            <a:custGeom>
              <a:avLst/>
              <a:gdLst/>
              <a:ahLst/>
              <a:cxnLst/>
              <a:rect l="l" t="t" r="r" b="b"/>
              <a:pathLst>
                <a:path w="946251" h="1293481">
                  <a:moveTo>
                    <a:pt x="0" y="0"/>
                  </a:moveTo>
                  <a:lnTo>
                    <a:pt x="946251" y="0"/>
                  </a:lnTo>
                  <a:lnTo>
                    <a:pt x="946251" y="1293481"/>
                  </a:lnTo>
                  <a:lnTo>
                    <a:pt x="0" y="1293481"/>
                  </a:lnTo>
                  <a:close/>
                </a:path>
              </a:pathLst>
            </a:custGeom>
            <a:solidFill>
              <a:srgbClr val="9CCDDC"/>
            </a:solidFill>
          </p:spPr>
          <p:txBody>
            <a:bodyPr/>
            <a:lstStyle/>
            <a:p>
              <a:endParaRPr lang="en-US"/>
            </a:p>
          </p:txBody>
        </p:sp>
        <p:sp>
          <p:nvSpPr>
            <p:cNvPr id="7" name="TextBox 7"/>
            <p:cNvSpPr txBox="1"/>
            <p:nvPr/>
          </p:nvSpPr>
          <p:spPr>
            <a:xfrm>
              <a:off x="0" y="-57150"/>
              <a:ext cx="812800" cy="869950"/>
            </a:xfrm>
            <a:prstGeom prst="rect">
              <a:avLst/>
            </a:prstGeom>
          </p:spPr>
          <p:txBody>
            <a:bodyPr lIns="50800" tIns="50800" rIns="50800" bIns="50800" rtlCol="0" anchor="ctr"/>
            <a:lstStyle/>
            <a:p>
              <a:pPr algn="ctr">
                <a:lnSpc>
                  <a:spcPts val="3359"/>
                </a:lnSpc>
              </a:pPr>
              <a:endParaRPr/>
            </a:p>
          </p:txBody>
        </p:sp>
      </p:grpSp>
      <p:grpSp>
        <p:nvGrpSpPr>
          <p:cNvPr id="8" name="Group 8"/>
          <p:cNvGrpSpPr/>
          <p:nvPr/>
        </p:nvGrpSpPr>
        <p:grpSpPr>
          <a:xfrm>
            <a:off x="-684104" y="190294"/>
            <a:ext cx="19441687" cy="3024130"/>
            <a:chOff x="0" y="0"/>
            <a:chExt cx="5120444" cy="796479"/>
          </a:xfrm>
        </p:grpSpPr>
        <p:sp>
          <p:nvSpPr>
            <p:cNvPr id="9" name="Freeform 9"/>
            <p:cNvSpPr/>
            <p:nvPr/>
          </p:nvSpPr>
          <p:spPr>
            <a:xfrm>
              <a:off x="0" y="0"/>
              <a:ext cx="5120444" cy="796479"/>
            </a:xfrm>
            <a:custGeom>
              <a:avLst/>
              <a:gdLst/>
              <a:ahLst/>
              <a:cxnLst/>
              <a:rect l="l" t="t" r="r" b="b"/>
              <a:pathLst>
                <a:path w="5120444" h="796479">
                  <a:moveTo>
                    <a:pt x="0" y="0"/>
                  </a:moveTo>
                  <a:lnTo>
                    <a:pt x="5120444" y="0"/>
                  </a:lnTo>
                  <a:lnTo>
                    <a:pt x="5120444" y="796479"/>
                  </a:lnTo>
                  <a:lnTo>
                    <a:pt x="0" y="796479"/>
                  </a:lnTo>
                  <a:close/>
                </a:path>
              </a:pathLst>
            </a:custGeom>
            <a:solidFill>
              <a:srgbClr val="FFFFFF"/>
            </a:solidFill>
          </p:spPr>
          <p:txBody>
            <a:bodyPr/>
            <a:lstStyle/>
            <a:p>
              <a:endParaRPr lang="en-US"/>
            </a:p>
          </p:txBody>
        </p:sp>
        <p:sp>
          <p:nvSpPr>
            <p:cNvPr id="10" name="TextBox 10"/>
            <p:cNvSpPr txBox="1"/>
            <p:nvPr/>
          </p:nvSpPr>
          <p:spPr>
            <a:xfrm>
              <a:off x="0" y="-57150"/>
              <a:ext cx="812800" cy="869950"/>
            </a:xfrm>
            <a:prstGeom prst="rect">
              <a:avLst/>
            </a:prstGeom>
          </p:spPr>
          <p:txBody>
            <a:bodyPr lIns="50800" tIns="50800" rIns="50800" bIns="50800" rtlCol="0" anchor="ctr"/>
            <a:lstStyle/>
            <a:p>
              <a:pPr algn="ctr">
                <a:lnSpc>
                  <a:spcPts val="3359"/>
                </a:lnSpc>
              </a:pPr>
              <a:endParaRPr/>
            </a:p>
          </p:txBody>
        </p:sp>
      </p:grpSp>
      <p:grpSp>
        <p:nvGrpSpPr>
          <p:cNvPr id="11" name="Group 11"/>
          <p:cNvGrpSpPr/>
          <p:nvPr/>
        </p:nvGrpSpPr>
        <p:grpSpPr>
          <a:xfrm>
            <a:off x="17259300" y="-235087"/>
            <a:ext cx="2165554" cy="10878858"/>
            <a:chOff x="0" y="0"/>
            <a:chExt cx="570352" cy="2865214"/>
          </a:xfrm>
        </p:grpSpPr>
        <p:sp>
          <p:nvSpPr>
            <p:cNvPr id="12" name="Freeform 12"/>
            <p:cNvSpPr/>
            <p:nvPr/>
          </p:nvSpPr>
          <p:spPr>
            <a:xfrm>
              <a:off x="0" y="0"/>
              <a:ext cx="570352" cy="2865214"/>
            </a:xfrm>
            <a:custGeom>
              <a:avLst/>
              <a:gdLst/>
              <a:ahLst/>
              <a:cxnLst/>
              <a:rect l="l" t="t" r="r" b="b"/>
              <a:pathLst>
                <a:path w="570352" h="2865214">
                  <a:moveTo>
                    <a:pt x="0" y="0"/>
                  </a:moveTo>
                  <a:lnTo>
                    <a:pt x="570352" y="0"/>
                  </a:lnTo>
                  <a:lnTo>
                    <a:pt x="570352" y="2865214"/>
                  </a:lnTo>
                  <a:lnTo>
                    <a:pt x="0" y="2865214"/>
                  </a:lnTo>
                  <a:close/>
                </a:path>
              </a:pathLst>
            </a:custGeom>
            <a:solidFill>
              <a:srgbClr val="0D5F97"/>
            </a:solidFill>
          </p:spPr>
          <p:txBody>
            <a:bodyPr/>
            <a:lstStyle/>
            <a:p>
              <a:endParaRPr lang="en-US"/>
            </a:p>
          </p:txBody>
        </p:sp>
        <p:sp>
          <p:nvSpPr>
            <p:cNvPr id="13" name="TextBox 13"/>
            <p:cNvSpPr txBox="1"/>
            <p:nvPr/>
          </p:nvSpPr>
          <p:spPr>
            <a:xfrm>
              <a:off x="0" y="-57150"/>
              <a:ext cx="812800" cy="869950"/>
            </a:xfrm>
            <a:prstGeom prst="rect">
              <a:avLst/>
            </a:prstGeom>
          </p:spPr>
          <p:txBody>
            <a:bodyPr lIns="50800" tIns="50800" rIns="50800" bIns="50800" rtlCol="0" anchor="ctr"/>
            <a:lstStyle/>
            <a:p>
              <a:pPr algn="ctr">
                <a:lnSpc>
                  <a:spcPts val="3359"/>
                </a:lnSpc>
              </a:pPr>
              <a:endParaRPr/>
            </a:p>
          </p:txBody>
        </p:sp>
      </p:grpSp>
      <p:sp>
        <p:nvSpPr>
          <p:cNvPr id="14" name="AutoShape 14"/>
          <p:cNvSpPr/>
          <p:nvPr/>
        </p:nvSpPr>
        <p:spPr>
          <a:xfrm flipV="1">
            <a:off x="7910249" y="1098209"/>
            <a:ext cx="0" cy="7027401"/>
          </a:xfrm>
          <a:prstGeom prst="line">
            <a:avLst/>
          </a:prstGeom>
          <a:ln w="47625" cap="flat">
            <a:solidFill>
              <a:srgbClr val="0D5F97"/>
            </a:solidFill>
            <a:prstDash val="solid"/>
            <a:headEnd type="none" w="sm" len="sm"/>
            <a:tailEnd type="none" w="sm" len="sm"/>
          </a:ln>
        </p:spPr>
        <p:txBody>
          <a:bodyPr/>
          <a:lstStyle/>
          <a:p>
            <a:endParaRPr lang="en-US"/>
          </a:p>
        </p:txBody>
      </p:sp>
      <p:sp>
        <p:nvSpPr>
          <p:cNvPr id="15" name="Freeform 15"/>
          <p:cNvSpPr/>
          <p:nvPr/>
        </p:nvSpPr>
        <p:spPr>
          <a:xfrm>
            <a:off x="-1111751" y="3944809"/>
            <a:ext cx="2519066" cy="2519066"/>
          </a:xfrm>
          <a:custGeom>
            <a:avLst/>
            <a:gdLst/>
            <a:ahLst/>
            <a:cxnLst/>
            <a:rect l="l" t="t" r="r" b="b"/>
            <a:pathLst>
              <a:path w="2519066" h="2519066">
                <a:moveTo>
                  <a:pt x="0" y="0"/>
                </a:moveTo>
                <a:lnTo>
                  <a:pt x="2519066" y="0"/>
                </a:lnTo>
                <a:lnTo>
                  <a:pt x="2519066" y="2519066"/>
                </a:lnTo>
                <a:lnTo>
                  <a:pt x="0" y="25190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6" name="Freeform 16"/>
          <p:cNvSpPr/>
          <p:nvPr/>
        </p:nvSpPr>
        <p:spPr>
          <a:xfrm>
            <a:off x="15602230" y="-1621229"/>
            <a:ext cx="5371540" cy="3242457"/>
          </a:xfrm>
          <a:custGeom>
            <a:avLst/>
            <a:gdLst/>
            <a:ahLst/>
            <a:cxnLst/>
            <a:rect l="l" t="t" r="r" b="b"/>
            <a:pathLst>
              <a:path w="5371540" h="3242457">
                <a:moveTo>
                  <a:pt x="0" y="0"/>
                </a:moveTo>
                <a:lnTo>
                  <a:pt x="5371540" y="0"/>
                </a:lnTo>
                <a:lnTo>
                  <a:pt x="5371540" y="3242458"/>
                </a:lnTo>
                <a:lnTo>
                  <a:pt x="0" y="324245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7" name="Freeform 17"/>
          <p:cNvSpPr/>
          <p:nvPr/>
        </p:nvSpPr>
        <p:spPr>
          <a:xfrm>
            <a:off x="-338803" y="483923"/>
            <a:ext cx="1887472" cy="387790"/>
          </a:xfrm>
          <a:custGeom>
            <a:avLst/>
            <a:gdLst/>
            <a:ahLst/>
            <a:cxnLst/>
            <a:rect l="l" t="t" r="r" b="b"/>
            <a:pathLst>
              <a:path w="1887472" h="387790">
                <a:moveTo>
                  <a:pt x="0" y="0"/>
                </a:moveTo>
                <a:lnTo>
                  <a:pt x="1887472" y="0"/>
                </a:lnTo>
                <a:lnTo>
                  <a:pt x="1887472" y="387790"/>
                </a:lnTo>
                <a:lnTo>
                  <a:pt x="0" y="38779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8" name="Group 18"/>
          <p:cNvGrpSpPr/>
          <p:nvPr/>
        </p:nvGrpSpPr>
        <p:grpSpPr>
          <a:xfrm>
            <a:off x="1548669" y="1446910"/>
            <a:ext cx="4727793" cy="6209497"/>
            <a:chOff x="0" y="0"/>
            <a:chExt cx="6303724" cy="8279329"/>
          </a:xfrm>
        </p:grpSpPr>
        <p:pic>
          <p:nvPicPr>
            <p:cNvPr id="19" name="Picture 19"/>
            <p:cNvPicPr>
              <a:picLocks noChangeAspect="1"/>
            </p:cNvPicPr>
            <p:nvPr/>
          </p:nvPicPr>
          <p:blipFill>
            <a:blip r:embed="rId8"/>
            <a:srcRect l="20364" t="31140" r="9731"/>
            <a:stretch>
              <a:fillRect/>
            </a:stretch>
          </p:blipFill>
          <p:spPr>
            <a:xfrm>
              <a:off x="0" y="0"/>
              <a:ext cx="6303724" cy="8279329"/>
            </a:xfrm>
            <a:prstGeom prst="rect">
              <a:avLst/>
            </a:prstGeom>
          </p:spPr>
        </p:pic>
      </p:grpSp>
      <p:sp>
        <p:nvSpPr>
          <p:cNvPr id="20" name="Freeform 20"/>
          <p:cNvSpPr/>
          <p:nvPr/>
        </p:nvSpPr>
        <p:spPr>
          <a:xfrm>
            <a:off x="5116790" y="1531544"/>
            <a:ext cx="2064797" cy="341630"/>
          </a:xfrm>
          <a:custGeom>
            <a:avLst/>
            <a:gdLst/>
            <a:ahLst/>
            <a:cxnLst/>
            <a:rect l="l" t="t" r="r" b="b"/>
            <a:pathLst>
              <a:path w="2064797" h="341630">
                <a:moveTo>
                  <a:pt x="0" y="0"/>
                </a:moveTo>
                <a:lnTo>
                  <a:pt x="2064797" y="0"/>
                </a:lnTo>
                <a:lnTo>
                  <a:pt x="2064797" y="341630"/>
                </a:lnTo>
                <a:lnTo>
                  <a:pt x="0" y="34163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1" name="Freeform 21"/>
          <p:cNvSpPr/>
          <p:nvPr/>
        </p:nvSpPr>
        <p:spPr>
          <a:xfrm flipH="1">
            <a:off x="14924546" y="8056101"/>
            <a:ext cx="4669508" cy="3073386"/>
          </a:xfrm>
          <a:custGeom>
            <a:avLst/>
            <a:gdLst/>
            <a:ahLst/>
            <a:cxnLst/>
            <a:rect l="l" t="t" r="r" b="b"/>
            <a:pathLst>
              <a:path w="4669508" h="3073386">
                <a:moveTo>
                  <a:pt x="4669508" y="0"/>
                </a:moveTo>
                <a:lnTo>
                  <a:pt x="0" y="0"/>
                </a:lnTo>
                <a:lnTo>
                  <a:pt x="0" y="3073386"/>
                </a:lnTo>
                <a:lnTo>
                  <a:pt x="4669508" y="3073386"/>
                </a:lnTo>
                <a:lnTo>
                  <a:pt x="4669508"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2" name="Freeform 22"/>
          <p:cNvSpPr/>
          <p:nvPr/>
        </p:nvSpPr>
        <p:spPr>
          <a:xfrm>
            <a:off x="16707474" y="3798145"/>
            <a:ext cx="2638537" cy="2812394"/>
          </a:xfrm>
          <a:custGeom>
            <a:avLst/>
            <a:gdLst/>
            <a:ahLst/>
            <a:cxnLst/>
            <a:rect l="l" t="t" r="r" b="b"/>
            <a:pathLst>
              <a:path w="2638537" h="2812394">
                <a:moveTo>
                  <a:pt x="0" y="0"/>
                </a:moveTo>
                <a:lnTo>
                  <a:pt x="2638536" y="0"/>
                </a:lnTo>
                <a:lnTo>
                  <a:pt x="2638536" y="2812394"/>
                </a:lnTo>
                <a:lnTo>
                  <a:pt x="0" y="281239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3" name="TextBox 23"/>
          <p:cNvSpPr txBox="1"/>
          <p:nvPr/>
        </p:nvSpPr>
        <p:spPr>
          <a:xfrm>
            <a:off x="8155586" y="1607109"/>
            <a:ext cx="9328462" cy="1186053"/>
          </a:xfrm>
          <a:prstGeom prst="rect">
            <a:avLst/>
          </a:prstGeom>
        </p:spPr>
        <p:txBody>
          <a:bodyPr lIns="0" tIns="0" rIns="0" bIns="0" rtlCol="0" anchor="t">
            <a:spAutoFit/>
          </a:bodyPr>
          <a:lstStyle/>
          <a:p>
            <a:pPr algn="just">
              <a:lnSpc>
                <a:spcPts val="9576"/>
              </a:lnSpc>
            </a:pPr>
            <a:r>
              <a:rPr lang="en-US" sz="7200" spc="115">
                <a:solidFill>
                  <a:srgbClr val="0D5F97"/>
                </a:solidFill>
                <a:latin typeface="Oswald"/>
              </a:rPr>
              <a:t>PPSC Aging Well Together</a:t>
            </a:r>
          </a:p>
        </p:txBody>
      </p:sp>
      <p:sp>
        <p:nvSpPr>
          <p:cNvPr id="24" name="TextBox 24"/>
          <p:cNvSpPr txBox="1"/>
          <p:nvPr/>
        </p:nvSpPr>
        <p:spPr>
          <a:xfrm>
            <a:off x="8174636" y="3736050"/>
            <a:ext cx="8844090" cy="3489325"/>
          </a:xfrm>
          <a:prstGeom prst="rect">
            <a:avLst/>
          </a:prstGeom>
        </p:spPr>
        <p:txBody>
          <a:bodyPr lIns="0" tIns="0" rIns="0" bIns="0" rtlCol="0" anchor="t">
            <a:spAutoFit/>
          </a:bodyPr>
          <a:lstStyle/>
          <a:p>
            <a:pPr marL="539749" lvl="1" indent="-269875">
              <a:lnSpc>
                <a:spcPts val="3499"/>
              </a:lnSpc>
              <a:buFont typeface="Arial"/>
              <a:buChar char="•"/>
            </a:pPr>
            <a:r>
              <a:rPr lang="en-US" sz="2499" spc="299">
                <a:solidFill>
                  <a:srgbClr val="0D5F97"/>
                </a:solidFill>
                <a:latin typeface="Space Mono"/>
              </a:rPr>
              <a:t>Senior Café</a:t>
            </a:r>
          </a:p>
          <a:p>
            <a:pPr marL="539749" lvl="1" indent="-269875">
              <a:lnSpc>
                <a:spcPts val="3499"/>
              </a:lnSpc>
              <a:buFont typeface="Arial"/>
              <a:buChar char="•"/>
            </a:pPr>
            <a:r>
              <a:rPr lang="en-US" sz="2499" spc="299">
                <a:solidFill>
                  <a:srgbClr val="0D5F97"/>
                </a:solidFill>
                <a:latin typeface="Space Mono"/>
              </a:rPr>
              <a:t>Adult Day Respite</a:t>
            </a:r>
          </a:p>
          <a:p>
            <a:pPr marL="539749" lvl="1" indent="-269875">
              <a:lnSpc>
                <a:spcPts val="3499"/>
              </a:lnSpc>
              <a:buFont typeface="Arial"/>
              <a:buChar char="•"/>
            </a:pPr>
            <a:r>
              <a:rPr lang="en-US" sz="2499" spc="299">
                <a:solidFill>
                  <a:srgbClr val="0D5F97"/>
                </a:solidFill>
                <a:latin typeface="Space Mono"/>
              </a:rPr>
              <a:t>Home Delivered Meals</a:t>
            </a:r>
          </a:p>
          <a:p>
            <a:pPr marL="539749" lvl="1" indent="-269875">
              <a:lnSpc>
                <a:spcPts val="3499"/>
              </a:lnSpc>
              <a:buFont typeface="Arial"/>
              <a:buChar char="•"/>
            </a:pPr>
            <a:r>
              <a:rPr lang="en-US" sz="2499" spc="299">
                <a:solidFill>
                  <a:srgbClr val="0D5F97"/>
                </a:solidFill>
                <a:latin typeface="Space Mono"/>
              </a:rPr>
              <a:t>iRide Petaluma &amp; iRide Rohnert Park</a:t>
            </a:r>
          </a:p>
          <a:p>
            <a:pPr marL="539749" lvl="1" indent="-269875">
              <a:lnSpc>
                <a:spcPts val="3499"/>
              </a:lnSpc>
              <a:buFont typeface="Arial"/>
              <a:buChar char="•"/>
            </a:pPr>
            <a:r>
              <a:rPr lang="en-US" sz="2499" spc="299">
                <a:solidFill>
                  <a:srgbClr val="0D5F97"/>
                </a:solidFill>
                <a:latin typeface="Space Mono"/>
              </a:rPr>
              <a:t>Caregiver Support Group</a:t>
            </a:r>
          </a:p>
          <a:p>
            <a:pPr marL="539749" lvl="1" indent="-269875">
              <a:lnSpc>
                <a:spcPts val="3499"/>
              </a:lnSpc>
              <a:buFont typeface="Arial"/>
              <a:buChar char="•"/>
            </a:pPr>
            <a:r>
              <a:rPr lang="en-US" sz="2499" spc="299">
                <a:solidFill>
                  <a:srgbClr val="0D5F97"/>
                </a:solidFill>
                <a:latin typeface="Space Mono"/>
              </a:rPr>
              <a:t>Counseling</a:t>
            </a:r>
          </a:p>
          <a:p>
            <a:pPr marL="539749" lvl="1" indent="-269875">
              <a:lnSpc>
                <a:spcPts val="3499"/>
              </a:lnSpc>
              <a:buFont typeface="Arial"/>
              <a:buChar char="•"/>
            </a:pPr>
            <a:r>
              <a:rPr lang="en-US" sz="2499" spc="299">
                <a:solidFill>
                  <a:srgbClr val="0D5F97"/>
                </a:solidFill>
                <a:latin typeface="Space Mono"/>
              </a:rPr>
              <a:t>You Are Not Alone (YANA)</a:t>
            </a:r>
          </a:p>
          <a:p>
            <a:pPr marL="539749" lvl="1" indent="-269875">
              <a:lnSpc>
                <a:spcPts val="3499"/>
              </a:lnSpc>
              <a:buFont typeface="Arial"/>
              <a:buChar char="•"/>
            </a:pPr>
            <a:r>
              <a:rPr lang="en-US" sz="2499" spc="299">
                <a:solidFill>
                  <a:srgbClr val="0D5F97"/>
                </a:solidFill>
                <a:latin typeface="Space Mono"/>
              </a:rPr>
              <a:t>Case Management</a:t>
            </a:r>
          </a:p>
        </p:txBody>
      </p:sp>
      <p:sp>
        <p:nvSpPr>
          <p:cNvPr id="25" name="TextBox 25"/>
          <p:cNvSpPr txBox="1"/>
          <p:nvPr/>
        </p:nvSpPr>
        <p:spPr>
          <a:xfrm>
            <a:off x="1407315" y="8339304"/>
            <a:ext cx="13753234" cy="1253490"/>
          </a:xfrm>
          <a:prstGeom prst="rect">
            <a:avLst/>
          </a:prstGeom>
        </p:spPr>
        <p:txBody>
          <a:bodyPr lIns="0" tIns="0" rIns="0" bIns="0" rtlCol="0" anchor="t">
            <a:spAutoFit/>
          </a:bodyPr>
          <a:lstStyle/>
          <a:p>
            <a:pPr algn="ctr">
              <a:lnSpc>
                <a:spcPts val="3359"/>
              </a:lnSpc>
              <a:spcBef>
                <a:spcPct val="0"/>
              </a:spcBef>
            </a:pPr>
            <a:r>
              <a:rPr lang="en-US" sz="2400" spc="288">
                <a:solidFill>
                  <a:srgbClr val="0D5F97"/>
                </a:solidFill>
                <a:latin typeface="Helveticish"/>
              </a:rPr>
              <a:t>One review of 148 studies concluded that social connections increase the odds of an individual’s surviving over roughly the next seven years by about 50 percent.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CCDDC"/>
        </a:solidFill>
        <a:effectLst/>
      </p:bgPr>
    </p:bg>
    <p:spTree>
      <p:nvGrpSpPr>
        <p:cNvPr id="1" name=""/>
        <p:cNvGrpSpPr/>
        <p:nvPr/>
      </p:nvGrpSpPr>
      <p:grpSpPr>
        <a:xfrm>
          <a:off x="0" y="0"/>
          <a:ext cx="0" cy="0"/>
          <a:chOff x="0" y="0"/>
          <a:chExt cx="0" cy="0"/>
        </a:xfrm>
      </p:grpSpPr>
      <p:grpSp>
        <p:nvGrpSpPr>
          <p:cNvPr id="2" name="Group 2"/>
          <p:cNvGrpSpPr/>
          <p:nvPr/>
        </p:nvGrpSpPr>
        <p:grpSpPr>
          <a:xfrm>
            <a:off x="-684104" y="7794627"/>
            <a:ext cx="19782524" cy="2094576"/>
            <a:chOff x="0" y="0"/>
            <a:chExt cx="5210212" cy="551658"/>
          </a:xfrm>
        </p:grpSpPr>
        <p:sp>
          <p:nvSpPr>
            <p:cNvPr id="3" name="Freeform 3"/>
            <p:cNvSpPr/>
            <p:nvPr/>
          </p:nvSpPr>
          <p:spPr>
            <a:xfrm>
              <a:off x="0" y="0"/>
              <a:ext cx="5210212" cy="551658"/>
            </a:xfrm>
            <a:custGeom>
              <a:avLst/>
              <a:gdLst/>
              <a:ahLst/>
              <a:cxnLst/>
              <a:rect l="l" t="t" r="r" b="b"/>
              <a:pathLst>
                <a:path w="5210212" h="551658">
                  <a:moveTo>
                    <a:pt x="0" y="0"/>
                  </a:moveTo>
                  <a:lnTo>
                    <a:pt x="5210212" y="0"/>
                  </a:lnTo>
                  <a:lnTo>
                    <a:pt x="5210212" y="551658"/>
                  </a:lnTo>
                  <a:lnTo>
                    <a:pt x="0" y="551658"/>
                  </a:lnTo>
                  <a:close/>
                </a:path>
              </a:pathLst>
            </a:custGeom>
            <a:solidFill>
              <a:srgbClr val="FFFFFF"/>
            </a:solidFill>
          </p:spPr>
          <p:txBody>
            <a:bodyPr/>
            <a:lstStyle/>
            <a:p>
              <a:endParaRPr lang="en-US"/>
            </a:p>
          </p:txBody>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3359"/>
                </a:lnSpc>
              </a:pPr>
              <a:endParaRPr/>
            </a:p>
          </p:txBody>
        </p:sp>
      </p:grpSp>
      <p:grpSp>
        <p:nvGrpSpPr>
          <p:cNvPr id="5" name="Group 5"/>
          <p:cNvGrpSpPr/>
          <p:nvPr/>
        </p:nvGrpSpPr>
        <p:grpSpPr>
          <a:xfrm>
            <a:off x="1921665" y="3214424"/>
            <a:ext cx="3592797" cy="4911187"/>
            <a:chOff x="0" y="0"/>
            <a:chExt cx="946251" cy="1293481"/>
          </a:xfrm>
        </p:grpSpPr>
        <p:sp>
          <p:nvSpPr>
            <p:cNvPr id="6" name="Freeform 6"/>
            <p:cNvSpPr/>
            <p:nvPr/>
          </p:nvSpPr>
          <p:spPr>
            <a:xfrm>
              <a:off x="0" y="0"/>
              <a:ext cx="946251" cy="1293481"/>
            </a:xfrm>
            <a:custGeom>
              <a:avLst/>
              <a:gdLst/>
              <a:ahLst/>
              <a:cxnLst/>
              <a:rect l="l" t="t" r="r" b="b"/>
              <a:pathLst>
                <a:path w="946251" h="1293481">
                  <a:moveTo>
                    <a:pt x="0" y="0"/>
                  </a:moveTo>
                  <a:lnTo>
                    <a:pt x="946251" y="0"/>
                  </a:lnTo>
                  <a:lnTo>
                    <a:pt x="946251" y="1293481"/>
                  </a:lnTo>
                  <a:lnTo>
                    <a:pt x="0" y="1293481"/>
                  </a:lnTo>
                  <a:close/>
                </a:path>
              </a:pathLst>
            </a:custGeom>
            <a:solidFill>
              <a:srgbClr val="9CCDDC"/>
            </a:solidFill>
          </p:spPr>
          <p:txBody>
            <a:bodyPr/>
            <a:lstStyle/>
            <a:p>
              <a:endParaRPr lang="en-US"/>
            </a:p>
          </p:txBody>
        </p:sp>
        <p:sp>
          <p:nvSpPr>
            <p:cNvPr id="7" name="TextBox 7"/>
            <p:cNvSpPr txBox="1"/>
            <p:nvPr/>
          </p:nvSpPr>
          <p:spPr>
            <a:xfrm>
              <a:off x="0" y="-57150"/>
              <a:ext cx="812800" cy="869950"/>
            </a:xfrm>
            <a:prstGeom prst="rect">
              <a:avLst/>
            </a:prstGeom>
          </p:spPr>
          <p:txBody>
            <a:bodyPr lIns="50800" tIns="50800" rIns="50800" bIns="50800" rtlCol="0" anchor="ctr"/>
            <a:lstStyle/>
            <a:p>
              <a:pPr algn="ctr">
                <a:lnSpc>
                  <a:spcPts val="3359"/>
                </a:lnSpc>
              </a:pPr>
              <a:endParaRPr/>
            </a:p>
          </p:txBody>
        </p:sp>
      </p:grpSp>
      <p:grpSp>
        <p:nvGrpSpPr>
          <p:cNvPr id="8" name="Group 8"/>
          <p:cNvGrpSpPr/>
          <p:nvPr/>
        </p:nvGrpSpPr>
        <p:grpSpPr>
          <a:xfrm>
            <a:off x="-684104" y="190294"/>
            <a:ext cx="19441687" cy="3024130"/>
            <a:chOff x="0" y="0"/>
            <a:chExt cx="5120444" cy="796479"/>
          </a:xfrm>
        </p:grpSpPr>
        <p:sp>
          <p:nvSpPr>
            <p:cNvPr id="9" name="Freeform 9"/>
            <p:cNvSpPr/>
            <p:nvPr/>
          </p:nvSpPr>
          <p:spPr>
            <a:xfrm>
              <a:off x="0" y="0"/>
              <a:ext cx="5120444" cy="796479"/>
            </a:xfrm>
            <a:custGeom>
              <a:avLst/>
              <a:gdLst/>
              <a:ahLst/>
              <a:cxnLst/>
              <a:rect l="l" t="t" r="r" b="b"/>
              <a:pathLst>
                <a:path w="5120444" h="796479">
                  <a:moveTo>
                    <a:pt x="0" y="0"/>
                  </a:moveTo>
                  <a:lnTo>
                    <a:pt x="5120444" y="0"/>
                  </a:lnTo>
                  <a:lnTo>
                    <a:pt x="5120444" y="796479"/>
                  </a:lnTo>
                  <a:lnTo>
                    <a:pt x="0" y="796479"/>
                  </a:lnTo>
                  <a:close/>
                </a:path>
              </a:pathLst>
            </a:custGeom>
            <a:solidFill>
              <a:srgbClr val="FFFFFF"/>
            </a:solidFill>
          </p:spPr>
          <p:txBody>
            <a:bodyPr/>
            <a:lstStyle/>
            <a:p>
              <a:endParaRPr lang="en-US"/>
            </a:p>
          </p:txBody>
        </p:sp>
        <p:sp>
          <p:nvSpPr>
            <p:cNvPr id="10" name="TextBox 10"/>
            <p:cNvSpPr txBox="1"/>
            <p:nvPr/>
          </p:nvSpPr>
          <p:spPr>
            <a:xfrm>
              <a:off x="0" y="-57150"/>
              <a:ext cx="812800" cy="869950"/>
            </a:xfrm>
            <a:prstGeom prst="rect">
              <a:avLst/>
            </a:prstGeom>
          </p:spPr>
          <p:txBody>
            <a:bodyPr lIns="50800" tIns="50800" rIns="50800" bIns="50800" rtlCol="0" anchor="ctr"/>
            <a:lstStyle/>
            <a:p>
              <a:pPr algn="ctr">
                <a:lnSpc>
                  <a:spcPts val="3359"/>
                </a:lnSpc>
              </a:pPr>
              <a:endParaRPr/>
            </a:p>
          </p:txBody>
        </p:sp>
      </p:grpSp>
      <p:grpSp>
        <p:nvGrpSpPr>
          <p:cNvPr id="11" name="Group 11"/>
          <p:cNvGrpSpPr/>
          <p:nvPr/>
        </p:nvGrpSpPr>
        <p:grpSpPr>
          <a:xfrm>
            <a:off x="17259300" y="-235087"/>
            <a:ext cx="2165554" cy="10878858"/>
            <a:chOff x="0" y="0"/>
            <a:chExt cx="570352" cy="2865214"/>
          </a:xfrm>
        </p:grpSpPr>
        <p:sp>
          <p:nvSpPr>
            <p:cNvPr id="12" name="Freeform 12"/>
            <p:cNvSpPr/>
            <p:nvPr/>
          </p:nvSpPr>
          <p:spPr>
            <a:xfrm>
              <a:off x="0" y="0"/>
              <a:ext cx="570352" cy="2865214"/>
            </a:xfrm>
            <a:custGeom>
              <a:avLst/>
              <a:gdLst/>
              <a:ahLst/>
              <a:cxnLst/>
              <a:rect l="l" t="t" r="r" b="b"/>
              <a:pathLst>
                <a:path w="570352" h="2865214">
                  <a:moveTo>
                    <a:pt x="0" y="0"/>
                  </a:moveTo>
                  <a:lnTo>
                    <a:pt x="570352" y="0"/>
                  </a:lnTo>
                  <a:lnTo>
                    <a:pt x="570352" y="2865214"/>
                  </a:lnTo>
                  <a:lnTo>
                    <a:pt x="0" y="2865214"/>
                  </a:lnTo>
                  <a:close/>
                </a:path>
              </a:pathLst>
            </a:custGeom>
            <a:solidFill>
              <a:srgbClr val="0D5F97"/>
            </a:solidFill>
          </p:spPr>
          <p:txBody>
            <a:bodyPr/>
            <a:lstStyle/>
            <a:p>
              <a:endParaRPr lang="en-US"/>
            </a:p>
          </p:txBody>
        </p:sp>
        <p:sp>
          <p:nvSpPr>
            <p:cNvPr id="13" name="TextBox 13"/>
            <p:cNvSpPr txBox="1"/>
            <p:nvPr/>
          </p:nvSpPr>
          <p:spPr>
            <a:xfrm>
              <a:off x="0" y="-57150"/>
              <a:ext cx="812800" cy="869950"/>
            </a:xfrm>
            <a:prstGeom prst="rect">
              <a:avLst/>
            </a:prstGeom>
          </p:spPr>
          <p:txBody>
            <a:bodyPr lIns="50800" tIns="50800" rIns="50800" bIns="50800" rtlCol="0" anchor="ctr"/>
            <a:lstStyle/>
            <a:p>
              <a:pPr algn="ctr">
                <a:lnSpc>
                  <a:spcPts val="3359"/>
                </a:lnSpc>
              </a:pPr>
              <a:endParaRPr/>
            </a:p>
          </p:txBody>
        </p:sp>
      </p:grpSp>
      <p:sp>
        <p:nvSpPr>
          <p:cNvPr id="14" name="Freeform 14"/>
          <p:cNvSpPr/>
          <p:nvPr/>
        </p:nvSpPr>
        <p:spPr>
          <a:xfrm>
            <a:off x="6831381" y="530083"/>
            <a:ext cx="2064797" cy="341630"/>
          </a:xfrm>
          <a:custGeom>
            <a:avLst/>
            <a:gdLst/>
            <a:ahLst/>
            <a:cxnLst/>
            <a:rect l="l" t="t" r="r" b="b"/>
            <a:pathLst>
              <a:path w="2064797" h="341630">
                <a:moveTo>
                  <a:pt x="0" y="0"/>
                </a:moveTo>
                <a:lnTo>
                  <a:pt x="2064797" y="0"/>
                </a:lnTo>
                <a:lnTo>
                  <a:pt x="2064797" y="341630"/>
                </a:lnTo>
                <a:lnTo>
                  <a:pt x="0" y="3416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5" name="AutoShape 15"/>
          <p:cNvSpPr/>
          <p:nvPr/>
        </p:nvSpPr>
        <p:spPr>
          <a:xfrm flipV="1">
            <a:off x="7887592" y="767225"/>
            <a:ext cx="0" cy="7027401"/>
          </a:xfrm>
          <a:prstGeom prst="line">
            <a:avLst/>
          </a:prstGeom>
          <a:ln w="47625" cap="flat">
            <a:solidFill>
              <a:srgbClr val="0D5F97"/>
            </a:solidFill>
            <a:prstDash val="solid"/>
            <a:headEnd type="none" w="sm" len="sm"/>
            <a:tailEnd type="none" w="sm" len="sm"/>
          </a:ln>
        </p:spPr>
        <p:txBody>
          <a:bodyPr/>
          <a:lstStyle/>
          <a:p>
            <a:endParaRPr lang="en-US"/>
          </a:p>
        </p:txBody>
      </p:sp>
      <p:sp>
        <p:nvSpPr>
          <p:cNvPr id="16" name="Freeform 16"/>
          <p:cNvSpPr/>
          <p:nvPr/>
        </p:nvSpPr>
        <p:spPr>
          <a:xfrm>
            <a:off x="-1111751" y="3944809"/>
            <a:ext cx="2519066" cy="2519066"/>
          </a:xfrm>
          <a:custGeom>
            <a:avLst/>
            <a:gdLst/>
            <a:ahLst/>
            <a:cxnLst/>
            <a:rect l="l" t="t" r="r" b="b"/>
            <a:pathLst>
              <a:path w="2519066" h="2519066">
                <a:moveTo>
                  <a:pt x="0" y="0"/>
                </a:moveTo>
                <a:lnTo>
                  <a:pt x="2519066" y="0"/>
                </a:lnTo>
                <a:lnTo>
                  <a:pt x="2519066" y="2519066"/>
                </a:lnTo>
                <a:lnTo>
                  <a:pt x="0" y="25190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7" name="Freeform 17"/>
          <p:cNvSpPr/>
          <p:nvPr/>
        </p:nvSpPr>
        <p:spPr>
          <a:xfrm>
            <a:off x="15602230" y="-1621229"/>
            <a:ext cx="5371540" cy="3242457"/>
          </a:xfrm>
          <a:custGeom>
            <a:avLst/>
            <a:gdLst/>
            <a:ahLst/>
            <a:cxnLst/>
            <a:rect l="l" t="t" r="r" b="b"/>
            <a:pathLst>
              <a:path w="5371540" h="3242457">
                <a:moveTo>
                  <a:pt x="0" y="0"/>
                </a:moveTo>
                <a:lnTo>
                  <a:pt x="5371540" y="0"/>
                </a:lnTo>
                <a:lnTo>
                  <a:pt x="5371540" y="3242458"/>
                </a:lnTo>
                <a:lnTo>
                  <a:pt x="0" y="324245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8" name="Freeform 18"/>
          <p:cNvSpPr/>
          <p:nvPr/>
        </p:nvSpPr>
        <p:spPr>
          <a:xfrm>
            <a:off x="-338803" y="483923"/>
            <a:ext cx="1887472" cy="387790"/>
          </a:xfrm>
          <a:custGeom>
            <a:avLst/>
            <a:gdLst/>
            <a:ahLst/>
            <a:cxnLst/>
            <a:rect l="l" t="t" r="r" b="b"/>
            <a:pathLst>
              <a:path w="1887472" h="387790">
                <a:moveTo>
                  <a:pt x="0" y="0"/>
                </a:moveTo>
                <a:lnTo>
                  <a:pt x="1887472" y="0"/>
                </a:lnTo>
                <a:lnTo>
                  <a:pt x="1887472" y="387790"/>
                </a:lnTo>
                <a:lnTo>
                  <a:pt x="0" y="3877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19" name="Group 19"/>
          <p:cNvGrpSpPr/>
          <p:nvPr/>
        </p:nvGrpSpPr>
        <p:grpSpPr>
          <a:xfrm>
            <a:off x="2340100" y="1585130"/>
            <a:ext cx="4727793" cy="6209497"/>
            <a:chOff x="0" y="0"/>
            <a:chExt cx="6303724" cy="8279329"/>
          </a:xfrm>
        </p:grpSpPr>
        <p:pic>
          <p:nvPicPr>
            <p:cNvPr id="20" name="Picture 20"/>
            <p:cNvPicPr>
              <a:picLocks noChangeAspect="1"/>
            </p:cNvPicPr>
            <p:nvPr/>
          </p:nvPicPr>
          <p:blipFill>
            <a:blip r:embed="rId10"/>
            <a:srcRect t="747" b="747"/>
            <a:stretch>
              <a:fillRect/>
            </a:stretch>
          </p:blipFill>
          <p:spPr>
            <a:xfrm>
              <a:off x="0" y="0"/>
              <a:ext cx="6303724" cy="8279329"/>
            </a:xfrm>
            <a:prstGeom prst="rect">
              <a:avLst/>
            </a:prstGeom>
          </p:spPr>
        </p:pic>
      </p:grpSp>
      <p:sp>
        <p:nvSpPr>
          <p:cNvPr id="21" name="Freeform 21"/>
          <p:cNvSpPr/>
          <p:nvPr/>
        </p:nvSpPr>
        <p:spPr>
          <a:xfrm flipH="1">
            <a:off x="14924546" y="8056101"/>
            <a:ext cx="4669508" cy="3073386"/>
          </a:xfrm>
          <a:custGeom>
            <a:avLst/>
            <a:gdLst/>
            <a:ahLst/>
            <a:cxnLst/>
            <a:rect l="l" t="t" r="r" b="b"/>
            <a:pathLst>
              <a:path w="4669508" h="3073386">
                <a:moveTo>
                  <a:pt x="4669508" y="0"/>
                </a:moveTo>
                <a:lnTo>
                  <a:pt x="0" y="0"/>
                </a:lnTo>
                <a:lnTo>
                  <a:pt x="0" y="3073386"/>
                </a:lnTo>
                <a:lnTo>
                  <a:pt x="4669508" y="3073386"/>
                </a:lnTo>
                <a:lnTo>
                  <a:pt x="4669508"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2" name="Freeform 22"/>
          <p:cNvSpPr/>
          <p:nvPr/>
        </p:nvSpPr>
        <p:spPr>
          <a:xfrm>
            <a:off x="16707474" y="3798145"/>
            <a:ext cx="2638537" cy="2812394"/>
          </a:xfrm>
          <a:custGeom>
            <a:avLst/>
            <a:gdLst/>
            <a:ahLst/>
            <a:cxnLst/>
            <a:rect l="l" t="t" r="r" b="b"/>
            <a:pathLst>
              <a:path w="2638537" h="2812394">
                <a:moveTo>
                  <a:pt x="0" y="0"/>
                </a:moveTo>
                <a:lnTo>
                  <a:pt x="2638536" y="0"/>
                </a:lnTo>
                <a:lnTo>
                  <a:pt x="2638536" y="2812394"/>
                </a:lnTo>
                <a:lnTo>
                  <a:pt x="0" y="281239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3" name="TextBox 23"/>
          <p:cNvSpPr txBox="1"/>
          <p:nvPr/>
        </p:nvSpPr>
        <p:spPr>
          <a:xfrm>
            <a:off x="8448412" y="815978"/>
            <a:ext cx="8104966" cy="2044446"/>
          </a:xfrm>
          <a:prstGeom prst="rect">
            <a:avLst/>
          </a:prstGeom>
        </p:spPr>
        <p:txBody>
          <a:bodyPr lIns="0" tIns="0" rIns="0" bIns="0" rtlCol="0" anchor="t">
            <a:spAutoFit/>
          </a:bodyPr>
          <a:lstStyle/>
          <a:p>
            <a:pPr algn="just">
              <a:lnSpc>
                <a:spcPts val="7992"/>
              </a:lnSpc>
            </a:pPr>
            <a:r>
              <a:rPr lang="en-US" sz="7200" spc="115" dirty="0">
                <a:solidFill>
                  <a:srgbClr val="0D5F97"/>
                </a:solidFill>
                <a:latin typeface="Oswald"/>
              </a:rPr>
              <a:t>Sonoma County </a:t>
            </a:r>
          </a:p>
          <a:p>
            <a:pPr algn="just">
              <a:lnSpc>
                <a:spcPts val="7992"/>
              </a:lnSpc>
            </a:pPr>
            <a:r>
              <a:rPr lang="en-US" sz="7200" spc="115" dirty="0">
                <a:solidFill>
                  <a:srgbClr val="0D5F97"/>
                </a:solidFill>
                <a:latin typeface="Oswald"/>
              </a:rPr>
              <a:t>Case Management</a:t>
            </a:r>
          </a:p>
        </p:txBody>
      </p:sp>
      <p:sp>
        <p:nvSpPr>
          <p:cNvPr id="24" name="TextBox 24"/>
          <p:cNvSpPr txBox="1"/>
          <p:nvPr/>
        </p:nvSpPr>
        <p:spPr>
          <a:xfrm>
            <a:off x="8448412" y="3736050"/>
            <a:ext cx="7153818" cy="3489325"/>
          </a:xfrm>
          <a:prstGeom prst="rect">
            <a:avLst/>
          </a:prstGeom>
        </p:spPr>
        <p:txBody>
          <a:bodyPr lIns="0" tIns="0" rIns="0" bIns="0" rtlCol="0" anchor="t">
            <a:spAutoFit/>
          </a:bodyPr>
          <a:lstStyle/>
          <a:p>
            <a:pPr marL="539749" lvl="1" indent="-269875">
              <a:lnSpc>
                <a:spcPts val="3499"/>
              </a:lnSpc>
              <a:buFont typeface="Arial"/>
              <a:buChar char="•"/>
            </a:pPr>
            <a:r>
              <a:rPr lang="en-US" sz="2499" spc="299" dirty="0">
                <a:solidFill>
                  <a:srgbClr val="0D5F97"/>
                </a:solidFill>
                <a:latin typeface="Space Mono"/>
              </a:rPr>
              <a:t>Comprehensive assessment</a:t>
            </a:r>
          </a:p>
          <a:p>
            <a:pPr>
              <a:lnSpc>
                <a:spcPts val="3499"/>
              </a:lnSpc>
            </a:pPr>
            <a:endParaRPr lang="en-US" sz="2499" spc="299" dirty="0">
              <a:solidFill>
                <a:srgbClr val="0D5F97"/>
              </a:solidFill>
              <a:latin typeface="Space Mono"/>
            </a:endParaRPr>
          </a:p>
          <a:p>
            <a:pPr marL="539749" lvl="1" indent="-269875">
              <a:lnSpc>
                <a:spcPts val="3499"/>
              </a:lnSpc>
              <a:buFont typeface="Arial"/>
              <a:buChar char="•"/>
            </a:pPr>
            <a:r>
              <a:rPr lang="en-US" sz="2499" spc="299" dirty="0">
                <a:solidFill>
                  <a:srgbClr val="0D5F97"/>
                </a:solidFill>
                <a:latin typeface="Space Mono"/>
              </a:rPr>
              <a:t>Client-Centered Care Plan</a:t>
            </a:r>
          </a:p>
          <a:p>
            <a:pPr>
              <a:lnSpc>
                <a:spcPts val="3499"/>
              </a:lnSpc>
            </a:pPr>
            <a:endParaRPr lang="en-US" sz="2499" spc="299" dirty="0">
              <a:solidFill>
                <a:srgbClr val="0D5F97"/>
              </a:solidFill>
              <a:latin typeface="Space Mono"/>
            </a:endParaRPr>
          </a:p>
          <a:p>
            <a:pPr marL="539749" lvl="1" indent="-269875">
              <a:lnSpc>
                <a:spcPts val="3499"/>
              </a:lnSpc>
              <a:buFont typeface="Arial"/>
              <a:buChar char="•"/>
            </a:pPr>
            <a:r>
              <a:rPr lang="en-US" sz="2499" spc="299" dirty="0">
                <a:solidFill>
                  <a:srgbClr val="0D5F97"/>
                </a:solidFill>
                <a:latin typeface="Space Mono"/>
              </a:rPr>
              <a:t>Coordination of Care Over Multiple Home Visits and/or Phone Conversations</a:t>
            </a:r>
          </a:p>
          <a:p>
            <a:pPr>
              <a:lnSpc>
                <a:spcPts val="3499"/>
              </a:lnSpc>
            </a:pPr>
            <a:endParaRPr lang="en-US" sz="2499" spc="299" dirty="0">
              <a:solidFill>
                <a:srgbClr val="0D5F97"/>
              </a:solidFill>
              <a:latin typeface="Space Mono"/>
            </a:endParaRPr>
          </a:p>
        </p:txBody>
      </p:sp>
      <p:sp>
        <p:nvSpPr>
          <p:cNvPr id="25" name="TextBox 25"/>
          <p:cNvSpPr txBox="1"/>
          <p:nvPr/>
        </p:nvSpPr>
        <p:spPr>
          <a:xfrm>
            <a:off x="376855" y="8339304"/>
            <a:ext cx="14045505" cy="1253490"/>
          </a:xfrm>
          <a:prstGeom prst="rect">
            <a:avLst/>
          </a:prstGeom>
        </p:spPr>
        <p:txBody>
          <a:bodyPr lIns="0" tIns="0" rIns="0" bIns="0" rtlCol="0" anchor="t">
            <a:spAutoFit/>
          </a:bodyPr>
          <a:lstStyle/>
          <a:p>
            <a:pPr>
              <a:lnSpc>
                <a:spcPts val="3359"/>
              </a:lnSpc>
              <a:spcBef>
                <a:spcPct val="0"/>
              </a:spcBef>
            </a:pPr>
            <a:r>
              <a:rPr lang="en-US" sz="2400" spc="288">
                <a:solidFill>
                  <a:srgbClr val="0D5F97"/>
                </a:solidFill>
                <a:latin typeface="Helveticish"/>
              </a:rPr>
              <a:t>Person-centered assistance to older adults (over 60+) who are at-risk of declining in their overall health, becoming depressed, and/or losing their independence because of diminished social and/or mental stimulation.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ublic Speech Sites">
            <a:extLst>
              <a:ext uri="{FF2B5EF4-FFF2-40B4-BE49-F238E27FC236}">
                <a16:creationId xmlns:a16="http://schemas.microsoft.com/office/drawing/2014/main" id="{5A59AABE-9BB4-F0EB-5F7E-D2ECF21F4D8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2359"/>
          <a:stretch/>
        </p:blipFill>
        <p:spPr bwMode="auto">
          <a:xfrm>
            <a:off x="2919725" y="15"/>
            <a:ext cx="15783791" cy="10286985"/>
          </a:xfrm>
          <a:custGeom>
            <a:avLst/>
            <a:gdLst/>
            <a:ahLst/>
            <a:cxnLst/>
            <a:rect l="l" t="t" r="r" b="b"/>
            <a:pathLst>
              <a:path w="10522527" h="6858000">
                <a:moveTo>
                  <a:pt x="2882142" y="0"/>
                </a:moveTo>
                <a:lnTo>
                  <a:pt x="10522527" y="0"/>
                </a:lnTo>
                <a:lnTo>
                  <a:pt x="10522527" y="6858000"/>
                </a:lnTo>
                <a:lnTo>
                  <a:pt x="80697" y="6858000"/>
                </a:lnTo>
                <a:lnTo>
                  <a:pt x="37339" y="6516785"/>
                </a:lnTo>
                <a:cubicBezTo>
                  <a:pt x="12648" y="6273664"/>
                  <a:pt x="0" y="6026982"/>
                  <a:pt x="0" y="5777347"/>
                </a:cubicBezTo>
                <a:cubicBezTo>
                  <a:pt x="0" y="3530630"/>
                  <a:pt x="1024495" y="1523197"/>
                  <a:pt x="2631803" y="196728"/>
                </a:cubicBezTo>
                <a:close/>
              </a:path>
            </a:pathLst>
          </a:cu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23B062CD-D836-9F25-38C8-BFCCD97154D8}"/>
              </a:ext>
            </a:extLst>
          </p:cNvPr>
          <p:cNvSpPr txBox="1"/>
          <p:nvPr/>
        </p:nvSpPr>
        <p:spPr>
          <a:xfrm rot="17642189">
            <a:off x="278265" y="2958206"/>
            <a:ext cx="9474903" cy="4266453"/>
          </a:xfrm>
          <a:prstGeom prst="rect">
            <a:avLst/>
          </a:prstGeom>
          <a:noFill/>
        </p:spPr>
        <p:txBody>
          <a:bodyPr wrap="square" rtlCol="0">
            <a:prstTxWarp prst="textArchUp">
              <a:avLst>
                <a:gd name="adj" fmla="val 12386957"/>
              </a:avLst>
            </a:prstTxWarp>
            <a:spAutoFit/>
          </a:bodyPr>
          <a:lstStyle/>
          <a:p>
            <a:r>
              <a:rPr lang="en-US" sz="7200" b="1" dirty="0">
                <a:latin typeface="Oswald" panose="00000500000000000000" pitchFamily="2" charset="0"/>
                <a:cs typeface="Times New Roman" panose="02020603050405020304" pitchFamily="18" charset="0"/>
              </a:rPr>
              <a:t>The Kindness Project</a:t>
            </a:r>
          </a:p>
        </p:txBody>
      </p:sp>
      <p:grpSp>
        <p:nvGrpSpPr>
          <p:cNvPr id="2" name="Group 8">
            <a:extLst>
              <a:ext uri="{FF2B5EF4-FFF2-40B4-BE49-F238E27FC236}">
                <a16:creationId xmlns:a16="http://schemas.microsoft.com/office/drawing/2014/main" id="{2ECCFEEE-B414-1E89-7425-0DD5B964BE36}"/>
              </a:ext>
            </a:extLst>
          </p:cNvPr>
          <p:cNvGrpSpPr/>
          <p:nvPr/>
        </p:nvGrpSpPr>
        <p:grpSpPr>
          <a:xfrm>
            <a:off x="-1543050" y="-591873"/>
            <a:ext cx="3086100" cy="10878858"/>
            <a:chOff x="0" y="0"/>
            <a:chExt cx="812800" cy="2865214"/>
          </a:xfrm>
        </p:grpSpPr>
        <p:sp>
          <p:nvSpPr>
            <p:cNvPr id="3" name="Freeform 9">
              <a:extLst>
                <a:ext uri="{FF2B5EF4-FFF2-40B4-BE49-F238E27FC236}">
                  <a16:creationId xmlns:a16="http://schemas.microsoft.com/office/drawing/2014/main" id="{A6F1C59D-535D-9C31-665C-4D4C825ED08D}"/>
                </a:ext>
              </a:extLst>
            </p:cNvPr>
            <p:cNvSpPr/>
            <p:nvPr/>
          </p:nvSpPr>
          <p:spPr>
            <a:xfrm>
              <a:off x="0" y="0"/>
              <a:ext cx="812800" cy="2865214"/>
            </a:xfrm>
            <a:custGeom>
              <a:avLst/>
              <a:gdLst/>
              <a:ahLst/>
              <a:cxnLst/>
              <a:rect l="l" t="t" r="r" b="b"/>
              <a:pathLst>
                <a:path w="812800" h="2865214">
                  <a:moveTo>
                    <a:pt x="0" y="0"/>
                  </a:moveTo>
                  <a:lnTo>
                    <a:pt x="812800" y="0"/>
                  </a:lnTo>
                  <a:lnTo>
                    <a:pt x="812800" y="2865214"/>
                  </a:lnTo>
                  <a:lnTo>
                    <a:pt x="0" y="2865214"/>
                  </a:lnTo>
                  <a:close/>
                </a:path>
              </a:pathLst>
            </a:custGeom>
            <a:solidFill>
              <a:srgbClr val="9CCDDC"/>
            </a:solidFill>
          </p:spPr>
          <p:txBody>
            <a:bodyPr/>
            <a:lstStyle/>
            <a:p>
              <a:endParaRPr lang="en-US"/>
            </a:p>
          </p:txBody>
        </p:sp>
        <p:sp>
          <p:nvSpPr>
            <p:cNvPr id="4" name="TextBox 10">
              <a:extLst>
                <a:ext uri="{FF2B5EF4-FFF2-40B4-BE49-F238E27FC236}">
                  <a16:creationId xmlns:a16="http://schemas.microsoft.com/office/drawing/2014/main" id="{046FF7CC-F012-088A-EA4B-25D916BF122B}"/>
                </a:ext>
              </a:extLst>
            </p:cNvPr>
            <p:cNvSpPr txBox="1"/>
            <p:nvPr/>
          </p:nvSpPr>
          <p:spPr>
            <a:xfrm>
              <a:off x="0" y="-57150"/>
              <a:ext cx="812800" cy="869950"/>
            </a:xfrm>
            <a:prstGeom prst="rect">
              <a:avLst/>
            </a:prstGeom>
          </p:spPr>
          <p:txBody>
            <a:bodyPr lIns="50800" tIns="50800" rIns="50800" bIns="50800" rtlCol="0" anchor="ctr"/>
            <a:lstStyle/>
            <a:p>
              <a:pPr algn="ctr">
                <a:lnSpc>
                  <a:spcPts val="3359"/>
                </a:lnSpc>
              </a:pPr>
              <a:endParaRPr/>
            </a:p>
          </p:txBody>
        </p:sp>
      </p:grpSp>
      <p:sp>
        <p:nvSpPr>
          <p:cNvPr id="5" name="Freeform 18">
            <a:extLst>
              <a:ext uri="{FF2B5EF4-FFF2-40B4-BE49-F238E27FC236}">
                <a16:creationId xmlns:a16="http://schemas.microsoft.com/office/drawing/2014/main" id="{159192F2-BE3A-C631-35A8-31AB4F24473D}"/>
              </a:ext>
            </a:extLst>
          </p:cNvPr>
          <p:cNvSpPr/>
          <p:nvPr/>
        </p:nvSpPr>
        <p:spPr>
          <a:xfrm flipH="1">
            <a:off x="-2334754" y="-1028700"/>
            <a:ext cx="4669508" cy="3073386"/>
          </a:xfrm>
          <a:custGeom>
            <a:avLst/>
            <a:gdLst/>
            <a:ahLst/>
            <a:cxnLst/>
            <a:rect l="l" t="t" r="r" b="b"/>
            <a:pathLst>
              <a:path w="4669508" h="3073386">
                <a:moveTo>
                  <a:pt x="4669508" y="0"/>
                </a:moveTo>
                <a:lnTo>
                  <a:pt x="0" y="0"/>
                </a:lnTo>
                <a:lnTo>
                  <a:pt x="0" y="3073386"/>
                </a:lnTo>
                <a:lnTo>
                  <a:pt x="4669508" y="3073386"/>
                </a:lnTo>
                <a:lnTo>
                  <a:pt x="4669508"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18">
            <a:extLst>
              <a:ext uri="{FF2B5EF4-FFF2-40B4-BE49-F238E27FC236}">
                <a16:creationId xmlns:a16="http://schemas.microsoft.com/office/drawing/2014/main" id="{84F4B022-A139-9458-F308-3868FDFA914A}"/>
              </a:ext>
            </a:extLst>
          </p:cNvPr>
          <p:cNvSpPr/>
          <p:nvPr/>
        </p:nvSpPr>
        <p:spPr>
          <a:xfrm flipH="1">
            <a:off x="-2895600" y="7922576"/>
            <a:ext cx="4669508" cy="3073386"/>
          </a:xfrm>
          <a:custGeom>
            <a:avLst/>
            <a:gdLst/>
            <a:ahLst/>
            <a:cxnLst/>
            <a:rect l="l" t="t" r="r" b="b"/>
            <a:pathLst>
              <a:path w="4669508" h="3073386">
                <a:moveTo>
                  <a:pt x="4669508" y="0"/>
                </a:moveTo>
                <a:lnTo>
                  <a:pt x="0" y="0"/>
                </a:lnTo>
                <a:lnTo>
                  <a:pt x="0" y="3073386"/>
                </a:lnTo>
                <a:lnTo>
                  <a:pt x="4669508" y="3073386"/>
                </a:lnTo>
                <a:lnTo>
                  <a:pt x="4669508"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26427060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9CCDDC"/>
        </a:solidFill>
        <a:effectLst/>
      </p:bgPr>
    </p:bg>
    <p:spTree>
      <p:nvGrpSpPr>
        <p:cNvPr id="1" name=""/>
        <p:cNvGrpSpPr/>
        <p:nvPr/>
      </p:nvGrpSpPr>
      <p:grpSpPr>
        <a:xfrm>
          <a:off x="0" y="0"/>
          <a:ext cx="0" cy="0"/>
          <a:chOff x="0" y="0"/>
          <a:chExt cx="0" cy="0"/>
        </a:xfrm>
      </p:grpSpPr>
      <p:grpSp>
        <p:nvGrpSpPr>
          <p:cNvPr id="2" name="Group 2"/>
          <p:cNvGrpSpPr/>
          <p:nvPr/>
        </p:nvGrpSpPr>
        <p:grpSpPr>
          <a:xfrm>
            <a:off x="-684104" y="8645127"/>
            <a:ext cx="19782524" cy="2094576"/>
            <a:chOff x="0" y="0"/>
            <a:chExt cx="5210212" cy="551658"/>
          </a:xfrm>
        </p:grpSpPr>
        <p:sp>
          <p:nvSpPr>
            <p:cNvPr id="3" name="Freeform 3"/>
            <p:cNvSpPr/>
            <p:nvPr/>
          </p:nvSpPr>
          <p:spPr>
            <a:xfrm>
              <a:off x="0" y="0"/>
              <a:ext cx="5210212" cy="551658"/>
            </a:xfrm>
            <a:custGeom>
              <a:avLst/>
              <a:gdLst/>
              <a:ahLst/>
              <a:cxnLst/>
              <a:rect l="l" t="t" r="r" b="b"/>
              <a:pathLst>
                <a:path w="5210212" h="551658">
                  <a:moveTo>
                    <a:pt x="0" y="0"/>
                  </a:moveTo>
                  <a:lnTo>
                    <a:pt x="5210212" y="0"/>
                  </a:lnTo>
                  <a:lnTo>
                    <a:pt x="5210212" y="551658"/>
                  </a:lnTo>
                  <a:lnTo>
                    <a:pt x="0" y="551658"/>
                  </a:lnTo>
                  <a:close/>
                </a:path>
              </a:pathLst>
            </a:custGeom>
            <a:solidFill>
              <a:srgbClr val="FFFFFF"/>
            </a:solidFill>
          </p:spPr>
          <p:txBody>
            <a:bodyPr/>
            <a:lstStyle/>
            <a:p>
              <a:endParaRPr lang="en-US"/>
            </a:p>
          </p:txBody>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3359"/>
                </a:lnSpc>
              </a:pPr>
              <a:endParaRPr/>
            </a:p>
          </p:txBody>
        </p:sp>
      </p:grpSp>
      <p:grpSp>
        <p:nvGrpSpPr>
          <p:cNvPr id="5" name="Group 5"/>
          <p:cNvGrpSpPr/>
          <p:nvPr/>
        </p:nvGrpSpPr>
        <p:grpSpPr>
          <a:xfrm>
            <a:off x="-684104" y="190294"/>
            <a:ext cx="19441687" cy="3024130"/>
            <a:chOff x="0" y="0"/>
            <a:chExt cx="5120444" cy="796479"/>
          </a:xfrm>
        </p:grpSpPr>
        <p:sp>
          <p:nvSpPr>
            <p:cNvPr id="6" name="Freeform 6"/>
            <p:cNvSpPr/>
            <p:nvPr/>
          </p:nvSpPr>
          <p:spPr>
            <a:xfrm>
              <a:off x="0" y="0"/>
              <a:ext cx="5120444" cy="796479"/>
            </a:xfrm>
            <a:custGeom>
              <a:avLst/>
              <a:gdLst/>
              <a:ahLst/>
              <a:cxnLst/>
              <a:rect l="l" t="t" r="r" b="b"/>
              <a:pathLst>
                <a:path w="5120444" h="796479">
                  <a:moveTo>
                    <a:pt x="0" y="0"/>
                  </a:moveTo>
                  <a:lnTo>
                    <a:pt x="5120444" y="0"/>
                  </a:lnTo>
                  <a:lnTo>
                    <a:pt x="5120444" y="796479"/>
                  </a:lnTo>
                  <a:lnTo>
                    <a:pt x="0" y="796479"/>
                  </a:lnTo>
                  <a:close/>
                </a:path>
              </a:pathLst>
            </a:custGeom>
            <a:solidFill>
              <a:srgbClr val="FFFFFF"/>
            </a:solidFill>
          </p:spPr>
          <p:txBody>
            <a:bodyPr/>
            <a:lstStyle/>
            <a:p>
              <a:endParaRPr lang="en-US"/>
            </a:p>
          </p:txBody>
        </p:sp>
        <p:sp>
          <p:nvSpPr>
            <p:cNvPr id="7" name="TextBox 7"/>
            <p:cNvSpPr txBox="1"/>
            <p:nvPr/>
          </p:nvSpPr>
          <p:spPr>
            <a:xfrm>
              <a:off x="0" y="-57150"/>
              <a:ext cx="812800" cy="869950"/>
            </a:xfrm>
            <a:prstGeom prst="rect">
              <a:avLst/>
            </a:prstGeom>
          </p:spPr>
          <p:txBody>
            <a:bodyPr lIns="50800" tIns="50800" rIns="50800" bIns="50800" rtlCol="0" anchor="ctr"/>
            <a:lstStyle/>
            <a:p>
              <a:pPr algn="ctr">
                <a:lnSpc>
                  <a:spcPts val="3359"/>
                </a:lnSpc>
              </a:pPr>
              <a:endParaRPr/>
            </a:p>
          </p:txBody>
        </p:sp>
      </p:grpSp>
      <p:grpSp>
        <p:nvGrpSpPr>
          <p:cNvPr id="8" name="Group 8"/>
          <p:cNvGrpSpPr/>
          <p:nvPr/>
        </p:nvGrpSpPr>
        <p:grpSpPr>
          <a:xfrm>
            <a:off x="17259300" y="-235087"/>
            <a:ext cx="2165554" cy="10878858"/>
            <a:chOff x="0" y="0"/>
            <a:chExt cx="570352" cy="2865214"/>
          </a:xfrm>
        </p:grpSpPr>
        <p:sp>
          <p:nvSpPr>
            <p:cNvPr id="9" name="Freeform 9"/>
            <p:cNvSpPr/>
            <p:nvPr/>
          </p:nvSpPr>
          <p:spPr>
            <a:xfrm>
              <a:off x="0" y="0"/>
              <a:ext cx="570352" cy="2865214"/>
            </a:xfrm>
            <a:custGeom>
              <a:avLst/>
              <a:gdLst/>
              <a:ahLst/>
              <a:cxnLst/>
              <a:rect l="l" t="t" r="r" b="b"/>
              <a:pathLst>
                <a:path w="570352" h="2865214">
                  <a:moveTo>
                    <a:pt x="0" y="0"/>
                  </a:moveTo>
                  <a:lnTo>
                    <a:pt x="570352" y="0"/>
                  </a:lnTo>
                  <a:lnTo>
                    <a:pt x="570352" y="2865214"/>
                  </a:lnTo>
                  <a:lnTo>
                    <a:pt x="0" y="2865214"/>
                  </a:lnTo>
                  <a:close/>
                </a:path>
              </a:pathLst>
            </a:custGeom>
            <a:solidFill>
              <a:srgbClr val="0D5F97"/>
            </a:solidFill>
          </p:spPr>
          <p:txBody>
            <a:bodyPr/>
            <a:lstStyle/>
            <a:p>
              <a:endParaRPr lang="en-US"/>
            </a:p>
          </p:txBody>
        </p:sp>
        <p:sp>
          <p:nvSpPr>
            <p:cNvPr id="10" name="TextBox 10"/>
            <p:cNvSpPr txBox="1"/>
            <p:nvPr/>
          </p:nvSpPr>
          <p:spPr>
            <a:xfrm>
              <a:off x="0" y="-57150"/>
              <a:ext cx="812800" cy="869950"/>
            </a:xfrm>
            <a:prstGeom prst="rect">
              <a:avLst/>
            </a:prstGeom>
          </p:spPr>
          <p:txBody>
            <a:bodyPr lIns="50800" tIns="50800" rIns="50800" bIns="50800" rtlCol="0" anchor="ctr"/>
            <a:lstStyle/>
            <a:p>
              <a:pPr algn="ctr">
                <a:lnSpc>
                  <a:spcPts val="3359"/>
                </a:lnSpc>
              </a:pPr>
              <a:endParaRPr/>
            </a:p>
          </p:txBody>
        </p:sp>
      </p:grpSp>
      <p:sp>
        <p:nvSpPr>
          <p:cNvPr id="11" name="Freeform 11"/>
          <p:cNvSpPr/>
          <p:nvPr/>
        </p:nvSpPr>
        <p:spPr>
          <a:xfrm>
            <a:off x="1028700" y="8474312"/>
            <a:ext cx="2064797" cy="341630"/>
          </a:xfrm>
          <a:custGeom>
            <a:avLst/>
            <a:gdLst/>
            <a:ahLst/>
            <a:cxnLst/>
            <a:rect l="l" t="t" r="r" b="b"/>
            <a:pathLst>
              <a:path w="2064797" h="341630">
                <a:moveTo>
                  <a:pt x="0" y="0"/>
                </a:moveTo>
                <a:lnTo>
                  <a:pt x="2064797" y="0"/>
                </a:lnTo>
                <a:lnTo>
                  <a:pt x="2064797" y="341630"/>
                </a:lnTo>
                <a:lnTo>
                  <a:pt x="0" y="3416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Freeform 12"/>
          <p:cNvSpPr/>
          <p:nvPr/>
        </p:nvSpPr>
        <p:spPr>
          <a:xfrm>
            <a:off x="-1111751" y="3944809"/>
            <a:ext cx="2519066" cy="2519066"/>
          </a:xfrm>
          <a:custGeom>
            <a:avLst/>
            <a:gdLst/>
            <a:ahLst/>
            <a:cxnLst/>
            <a:rect l="l" t="t" r="r" b="b"/>
            <a:pathLst>
              <a:path w="2519066" h="2519066">
                <a:moveTo>
                  <a:pt x="0" y="0"/>
                </a:moveTo>
                <a:lnTo>
                  <a:pt x="2519066" y="0"/>
                </a:lnTo>
                <a:lnTo>
                  <a:pt x="2519066" y="2519066"/>
                </a:lnTo>
                <a:lnTo>
                  <a:pt x="0" y="25190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Freeform 13"/>
          <p:cNvSpPr/>
          <p:nvPr/>
        </p:nvSpPr>
        <p:spPr>
          <a:xfrm>
            <a:off x="15602230" y="-1621229"/>
            <a:ext cx="5371540" cy="3242457"/>
          </a:xfrm>
          <a:custGeom>
            <a:avLst/>
            <a:gdLst/>
            <a:ahLst/>
            <a:cxnLst/>
            <a:rect l="l" t="t" r="r" b="b"/>
            <a:pathLst>
              <a:path w="5371540" h="3242457">
                <a:moveTo>
                  <a:pt x="0" y="0"/>
                </a:moveTo>
                <a:lnTo>
                  <a:pt x="5371540" y="0"/>
                </a:lnTo>
                <a:lnTo>
                  <a:pt x="5371540" y="3242458"/>
                </a:lnTo>
                <a:lnTo>
                  <a:pt x="0" y="324245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4" name="Freeform 14"/>
          <p:cNvSpPr/>
          <p:nvPr/>
        </p:nvSpPr>
        <p:spPr>
          <a:xfrm>
            <a:off x="-338803" y="483923"/>
            <a:ext cx="1887472" cy="387790"/>
          </a:xfrm>
          <a:custGeom>
            <a:avLst/>
            <a:gdLst/>
            <a:ahLst/>
            <a:cxnLst/>
            <a:rect l="l" t="t" r="r" b="b"/>
            <a:pathLst>
              <a:path w="1887472" h="387790">
                <a:moveTo>
                  <a:pt x="0" y="0"/>
                </a:moveTo>
                <a:lnTo>
                  <a:pt x="1887472" y="0"/>
                </a:lnTo>
                <a:lnTo>
                  <a:pt x="1887472" y="387790"/>
                </a:lnTo>
                <a:lnTo>
                  <a:pt x="0" y="3877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15" name="Group 15"/>
          <p:cNvGrpSpPr/>
          <p:nvPr/>
        </p:nvGrpSpPr>
        <p:grpSpPr>
          <a:xfrm>
            <a:off x="2296613" y="2355599"/>
            <a:ext cx="13585499" cy="1589210"/>
            <a:chOff x="0" y="0"/>
            <a:chExt cx="3578074" cy="418557"/>
          </a:xfrm>
        </p:grpSpPr>
        <p:sp>
          <p:nvSpPr>
            <p:cNvPr id="16" name="Freeform 16"/>
            <p:cNvSpPr/>
            <p:nvPr/>
          </p:nvSpPr>
          <p:spPr>
            <a:xfrm>
              <a:off x="0" y="0"/>
              <a:ext cx="3578074" cy="418557"/>
            </a:xfrm>
            <a:custGeom>
              <a:avLst/>
              <a:gdLst/>
              <a:ahLst/>
              <a:cxnLst/>
              <a:rect l="l" t="t" r="r" b="b"/>
              <a:pathLst>
                <a:path w="3578074" h="418557">
                  <a:moveTo>
                    <a:pt x="0" y="0"/>
                  </a:moveTo>
                  <a:lnTo>
                    <a:pt x="3578074" y="0"/>
                  </a:lnTo>
                  <a:lnTo>
                    <a:pt x="3578074" y="418557"/>
                  </a:lnTo>
                  <a:lnTo>
                    <a:pt x="0" y="418557"/>
                  </a:lnTo>
                  <a:close/>
                </a:path>
              </a:pathLst>
            </a:custGeom>
            <a:solidFill>
              <a:srgbClr val="9CCDDC"/>
            </a:solidFill>
          </p:spPr>
          <p:txBody>
            <a:bodyPr/>
            <a:lstStyle/>
            <a:p>
              <a:endParaRPr lang="en-US"/>
            </a:p>
          </p:txBody>
        </p:sp>
        <p:sp>
          <p:nvSpPr>
            <p:cNvPr id="17" name="TextBox 17"/>
            <p:cNvSpPr txBox="1"/>
            <p:nvPr/>
          </p:nvSpPr>
          <p:spPr>
            <a:xfrm>
              <a:off x="0" y="-57150"/>
              <a:ext cx="812800" cy="869950"/>
            </a:xfrm>
            <a:prstGeom prst="rect">
              <a:avLst/>
            </a:prstGeom>
          </p:spPr>
          <p:txBody>
            <a:bodyPr lIns="50800" tIns="50800" rIns="50800" bIns="50800" rtlCol="0" anchor="ctr"/>
            <a:lstStyle/>
            <a:p>
              <a:pPr algn="ctr">
                <a:lnSpc>
                  <a:spcPts val="3359"/>
                </a:lnSpc>
              </a:pPr>
              <a:endParaRPr/>
            </a:p>
          </p:txBody>
        </p:sp>
      </p:grpSp>
      <p:sp>
        <p:nvSpPr>
          <p:cNvPr id="18" name="Freeform 18"/>
          <p:cNvSpPr/>
          <p:nvPr/>
        </p:nvSpPr>
        <p:spPr>
          <a:xfrm flipH="1">
            <a:off x="14924546" y="8056101"/>
            <a:ext cx="4669508" cy="3073386"/>
          </a:xfrm>
          <a:custGeom>
            <a:avLst/>
            <a:gdLst/>
            <a:ahLst/>
            <a:cxnLst/>
            <a:rect l="l" t="t" r="r" b="b"/>
            <a:pathLst>
              <a:path w="4669508" h="3073386">
                <a:moveTo>
                  <a:pt x="4669508" y="0"/>
                </a:moveTo>
                <a:lnTo>
                  <a:pt x="0" y="0"/>
                </a:lnTo>
                <a:lnTo>
                  <a:pt x="0" y="3073386"/>
                </a:lnTo>
                <a:lnTo>
                  <a:pt x="4669508" y="3073386"/>
                </a:lnTo>
                <a:lnTo>
                  <a:pt x="4669508"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9" name="Freeform 19"/>
          <p:cNvSpPr/>
          <p:nvPr/>
        </p:nvSpPr>
        <p:spPr>
          <a:xfrm>
            <a:off x="16707474" y="3798145"/>
            <a:ext cx="2638537" cy="2812394"/>
          </a:xfrm>
          <a:custGeom>
            <a:avLst/>
            <a:gdLst/>
            <a:ahLst/>
            <a:cxnLst/>
            <a:rect l="l" t="t" r="r" b="b"/>
            <a:pathLst>
              <a:path w="2638537" h="2812394">
                <a:moveTo>
                  <a:pt x="0" y="0"/>
                </a:moveTo>
                <a:lnTo>
                  <a:pt x="2638536" y="0"/>
                </a:lnTo>
                <a:lnTo>
                  <a:pt x="2638536" y="2812394"/>
                </a:lnTo>
                <a:lnTo>
                  <a:pt x="0" y="281239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0" name="Freeform 20"/>
          <p:cNvSpPr/>
          <p:nvPr/>
        </p:nvSpPr>
        <p:spPr>
          <a:xfrm>
            <a:off x="7039782" y="2629919"/>
            <a:ext cx="2790017" cy="1976049"/>
          </a:xfrm>
          <a:custGeom>
            <a:avLst/>
            <a:gdLst/>
            <a:ahLst/>
            <a:cxnLst/>
            <a:rect l="l" t="t" r="r" b="b"/>
            <a:pathLst>
              <a:path w="3243848" h="2261058">
                <a:moveTo>
                  <a:pt x="0" y="0"/>
                </a:moveTo>
                <a:lnTo>
                  <a:pt x="3243847" y="0"/>
                </a:lnTo>
                <a:lnTo>
                  <a:pt x="3243847" y="2261058"/>
                </a:lnTo>
                <a:lnTo>
                  <a:pt x="0" y="2261058"/>
                </a:lnTo>
                <a:lnTo>
                  <a:pt x="0" y="0"/>
                </a:lnTo>
                <a:close/>
              </a:path>
            </a:pathLst>
          </a:custGeom>
          <a:blipFill>
            <a:blip r:embed="rId14"/>
            <a:stretch>
              <a:fillRect/>
            </a:stretch>
          </a:blipFill>
        </p:spPr>
        <p:txBody>
          <a:bodyPr/>
          <a:lstStyle/>
          <a:p>
            <a:endParaRPr lang="en-US"/>
          </a:p>
        </p:txBody>
      </p:sp>
      <p:sp>
        <p:nvSpPr>
          <p:cNvPr id="21" name="TextBox 21"/>
          <p:cNvSpPr txBox="1"/>
          <p:nvPr/>
        </p:nvSpPr>
        <p:spPr>
          <a:xfrm>
            <a:off x="-338803" y="1085850"/>
            <a:ext cx="17331403" cy="1025922"/>
          </a:xfrm>
          <a:prstGeom prst="rect">
            <a:avLst/>
          </a:prstGeom>
        </p:spPr>
        <p:txBody>
          <a:bodyPr wrap="square" lIns="0" tIns="0" rIns="0" bIns="0" rtlCol="0" anchor="t">
            <a:spAutoFit/>
          </a:bodyPr>
          <a:lstStyle/>
          <a:p>
            <a:pPr algn="ctr">
              <a:lnSpc>
                <a:spcPts val="7992"/>
              </a:lnSpc>
            </a:pPr>
            <a:r>
              <a:rPr lang="en-US" sz="7200" spc="115" dirty="0">
                <a:solidFill>
                  <a:srgbClr val="0D5F97"/>
                </a:solidFill>
                <a:latin typeface="Oswald"/>
              </a:rPr>
              <a:t> </a:t>
            </a:r>
            <a:r>
              <a:rPr lang="en-US" sz="8000" spc="115" dirty="0">
                <a:solidFill>
                  <a:srgbClr val="0D5F97"/>
                </a:solidFill>
                <a:latin typeface="Oswald"/>
              </a:rPr>
              <a:t>S</a:t>
            </a:r>
            <a:r>
              <a:rPr lang="en-US" sz="7200" spc="115" dirty="0">
                <a:solidFill>
                  <a:srgbClr val="0D5F97"/>
                </a:solidFill>
                <a:latin typeface="Oswald"/>
              </a:rPr>
              <a:t>pecialized </a:t>
            </a:r>
            <a:r>
              <a:rPr lang="en-US" sz="8000" spc="115" dirty="0">
                <a:solidFill>
                  <a:srgbClr val="0D5F97"/>
                </a:solidFill>
                <a:latin typeface="Oswald"/>
              </a:rPr>
              <a:t>A</a:t>
            </a:r>
            <a:r>
              <a:rPr lang="en-US" sz="7200" spc="115" dirty="0">
                <a:solidFill>
                  <a:srgbClr val="0D5F97"/>
                </a:solidFill>
                <a:latin typeface="Oswald"/>
              </a:rPr>
              <a:t>ssistance </a:t>
            </a:r>
            <a:r>
              <a:rPr lang="en-US" sz="8000" spc="115" dirty="0">
                <a:solidFill>
                  <a:srgbClr val="0D5F97"/>
                </a:solidFill>
                <a:latin typeface="Oswald"/>
              </a:rPr>
              <a:t>F</a:t>
            </a:r>
            <a:r>
              <a:rPr lang="en-US" sz="7200" spc="115" dirty="0">
                <a:solidFill>
                  <a:srgbClr val="0D5F97"/>
                </a:solidFill>
                <a:latin typeface="Oswald"/>
              </a:rPr>
              <a:t>or Everyone</a:t>
            </a:r>
          </a:p>
        </p:txBody>
      </p:sp>
      <p:sp>
        <p:nvSpPr>
          <p:cNvPr id="22" name="TextBox 22"/>
          <p:cNvSpPr txBox="1"/>
          <p:nvPr/>
        </p:nvSpPr>
        <p:spPr>
          <a:xfrm>
            <a:off x="460613" y="4528530"/>
            <a:ext cx="16246861" cy="4064702"/>
          </a:xfrm>
          <a:prstGeom prst="rect">
            <a:avLst/>
          </a:prstGeom>
        </p:spPr>
        <p:txBody>
          <a:bodyPr lIns="0" tIns="0" rIns="0" bIns="0" rtlCol="0" anchor="t">
            <a:spAutoFit/>
          </a:bodyPr>
          <a:lstStyle/>
          <a:p>
            <a:pPr>
              <a:lnSpc>
                <a:spcPts val="3499"/>
              </a:lnSpc>
            </a:pPr>
            <a:r>
              <a:rPr lang="en-US" sz="2800" b="1" dirty="0">
                <a:solidFill>
                  <a:schemeClr val="tx2"/>
                </a:solidFill>
                <a:cs typeface="Calibri Light"/>
              </a:rPr>
              <a:t>Initial Assessment of Community Needs</a:t>
            </a:r>
          </a:p>
          <a:p>
            <a:pPr indent="-228600">
              <a:spcBef>
                <a:spcPts val="0"/>
              </a:spcBef>
              <a:spcAft>
                <a:spcPts val="600"/>
              </a:spcAft>
              <a:buFont typeface="Arial" panose="020B0604020202020204" pitchFamily="34" charset="0"/>
              <a:buChar char="•"/>
            </a:pPr>
            <a:r>
              <a:rPr lang="en-US" sz="2400" dirty="0">
                <a:solidFill>
                  <a:schemeClr val="tx2"/>
                </a:solidFill>
                <a:latin typeface="Space Mono" panose="020B0604020202020204" charset="0"/>
              </a:rPr>
              <a:t>In 2020 following requests from the Petaluma Community, the City of Petaluma and the  Police Department explored differential policing strategies including the evaluation of the potential for a mobile crisis intervention team.</a:t>
            </a:r>
            <a:endParaRPr lang="en-US" sz="2400" dirty="0">
              <a:solidFill>
                <a:schemeClr val="tx2"/>
              </a:solidFill>
              <a:latin typeface="Space Mono" panose="020B0604020202020204" charset="0"/>
              <a:cs typeface="Calibri"/>
            </a:endParaRPr>
          </a:p>
          <a:p>
            <a:pPr indent="-228600">
              <a:spcBef>
                <a:spcPts val="0"/>
              </a:spcBef>
              <a:spcAft>
                <a:spcPts val="600"/>
              </a:spcAft>
              <a:buFont typeface="Arial" panose="020B0604020202020204" pitchFamily="34" charset="0"/>
              <a:buChar char="•"/>
            </a:pPr>
            <a:endParaRPr lang="en-US" sz="2400" dirty="0">
              <a:solidFill>
                <a:schemeClr val="tx2"/>
              </a:solidFill>
              <a:latin typeface="Space Mono" panose="020B0604020202020204" charset="0"/>
              <a:cs typeface="Calibri"/>
            </a:endParaRPr>
          </a:p>
          <a:p>
            <a:pPr indent="-228600">
              <a:spcBef>
                <a:spcPts val="0"/>
              </a:spcBef>
              <a:spcAft>
                <a:spcPts val="600"/>
              </a:spcAft>
              <a:buFont typeface="Arial" panose="020B0604020202020204" pitchFamily="34" charset="0"/>
              <a:buChar char="•"/>
            </a:pPr>
            <a:r>
              <a:rPr lang="en-US" sz="2400" dirty="0">
                <a:solidFill>
                  <a:schemeClr val="tx2"/>
                </a:solidFill>
                <a:latin typeface="Space Mono" panose="020B0604020202020204" charset="0"/>
                <a:cs typeface="Calibri"/>
              </a:rPr>
              <a:t>The City contracted with Crisis Consulting for that analysis and during their study and assessment of a representative sample of public safety calls for service they estimated that approximately 5% of total calls for service could be handled by such a program.</a:t>
            </a:r>
          </a:p>
          <a:p>
            <a:pPr>
              <a:lnSpc>
                <a:spcPts val="3499"/>
              </a:lnSpc>
            </a:pPr>
            <a:endParaRPr lang="en-US" sz="2499" spc="299" dirty="0">
              <a:solidFill>
                <a:srgbClr val="0D5F97"/>
              </a:solidFill>
              <a:latin typeface="Space Mono"/>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CCDDC"/>
        </a:solidFill>
        <a:effectLst/>
      </p:bgPr>
    </p:bg>
    <p:spTree>
      <p:nvGrpSpPr>
        <p:cNvPr id="1" name=""/>
        <p:cNvGrpSpPr/>
        <p:nvPr/>
      </p:nvGrpSpPr>
      <p:grpSpPr>
        <a:xfrm>
          <a:off x="0" y="0"/>
          <a:ext cx="0" cy="0"/>
          <a:chOff x="0" y="0"/>
          <a:chExt cx="0" cy="0"/>
        </a:xfrm>
      </p:grpSpPr>
      <p:grpSp>
        <p:nvGrpSpPr>
          <p:cNvPr id="2" name="Group 2"/>
          <p:cNvGrpSpPr/>
          <p:nvPr/>
        </p:nvGrpSpPr>
        <p:grpSpPr>
          <a:xfrm>
            <a:off x="-854523" y="8613146"/>
            <a:ext cx="19782524" cy="2094576"/>
            <a:chOff x="0" y="0"/>
            <a:chExt cx="5210212" cy="551658"/>
          </a:xfrm>
        </p:grpSpPr>
        <p:sp>
          <p:nvSpPr>
            <p:cNvPr id="3" name="Freeform 3"/>
            <p:cNvSpPr/>
            <p:nvPr/>
          </p:nvSpPr>
          <p:spPr>
            <a:xfrm>
              <a:off x="0" y="0"/>
              <a:ext cx="5210212" cy="551658"/>
            </a:xfrm>
            <a:custGeom>
              <a:avLst/>
              <a:gdLst/>
              <a:ahLst/>
              <a:cxnLst/>
              <a:rect l="l" t="t" r="r" b="b"/>
              <a:pathLst>
                <a:path w="5210212" h="551658">
                  <a:moveTo>
                    <a:pt x="0" y="0"/>
                  </a:moveTo>
                  <a:lnTo>
                    <a:pt x="5210212" y="0"/>
                  </a:lnTo>
                  <a:lnTo>
                    <a:pt x="5210212" y="551658"/>
                  </a:lnTo>
                  <a:lnTo>
                    <a:pt x="0" y="551658"/>
                  </a:lnTo>
                  <a:close/>
                </a:path>
              </a:pathLst>
            </a:custGeom>
            <a:solidFill>
              <a:srgbClr val="FFFFFF"/>
            </a:solidFill>
          </p:spPr>
          <p:txBody>
            <a:bodyPr/>
            <a:lstStyle/>
            <a:p>
              <a:endParaRPr lang="en-US"/>
            </a:p>
          </p:txBody>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3359"/>
                </a:lnSpc>
              </a:pPr>
              <a:endParaRPr/>
            </a:p>
          </p:txBody>
        </p:sp>
      </p:grpSp>
      <p:grpSp>
        <p:nvGrpSpPr>
          <p:cNvPr id="5" name="Group 5"/>
          <p:cNvGrpSpPr/>
          <p:nvPr/>
        </p:nvGrpSpPr>
        <p:grpSpPr>
          <a:xfrm>
            <a:off x="-684104" y="190294"/>
            <a:ext cx="19441687" cy="2094576"/>
            <a:chOff x="0" y="0"/>
            <a:chExt cx="5120444" cy="796479"/>
          </a:xfrm>
        </p:grpSpPr>
        <p:sp>
          <p:nvSpPr>
            <p:cNvPr id="6" name="Freeform 6"/>
            <p:cNvSpPr/>
            <p:nvPr/>
          </p:nvSpPr>
          <p:spPr>
            <a:xfrm>
              <a:off x="0" y="0"/>
              <a:ext cx="5120444" cy="796479"/>
            </a:xfrm>
            <a:custGeom>
              <a:avLst/>
              <a:gdLst/>
              <a:ahLst/>
              <a:cxnLst/>
              <a:rect l="l" t="t" r="r" b="b"/>
              <a:pathLst>
                <a:path w="5120444" h="796479">
                  <a:moveTo>
                    <a:pt x="0" y="0"/>
                  </a:moveTo>
                  <a:lnTo>
                    <a:pt x="5120444" y="0"/>
                  </a:lnTo>
                  <a:lnTo>
                    <a:pt x="5120444" y="796479"/>
                  </a:lnTo>
                  <a:lnTo>
                    <a:pt x="0" y="796479"/>
                  </a:lnTo>
                  <a:close/>
                </a:path>
              </a:pathLst>
            </a:custGeom>
            <a:solidFill>
              <a:srgbClr val="FFFFFF"/>
            </a:solidFill>
          </p:spPr>
          <p:txBody>
            <a:bodyPr/>
            <a:lstStyle/>
            <a:p>
              <a:endParaRPr lang="en-US"/>
            </a:p>
          </p:txBody>
        </p:sp>
        <p:sp>
          <p:nvSpPr>
            <p:cNvPr id="7" name="TextBox 7"/>
            <p:cNvSpPr txBox="1"/>
            <p:nvPr/>
          </p:nvSpPr>
          <p:spPr>
            <a:xfrm>
              <a:off x="0" y="-57150"/>
              <a:ext cx="812800" cy="869950"/>
            </a:xfrm>
            <a:prstGeom prst="rect">
              <a:avLst/>
            </a:prstGeom>
          </p:spPr>
          <p:txBody>
            <a:bodyPr lIns="50800" tIns="50800" rIns="50800" bIns="50800" rtlCol="0" anchor="ctr"/>
            <a:lstStyle/>
            <a:p>
              <a:pPr algn="ctr">
                <a:lnSpc>
                  <a:spcPts val="3359"/>
                </a:lnSpc>
              </a:pPr>
              <a:endParaRPr/>
            </a:p>
          </p:txBody>
        </p:sp>
      </p:grpSp>
      <p:grpSp>
        <p:nvGrpSpPr>
          <p:cNvPr id="8" name="Group 8"/>
          <p:cNvGrpSpPr/>
          <p:nvPr/>
        </p:nvGrpSpPr>
        <p:grpSpPr>
          <a:xfrm>
            <a:off x="17259300" y="-235087"/>
            <a:ext cx="2165554" cy="10878858"/>
            <a:chOff x="0" y="0"/>
            <a:chExt cx="570352" cy="2865214"/>
          </a:xfrm>
        </p:grpSpPr>
        <p:sp>
          <p:nvSpPr>
            <p:cNvPr id="9" name="Freeform 9"/>
            <p:cNvSpPr/>
            <p:nvPr/>
          </p:nvSpPr>
          <p:spPr>
            <a:xfrm>
              <a:off x="0" y="0"/>
              <a:ext cx="570352" cy="2865214"/>
            </a:xfrm>
            <a:custGeom>
              <a:avLst/>
              <a:gdLst/>
              <a:ahLst/>
              <a:cxnLst/>
              <a:rect l="l" t="t" r="r" b="b"/>
              <a:pathLst>
                <a:path w="570352" h="2865214">
                  <a:moveTo>
                    <a:pt x="0" y="0"/>
                  </a:moveTo>
                  <a:lnTo>
                    <a:pt x="570352" y="0"/>
                  </a:lnTo>
                  <a:lnTo>
                    <a:pt x="570352" y="2865214"/>
                  </a:lnTo>
                  <a:lnTo>
                    <a:pt x="0" y="2865214"/>
                  </a:lnTo>
                  <a:close/>
                </a:path>
              </a:pathLst>
            </a:custGeom>
            <a:solidFill>
              <a:srgbClr val="0D5F97"/>
            </a:solidFill>
          </p:spPr>
          <p:txBody>
            <a:bodyPr/>
            <a:lstStyle/>
            <a:p>
              <a:endParaRPr lang="en-US"/>
            </a:p>
          </p:txBody>
        </p:sp>
        <p:sp>
          <p:nvSpPr>
            <p:cNvPr id="10" name="TextBox 10"/>
            <p:cNvSpPr txBox="1"/>
            <p:nvPr/>
          </p:nvSpPr>
          <p:spPr>
            <a:xfrm>
              <a:off x="0" y="-57150"/>
              <a:ext cx="812800" cy="869950"/>
            </a:xfrm>
            <a:prstGeom prst="rect">
              <a:avLst/>
            </a:prstGeom>
          </p:spPr>
          <p:txBody>
            <a:bodyPr lIns="50800" tIns="50800" rIns="50800" bIns="50800" rtlCol="0" anchor="ctr"/>
            <a:lstStyle/>
            <a:p>
              <a:pPr algn="ctr">
                <a:lnSpc>
                  <a:spcPts val="3359"/>
                </a:lnSpc>
              </a:pPr>
              <a:endParaRPr/>
            </a:p>
          </p:txBody>
        </p:sp>
      </p:grpSp>
      <p:grpSp>
        <p:nvGrpSpPr>
          <p:cNvPr id="11" name="Group 11"/>
          <p:cNvGrpSpPr/>
          <p:nvPr/>
        </p:nvGrpSpPr>
        <p:grpSpPr>
          <a:xfrm>
            <a:off x="-1114133" y="-235087"/>
            <a:ext cx="2165554" cy="10878858"/>
            <a:chOff x="0" y="0"/>
            <a:chExt cx="570352" cy="2865214"/>
          </a:xfrm>
        </p:grpSpPr>
        <p:sp>
          <p:nvSpPr>
            <p:cNvPr id="12" name="Freeform 12"/>
            <p:cNvSpPr/>
            <p:nvPr/>
          </p:nvSpPr>
          <p:spPr>
            <a:xfrm>
              <a:off x="0" y="0"/>
              <a:ext cx="570352" cy="2865214"/>
            </a:xfrm>
            <a:custGeom>
              <a:avLst/>
              <a:gdLst/>
              <a:ahLst/>
              <a:cxnLst/>
              <a:rect l="l" t="t" r="r" b="b"/>
              <a:pathLst>
                <a:path w="570352" h="2865214">
                  <a:moveTo>
                    <a:pt x="0" y="0"/>
                  </a:moveTo>
                  <a:lnTo>
                    <a:pt x="570352" y="0"/>
                  </a:lnTo>
                  <a:lnTo>
                    <a:pt x="570352" y="2865214"/>
                  </a:lnTo>
                  <a:lnTo>
                    <a:pt x="0" y="2865214"/>
                  </a:lnTo>
                  <a:close/>
                </a:path>
              </a:pathLst>
            </a:custGeom>
            <a:solidFill>
              <a:srgbClr val="0D5F97"/>
            </a:solidFill>
          </p:spPr>
          <p:txBody>
            <a:bodyPr/>
            <a:lstStyle/>
            <a:p>
              <a:endParaRPr lang="en-US"/>
            </a:p>
          </p:txBody>
        </p:sp>
        <p:sp>
          <p:nvSpPr>
            <p:cNvPr id="13" name="TextBox 13"/>
            <p:cNvSpPr txBox="1"/>
            <p:nvPr/>
          </p:nvSpPr>
          <p:spPr>
            <a:xfrm>
              <a:off x="0" y="-57150"/>
              <a:ext cx="812800" cy="869950"/>
            </a:xfrm>
            <a:prstGeom prst="rect">
              <a:avLst/>
            </a:prstGeom>
          </p:spPr>
          <p:txBody>
            <a:bodyPr lIns="50800" tIns="50800" rIns="50800" bIns="50800" rtlCol="0" anchor="ctr"/>
            <a:lstStyle/>
            <a:p>
              <a:pPr algn="ctr">
                <a:lnSpc>
                  <a:spcPts val="3359"/>
                </a:lnSpc>
              </a:pPr>
              <a:endParaRPr/>
            </a:p>
          </p:txBody>
        </p:sp>
      </p:grpSp>
      <p:sp>
        <p:nvSpPr>
          <p:cNvPr id="14" name="Freeform 14"/>
          <p:cNvSpPr/>
          <p:nvPr/>
        </p:nvSpPr>
        <p:spPr>
          <a:xfrm>
            <a:off x="8004341" y="8474312"/>
            <a:ext cx="2064797" cy="341630"/>
          </a:xfrm>
          <a:custGeom>
            <a:avLst/>
            <a:gdLst/>
            <a:ahLst/>
            <a:cxnLst/>
            <a:rect l="l" t="t" r="r" b="b"/>
            <a:pathLst>
              <a:path w="2064797" h="341630">
                <a:moveTo>
                  <a:pt x="0" y="0"/>
                </a:moveTo>
                <a:lnTo>
                  <a:pt x="2064797" y="0"/>
                </a:lnTo>
                <a:lnTo>
                  <a:pt x="2064797" y="341630"/>
                </a:lnTo>
                <a:lnTo>
                  <a:pt x="0" y="3416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5" name="Freeform 15"/>
          <p:cNvSpPr/>
          <p:nvPr/>
        </p:nvSpPr>
        <p:spPr>
          <a:xfrm>
            <a:off x="7777206" y="9384238"/>
            <a:ext cx="2519066" cy="2519066"/>
          </a:xfrm>
          <a:custGeom>
            <a:avLst/>
            <a:gdLst/>
            <a:ahLst/>
            <a:cxnLst/>
            <a:rect l="l" t="t" r="r" b="b"/>
            <a:pathLst>
              <a:path w="2519066" h="2519066">
                <a:moveTo>
                  <a:pt x="0" y="0"/>
                </a:moveTo>
                <a:lnTo>
                  <a:pt x="2519066" y="0"/>
                </a:lnTo>
                <a:lnTo>
                  <a:pt x="2519066" y="2519066"/>
                </a:lnTo>
                <a:lnTo>
                  <a:pt x="0" y="25190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6" name="Freeform 16"/>
          <p:cNvSpPr/>
          <p:nvPr/>
        </p:nvSpPr>
        <p:spPr>
          <a:xfrm>
            <a:off x="15602230" y="-1621229"/>
            <a:ext cx="5371540" cy="3242457"/>
          </a:xfrm>
          <a:custGeom>
            <a:avLst/>
            <a:gdLst/>
            <a:ahLst/>
            <a:cxnLst/>
            <a:rect l="l" t="t" r="r" b="b"/>
            <a:pathLst>
              <a:path w="5371540" h="3242457">
                <a:moveTo>
                  <a:pt x="0" y="0"/>
                </a:moveTo>
                <a:lnTo>
                  <a:pt x="5371540" y="0"/>
                </a:lnTo>
                <a:lnTo>
                  <a:pt x="5371540" y="3242458"/>
                </a:lnTo>
                <a:lnTo>
                  <a:pt x="0" y="324245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7" name="Freeform 17"/>
          <p:cNvSpPr/>
          <p:nvPr/>
        </p:nvSpPr>
        <p:spPr>
          <a:xfrm flipH="1">
            <a:off x="-2685770" y="-1621229"/>
            <a:ext cx="5371540" cy="3242457"/>
          </a:xfrm>
          <a:custGeom>
            <a:avLst/>
            <a:gdLst/>
            <a:ahLst/>
            <a:cxnLst/>
            <a:rect l="l" t="t" r="r" b="b"/>
            <a:pathLst>
              <a:path w="5371540" h="3242457">
                <a:moveTo>
                  <a:pt x="5371540" y="0"/>
                </a:moveTo>
                <a:lnTo>
                  <a:pt x="0" y="0"/>
                </a:lnTo>
                <a:lnTo>
                  <a:pt x="0" y="3242458"/>
                </a:lnTo>
                <a:lnTo>
                  <a:pt x="5371540" y="3242458"/>
                </a:lnTo>
                <a:lnTo>
                  <a:pt x="537154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8" name="Freeform 18"/>
          <p:cNvSpPr/>
          <p:nvPr/>
        </p:nvSpPr>
        <p:spPr>
          <a:xfrm>
            <a:off x="8200264" y="483923"/>
            <a:ext cx="1887472" cy="387790"/>
          </a:xfrm>
          <a:custGeom>
            <a:avLst/>
            <a:gdLst/>
            <a:ahLst/>
            <a:cxnLst/>
            <a:rect l="l" t="t" r="r" b="b"/>
            <a:pathLst>
              <a:path w="1887472" h="387790">
                <a:moveTo>
                  <a:pt x="0" y="0"/>
                </a:moveTo>
                <a:lnTo>
                  <a:pt x="1887472" y="0"/>
                </a:lnTo>
                <a:lnTo>
                  <a:pt x="1887472" y="387790"/>
                </a:lnTo>
                <a:lnTo>
                  <a:pt x="0" y="3877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9" name="Freeform 19"/>
          <p:cNvSpPr/>
          <p:nvPr/>
        </p:nvSpPr>
        <p:spPr>
          <a:xfrm flipH="1">
            <a:off x="14924546" y="8056101"/>
            <a:ext cx="4669508" cy="3073386"/>
          </a:xfrm>
          <a:custGeom>
            <a:avLst/>
            <a:gdLst/>
            <a:ahLst/>
            <a:cxnLst/>
            <a:rect l="l" t="t" r="r" b="b"/>
            <a:pathLst>
              <a:path w="4669508" h="3073386">
                <a:moveTo>
                  <a:pt x="4669508" y="0"/>
                </a:moveTo>
                <a:lnTo>
                  <a:pt x="0" y="0"/>
                </a:lnTo>
                <a:lnTo>
                  <a:pt x="0" y="3073386"/>
                </a:lnTo>
                <a:lnTo>
                  <a:pt x="4669508" y="3073386"/>
                </a:lnTo>
                <a:lnTo>
                  <a:pt x="4669508"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0" name="Freeform 20"/>
          <p:cNvSpPr/>
          <p:nvPr/>
        </p:nvSpPr>
        <p:spPr>
          <a:xfrm>
            <a:off x="-1306054" y="8056101"/>
            <a:ext cx="4669508" cy="3073386"/>
          </a:xfrm>
          <a:custGeom>
            <a:avLst/>
            <a:gdLst/>
            <a:ahLst/>
            <a:cxnLst/>
            <a:rect l="l" t="t" r="r" b="b"/>
            <a:pathLst>
              <a:path w="4669508" h="3073386">
                <a:moveTo>
                  <a:pt x="0" y="0"/>
                </a:moveTo>
                <a:lnTo>
                  <a:pt x="4669508" y="0"/>
                </a:lnTo>
                <a:lnTo>
                  <a:pt x="4669508" y="3073386"/>
                </a:lnTo>
                <a:lnTo>
                  <a:pt x="0" y="307338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1" name="Freeform 21"/>
          <p:cNvSpPr/>
          <p:nvPr/>
        </p:nvSpPr>
        <p:spPr>
          <a:xfrm>
            <a:off x="16707474" y="3798145"/>
            <a:ext cx="2638537" cy="2812394"/>
          </a:xfrm>
          <a:custGeom>
            <a:avLst/>
            <a:gdLst/>
            <a:ahLst/>
            <a:cxnLst/>
            <a:rect l="l" t="t" r="r" b="b"/>
            <a:pathLst>
              <a:path w="2638537" h="2812394">
                <a:moveTo>
                  <a:pt x="0" y="0"/>
                </a:moveTo>
                <a:lnTo>
                  <a:pt x="2638536" y="0"/>
                </a:lnTo>
                <a:lnTo>
                  <a:pt x="2638536" y="2812394"/>
                </a:lnTo>
                <a:lnTo>
                  <a:pt x="0" y="281239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2" name="Freeform 22"/>
          <p:cNvSpPr/>
          <p:nvPr/>
        </p:nvSpPr>
        <p:spPr>
          <a:xfrm>
            <a:off x="-1114133" y="3798145"/>
            <a:ext cx="2638537" cy="2812394"/>
          </a:xfrm>
          <a:custGeom>
            <a:avLst/>
            <a:gdLst/>
            <a:ahLst/>
            <a:cxnLst/>
            <a:rect l="l" t="t" r="r" b="b"/>
            <a:pathLst>
              <a:path w="2638537" h="2812394">
                <a:moveTo>
                  <a:pt x="0" y="0"/>
                </a:moveTo>
                <a:lnTo>
                  <a:pt x="2638537" y="0"/>
                </a:lnTo>
                <a:lnTo>
                  <a:pt x="2638537" y="2812394"/>
                </a:lnTo>
                <a:lnTo>
                  <a:pt x="0" y="281239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3" name="TextBox 23"/>
          <p:cNvSpPr txBox="1"/>
          <p:nvPr/>
        </p:nvSpPr>
        <p:spPr>
          <a:xfrm>
            <a:off x="3394041" y="1088704"/>
            <a:ext cx="11766757" cy="1025922"/>
          </a:xfrm>
          <a:prstGeom prst="rect">
            <a:avLst/>
          </a:prstGeom>
        </p:spPr>
        <p:txBody>
          <a:bodyPr wrap="square" lIns="0" tIns="0" rIns="0" bIns="0" rtlCol="0" anchor="t">
            <a:spAutoFit/>
          </a:bodyPr>
          <a:lstStyle/>
          <a:p>
            <a:pPr algn="ctr">
              <a:lnSpc>
                <a:spcPts val="7992"/>
              </a:lnSpc>
            </a:pPr>
            <a:r>
              <a:rPr lang="en-US" sz="7200" dirty="0">
                <a:solidFill>
                  <a:schemeClr val="tx2"/>
                </a:solidFill>
                <a:latin typeface="Oswald" pitchFamily="2" charset="77"/>
                <a:cs typeface="Times New Roman" panose="02020603050405020304" pitchFamily="18" charset="0"/>
              </a:rPr>
              <a:t>Program Goals </a:t>
            </a:r>
            <a:endParaRPr lang="en-US" sz="7200" spc="115" dirty="0">
              <a:solidFill>
                <a:schemeClr val="tx2"/>
              </a:solidFill>
              <a:latin typeface="Oswald" pitchFamily="2" charset="77"/>
            </a:endParaRPr>
          </a:p>
        </p:txBody>
      </p:sp>
      <p:pic>
        <p:nvPicPr>
          <p:cNvPr id="24" name="Picture 23">
            <a:extLst>
              <a:ext uri="{FF2B5EF4-FFF2-40B4-BE49-F238E27FC236}">
                <a16:creationId xmlns:a16="http://schemas.microsoft.com/office/drawing/2014/main" id="{F348A49D-DCEC-CD08-57D0-807FA2D00A46}"/>
              </a:ext>
            </a:extLst>
          </p:cNvPr>
          <p:cNvPicPr>
            <a:picLocks noChangeAspect="1"/>
          </p:cNvPicPr>
          <p:nvPr/>
        </p:nvPicPr>
        <p:blipFill rotWithShape="1">
          <a:blip r:embed="rId14">
            <a:extLst>
              <a:ext uri="{28A0092B-C50C-407E-A947-70E740481C1C}">
                <a14:useLocalDpi xmlns:a14="http://schemas.microsoft.com/office/drawing/2010/main" val="0"/>
              </a:ext>
            </a:extLst>
          </a:blip>
          <a:srcRect r="12245" b="-4"/>
          <a:stretch/>
        </p:blipFill>
        <p:spPr bwMode="auto">
          <a:xfrm>
            <a:off x="1029023" y="2310674"/>
            <a:ext cx="4455764" cy="3808282"/>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a:noFill/>
        </p:spPr>
      </p:pic>
      <p:pic>
        <p:nvPicPr>
          <p:cNvPr id="25" name="Picture 24" descr="A police officer talking to a group of people&#10;&#10;Description automatically generated with low confidence">
            <a:extLst>
              <a:ext uri="{FF2B5EF4-FFF2-40B4-BE49-F238E27FC236}">
                <a16:creationId xmlns:a16="http://schemas.microsoft.com/office/drawing/2014/main" id="{B4E36063-4191-DE35-D788-B9CF789BBB16}"/>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r="2" b="7592"/>
          <a:stretch/>
        </p:blipFill>
        <p:spPr>
          <a:xfrm>
            <a:off x="4843701" y="4433371"/>
            <a:ext cx="4329983" cy="4168045"/>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31" name="Text Placeholder 4">
            <a:extLst>
              <a:ext uri="{FF2B5EF4-FFF2-40B4-BE49-F238E27FC236}">
                <a16:creationId xmlns:a16="http://schemas.microsoft.com/office/drawing/2014/main" id="{1B7435D6-1DD8-CE2E-203C-CEFFDD574BEC}"/>
              </a:ext>
            </a:extLst>
          </p:cNvPr>
          <p:cNvSpPr txBox="1">
            <a:spLocks/>
          </p:cNvSpPr>
          <p:nvPr/>
        </p:nvSpPr>
        <p:spPr>
          <a:xfrm>
            <a:off x="9433294" y="2309300"/>
            <a:ext cx="7747163" cy="6372212"/>
          </a:xfrm>
          <a:prstGeom prst="rect">
            <a:avLst/>
          </a:prstGeom>
        </p:spPr>
        <p:txBody>
          <a:bodyPr vert="horz" lIns="137160" tIns="68580" rIns="137160" bIns="68580" rtlCol="0">
            <a:normAutofit fontScale="850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900"/>
              </a:spcAft>
            </a:pPr>
            <a:r>
              <a:rPr lang="en-US" sz="3000" dirty="0">
                <a:solidFill>
                  <a:schemeClr val="tx2"/>
                </a:solidFill>
                <a:latin typeface="Space Mono" panose="020B0604020202020204" charset="0"/>
                <a:cs typeface="Times New Roman" panose="02020603050405020304" pitchFamily="18" charset="0"/>
              </a:rPr>
              <a:t>Through the City of Petaluma’s partnership with PPSC the goal of the SAFE team is to address crisis response, prevention and intervention for our most vulnerable community members experiencing crises related to mental health issues, substance abuse issues and homelessness. </a:t>
            </a:r>
          </a:p>
          <a:p>
            <a:pPr>
              <a:spcBef>
                <a:spcPts val="0"/>
              </a:spcBef>
              <a:spcAft>
                <a:spcPts val="900"/>
              </a:spcAft>
            </a:pPr>
            <a:r>
              <a:rPr lang="en-US" sz="3000" dirty="0">
                <a:solidFill>
                  <a:schemeClr val="tx2"/>
                </a:solidFill>
                <a:latin typeface="Space Mono" panose="020B0604020202020204" charset="0"/>
                <a:cs typeface="Times New Roman" panose="02020603050405020304" pitchFamily="18" charset="0"/>
              </a:rPr>
              <a:t>The team is made up of specially trained civilian first responders, who respond to and proactively address calls for service that have traditionally (and unnecessarily) burdened law enforcement, emergency medical services and health care providers</a:t>
            </a:r>
            <a:r>
              <a:rPr lang="en-US" sz="3000" dirty="0">
                <a:solidFill>
                  <a:schemeClr val="tx2"/>
                </a:solidFill>
                <a:latin typeface="Space Mono" panose="020B0604020202020204" charset="0"/>
              </a:rPr>
              <a:t>.</a:t>
            </a:r>
          </a:p>
        </p:txBody>
      </p:sp>
    </p:spTree>
    <p:extLst>
      <p:ext uri="{BB962C8B-B14F-4D97-AF65-F5344CB8AC3E}">
        <p14:creationId xmlns:p14="http://schemas.microsoft.com/office/powerpoint/2010/main" val="13815981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9CCDDC"/>
        </a:solidFill>
        <a:effectLst/>
      </p:bgPr>
    </p:bg>
    <p:spTree>
      <p:nvGrpSpPr>
        <p:cNvPr id="1" name=""/>
        <p:cNvGrpSpPr/>
        <p:nvPr/>
      </p:nvGrpSpPr>
      <p:grpSpPr>
        <a:xfrm>
          <a:off x="0" y="0"/>
          <a:ext cx="0" cy="0"/>
          <a:chOff x="0" y="0"/>
          <a:chExt cx="0" cy="0"/>
        </a:xfrm>
      </p:grpSpPr>
      <p:grpSp>
        <p:nvGrpSpPr>
          <p:cNvPr id="2" name="Group 2"/>
          <p:cNvGrpSpPr/>
          <p:nvPr/>
        </p:nvGrpSpPr>
        <p:grpSpPr>
          <a:xfrm>
            <a:off x="-510266" y="7650999"/>
            <a:ext cx="10234166" cy="1371599"/>
            <a:chOff x="0" y="0"/>
            <a:chExt cx="3965707" cy="551658"/>
          </a:xfrm>
        </p:grpSpPr>
        <p:sp>
          <p:nvSpPr>
            <p:cNvPr id="3" name="Freeform 3"/>
            <p:cNvSpPr/>
            <p:nvPr/>
          </p:nvSpPr>
          <p:spPr>
            <a:xfrm>
              <a:off x="0" y="0"/>
              <a:ext cx="3965707" cy="551658"/>
            </a:xfrm>
            <a:custGeom>
              <a:avLst/>
              <a:gdLst/>
              <a:ahLst/>
              <a:cxnLst/>
              <a:rect l="l" t="t" r="r" b="b"/>
              <a:pathLst>
                <a:path w="3965707" h="551658">
                  <a:moveTo>
                    <a:pt x="0" y="0"/>
                  </a:moveTo>
                  <a:lnTo>
                    <a:pt x="3965707" y="0"/>
                  </a:lnTo>
                  <a:lnTo>
                    <a:pt x="3965707" y="551658"/>
                  </a:lnTo>
                  <a:lnTo>
                    <a:pt x="0" y="551658"/>
                  </a:lnTo>
                  <a:close/>
                </a:path>
              </a:pathLst>
            </a:custGeom>
            <a:solidFill>
              <a:srgbClr val="FFFFFF"/>
            </a:solidFill>
          </p:spPr>
          <p:txBody>
            <a:bodyPr/>
            <a:lstStyle/>
            <a:p>
              <a:endParaRPr lang="en-US"/>
            </a:p>
          </p:txBody>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3359"/>
                </a:lnSpc>
              </a:pPr>
              <a:endParaRPr/>
            </a:p>
          </p:txBody>
        </p:sp>
      </p:grpSp>
      <p:grpSp>
        <p:nvGrpSpPr>
          <p:cNvPr id="5" name="Group 5"/>
          <p:cNvGrpSpPr/>
          <p:nvPr/>
        </p:nvGrpSpPr>
        <p:grpSpPr>
          <a:xfrm>
            <a:off x="11864870" y="3563125"/>
            <a:ext cx="3298439" cy="4911187"/>
            <a:chOff x="0" y="0"/>
            <a:chExt cx="868725" cy="1293481"/>
          </a:xfrm>
        </p:grpSpPr>
        <p:sp>
          <p:nvSpPr>
            <p:cNvPr id="6" name="Freeform 6"/>
            <p:cNvSpPr/>
            <p:nvPr/>
          </p:nvSpPr>
          <p:spPr>
            <a:xfrm>
              <a:off x="0" y="0"/>
              <a:ext cx="868725" cy="1293481"/>
            </a:xfrm>
            <a:custGeom>
              <a:avLst/>
              <a:gdLst/>
              <a:ahLst/>
              <a:cxnLst/>
              <a:rect l="l" t="t" r="r" b="b"/>
              <a:pathLst>
                <a:path w="868725" h="1293481">
                  <a:moveTo>
                    <a:pt x="0" y="0"/>
                  </a:moveTo>
                  <a:lnTo>
                    <a:pt x="868725" y="0"/>
                  </a:lnTo>
                  <a:lnTo>
                    <a:pt x="868725" y="1293481"/>
                  </a:lnTo>
                  <a:lnTo>
                    <a:pt x="0" y="1293481"/>
                  </a:lnTo>
                  <a:close/>
                </a:path>
              </a:pathLst>
            </a:custGeom>
            <a:solidFill>
              <a:srgbClr val="9CCDDC"/>
            </a:solidFill>
          </p:spPr>
          <p:txBody>
            <a:bodyPr/>
            <a:lstStyle/>
            <a:p>
              <a:endParaRPr lang="en-US"/>
            </a:p>
          </p:txBody>
        </p:sp>
        <p:sp>
          <p:nvSpPr>
            <p:cNvPr id="7" name="TextBox 7"/>
            <p:cNvSpPr txBox="1"/>
            <p:nvPr/>
          </p:nvSpPr>
          <p:spPr>
            <a:xfrm>
              <a:off x="0" y="-57150"/>
              <a:ext cx="812800" cy="869950"/>
            </a:xfrm>
            <a:prstGeom prst="rect">
              <a:avLst/>
            </a:prstGeom>
          </p:spPr>
          <p:txBody>
            <a:bodyPr lIns="50800" tIns="50800" rIns="50800" bIns="50800" rtlCol="0" anchor="ctr"/>
            <a:lstStyle/>
            <a:p>
              <a:pPr algn="ctr">
                <a:lnSpc>
                  <a:spcPts val="3359"/>
                </a:lnSpc>
              </a:pPr>
              <a:endParaRPr/>
            </a:p>
          </p:txBody>
        </p:sp>
      </p:grpSp>
      <p:grpSp>
        <p:nvGrpSpPr>
          <p:cNvPr id="8" name="Group 8"/>
          <p:cNvGrpSpPr/>
          <p:nvPr/>
        </p:nvGrpSpPr>
        <p:grpSpPr>
          <a:xfrm>
            <a:off x="-684104" y="190294"/>
            <a:ext cx="19441687" cy="3024130"/>
            <a:chOff x="0" y="0"/>
            <a:chExt cx="5120444" cy="796479"/>
          </a:xfrm>
        </p:grpSpPr>
        <p:sp>
          <p:nvSpPr>
            <p:cNvPr id="9" name="Freeform 9"/>
            <p:cNvSpPr/>
            <p:nvPr/>
          </p:nvSpPr>
          <p:spPr>
            <a:xfrm>
              <a:off x="0" y="0"/>
              <a:ext cx="5120444" cy="796479"/>
            </a:xfrm>
            <a:custGeom>
              <a:avLst/>
              <a:gdLst/>
              <a:ahLst/>
              <a:cxnLst/>
              <a:rect l="l" t="t" r="r" b="b"/>
              <a:pathLst>
                <a:path w="5120444" h="796479">
                  <a:moveTo>
                    <a:pt x="0" y="0"/>
                  </a:moveTo>
                  <a:lnTo>
                    <a:pt x="5120444" y="0"/>
                  </a:lnTo>
                  <a:lnTo>
                    <a:pt x="5120444" y="796479"/>
                  </a:lnTo>
                  <a:lnTo>
                    <a:pt x="0" y="796479"/>
                  </a:lnTo>
                  <a:close/>
                </a:path>
              </a:pathLst>
            </a:custGeom>
            <a:solidFill>
              <a:srgbClr val="FFFFFF"/>
            </a:solidFill>
          </p:spPr>
          <p:txBody>
            <a:bodyPr/>
            <a:lstStyle/>
            <a:p>
              <a:endParaRPr lang="en-US"/>
            </a:p>
          </p:txBody>
        </p:sp>
        <p:sp>
          <p:nvSpPr>
            <p:cNvPr id="10" name="TextBox 10"/>
            <p:cNvSpPr txBox="1"/>
            <p:nvPr/>
          </p:nvSpPr>
          <p:spPr>
            <a:xfrm>
              <a:off x="0" y="-57150"/>
              <a:ext cx="812800" cy="869950"/>
            </a:xfrm>
            <a:prstGeom prst="rect">
              <a:avLst/>
            </a:prstGeom>
          </p:spPr>
          <p:txBody>
            <a:bodyPr lIns="50800" tIns="50800" rIns="50800" bIns="50800" rtlCol="0" anchor="ctr"/>
            <a:lstStyle/>
            <a:p>
              <a:pPr algn="ctr">
                <a:lnSpc>
                  <a:spcPts val="3359"/>
                </a:lnSpc>
              </a:pPr>
              <a:endParaRPr/>
            </a:p>
          </p:txBody>
        </p:sp>
      </p:grpSp>
      <p:grpSp>
        <p:nvGrpSpPr>
          <p:cNvPr id="11" name="Group 11"/>
          <p:cNvGrpSpPr/>
          <p:nvPr/>
        </p:nvGrpSpPr>
        <p:grpSpPr>
          <a:xfrm>
            <a:off x="17259300" y="-235087"/>
            <a:ext cx="2165554" cy="10878858"/>
            <a:chOff x="0" y="0"/>
            <a:chExt cx="570352" cy="2865214"/>
          </a:xfrm>
        </p:grpSpPr>
        <p:sp>
          <p:nvSpPr>
            <p:cNvPr id="12" name="Freeform 12"/>
            <p:cNvSpPr/>
            <p:nvPr/>
          </p:nvSpPr>
          <p:spPr>
            <a:xfrm>
              <a:off x="0" y="0"/>
              <a:ext cx="570352" cy="2865214"/>
            </a:xfrm>
            <a:custGeom>
              <a:avLst/>
              <a:gdLst/>
              <a:ahLst/>
              <a:cxnLst/>
              <a:rect l="l" t="t" r="r" b="b"/>
              <a:pathLst>
                <a:path w="570352" h="2865214">
                  <a:moveTo>
                    <a:pt x="0" y="0"/>
                  </a:moveTo>
                  <a:lnTo>
                    <a:pt x="570352" y="0"/>
                  </a:lnTo>
                  <a:lnTo>
                    <a:pt x="570352" y="2865214"/>
                  </a:lnTo>
                  <a:lnTo>
                    <a:pt x="0" y="2865214"/>
                  </a:lnTo>
                  <a:close/>
                </a:path>
              </a:pathLst>
            </a:custGeom>
            <a:solidFill>
              <a:srgbClr val="0D5F97"/>
            </a:solidFill>
          </p:spPr>
          <p:txBody>
            <a:bodyPr/>
            <a:lstStyle/>
            <a:p>
              <a:endParaRPr lang="en-US"/>
            </a:p>
          </p:txBody>
        </p:sp>
        <p:sp>
          <p:nvSpPr>
            <p:cNvPr id="13" name="TextBox 13"/>
            <p:cNvSpPr txBox="1"/>
            <p:nvPr/>
          </p:nvSpPr>
          <p:spPr>
            <a:xfrm>
              <a:off x="0" y="-57150"/>
              <a:ext cx="812800" cy="869950"/>
            </a:xfrm>
            <a:prstGeom prst="rect">
              <a:avLst/>
            </a:prstGeom>
          </p:spPr>
          <p:txBody>
            <a:bodyPr lIns="50800" tIns="50800" rIns="50800" bIns="50800" rtlCol="0" anchor="ctr"/>
            <a:lstStyle/>
            <a:p>
              <a:pPr algn="ctr">
                <a:lnSpc>
                  <a:spcPts val="3359"/>
                </a:lnSpc>
              </a:pPr>
              <a:endParaRPr/>
            </a:p>
          </p:txBody>
        </p:sp>
      </p:grpSp>
      <p:sp>
        <p:nvSpPr>
          <p:cNvPr id="14" name="Freeform 14"/>
          <p:cNvSpPr/>
          <p:nvPr/>
        </p:nvSpPr>
        <p:spPr>
          <a:xfrm>
            <a:off x="1028700" y="8474312"/>
            <a:ext cx="2064797" cy="341630"/>
          </a:xfrm>
          <a:custGeom>
            <a:avLst/>
            <a:gdLst/>
            <a:ahLst/>
            <a:cxnLst/>
            <a:rect l="l" t="t" r="r" b="b"/>
            <a:pathLst>
              <a:path w="2064797" h="341630">
                <a:moveTo>
                  <a:pt x="0" y="0"/>
                </a:moveTo>
                <a:lnTo>
                  <a:pt x="2064797" y="0"/>
                </a:lnTo>
                <a:lnTo>
                  <a:pt x="2064797" y="341630"/>
                </a:lnTo>
                <a:lnTo>
                  <a:pt x="0" y="3416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5" name="AutoShape 15"/>
          <p:cNvSpPr/>
          <p:nvPr/>
        </p:nvSpPr>
        <p:spPr>
          <a:xfrm rot="-5400000">
            <a:off x="7742942" y="6351690"/>
            <a:ext cx="7027401" cy="0"/>
          </a:xfrm>
          <a:prstGeom prst="line">
            <a:avLst/>
          </a:prstGeom>
          <a:ln w="47625" cap="flat">
            <a:solidFill>
              <a:srgbClr val="0D5F97"/>
            </a:solidFill>
            <a:prstDash val="solid"/>
            <a:headEnd type="none" w="sm" len="sm"/>
            <a:tailEnd type="none" w="sm" len="sm"/>
          </a:ln>
        </p:spPr>
        <p:txBody>
          <a:bodyPr/>
          <a:lstStyle/>
          <a:p>
            <a:endParaRPr lang="en-US"/>
          </a:p>
        </p:txBody>
      </p:sp>
      <p:sp>
        <p:nvSpPr>
          <p:cNvPr id="16" name="Freeform 16"/>
          <p:cNvSpPr/>
          <p:nvPr/>
        </p:nvSpPr>
        <p:spPr>
          <a:xfrm flipH="1">
            <a:off x="14924546" y="8056101"/>
            <a:ext cx="4669508" cy="3073386"/>
          </a:xfrm>
          <a:custGeom>
            <a:avLst/>
            <a:gdLst/>
            <a:ahLst/>
            <a:cxnLst/>
            <a:rect l="l" t="t" r="r" b="b"/>
            <a:pathLst>
              <a:path w="4669508" h="3073386">
                <a:moveTo>
                  <a:pt x="4669508" y="0"/>
                </a:moveTo>
                <a:lnTo>
                  <a:pt x="0" y="0"/>
                </a:lnTo>
                <a:lnTo>
                  <a:pt x="0" y="3073386"/>
                </a:lnTo>
                <a:lnTo>
                  <a:pt x="4669508" y="3073386"/>
                </a:lnTo>
                <a:lnTo>
                  <a:pt x="4669508"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7" name="Freeform 17"/>
          <p:cNvSpPr/>
          <p:nvPr/>
        </p:nvSpPr>
        <p:spPr>
          <a:xfrm>
            <a:off x="-1490366" y="4176251"/>
            <a:ext cx="2519066" cy="2519066"/>
          </a:xfrm>
          <a:custGeom>
            <a:avLst/>
            <a:gdLst/>
            <a:ahLst/>
            <a:cxnLst/>
            <a:rect l="l" t="t" r="r" b="b"/>
            <a:pathLst>
              <a:path w="2519066" h="2519066">
                <a:moveTo>
                  <a:pt x="0" y="0"/>
                </a:moveTo>
                <a:lnTo>
                  <a:pt x="2519066" y="0"/>
                </a:lnTo>
                <a:lnTo>
                  <a:pt x="2519066" y="2519067"/>
                </a:lnTo>
                <a:lnTo>
                  <a:pt x="0" y="251906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8" name="Freeform 18"/>
          <p:cNvSpPr/>
          <p:nvPr/>
        </p:nvSpPr>
        <p:spPr>
          <a:xfrm>
            <a:off x="15602230" y="-1621229"/>
            <a:ext cx="5371540" cy="3242457"/>
          </a:xfrm>
          <a:custGeom>
            <a:avLst/>
            <a:gdLst/>
            <a:ahLst/>
            <a:cxnLst/>
            <a:rect l="l" t="t" r="r" b="b"/>
            <a:pathLst>
              <a:path w="5371540" h="3242457">
                <a:moveTo>
                  <a:pt x="0" y="0"/>
                </a:moveTo>
                <a:lnTo>
                  <a:pt x="5371540" y="0"/>
                </a:lnTo>
                <a:lnTo>
                  <a:pt x="5371540" y="3242458"/>
                </a:lnTo>
                <a:lnTo>
                  <a:pt x="0" y="324245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9" name="Freeform 19"/>
          <p:cNvSpPr/>
          <p:nvPr/>
        </p:nvSpPr>
        <p:spPr>
          <a:xfrm>
            <a:off x="-338803" y="483923"/>
            <a:ext cx="1887472" cy="387790"/>
          </a:xfrm>
          <a:custGeom>
            <a:avLst/>
            <a:gdLst/>
            <a:ahLst/>
            <a:cxnLst/>
            <a:rect l="l" t="t" r="r" b="b"/>
            <a:pathLst>
              <a:path w="1887472" h="387790">
                <a:moveTo>
                  <a:pt x="0" y="0"/>
                </a:moveTo>
                <a:lnTo>
                  <a:pt x="1887472" y="0"/>
                </a:lnTo>
                <a:lnTo>
                  <a:pt x="1887472" y="387790"/>
                </a:lnTo>
                <a:lnTo>
                  <a:pt x="0" y="38779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0" name="Freeform 20"/>
          <p:cNvSpPr/>
          <p:nvPr/>
        </p:nvSpPr>
        <p:spPr>
          <a:xfrm>
            <a:off x="10028013" y="5757527"/>
            <a:ext cx="2638537" cy="2812394"/>
          </a:xfrm>
          <a:custGeom>
            <a:avLst/>
            <a:gdLst/>
            <a:ahLst/>
            <a:cxnLst/>
            <a:rect l="l" t="t" r="r" b="b"/>
            <a:pathLst>
              <a:path w="2638537" h="2812394">
                <a:moveTo>
                  <a:pt x="0" y="0"/>
                </a:moveTo>
                <a:lnTo>
                  <a:pt x="2638536" y="0"/>
                </a:lnTo>
                <a:lnTo>
                  <a:pt x="2638536" y="2812394"/>
                </a:lnTo>
                <a:lnTo>
                  <a:pt x="0" y="281239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1" name="Freeform 21"/>
          <p:cNvSpPr/>
          <p:nvPr/>
        </p:nvSpPr>
        <p:spPr>
          <a:xfrm>
            <a:off x="12666549" y="3563125"/>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22" name="TextBox 22"/>
          <p:cNvSpPr txBox="1"/>
          <p:nvPr/>
        </p:nvSpPr>
        <p:spPr>
          <a:xfrm>
            <a:off x="614458" y="1455728"/>
            <a:ext cx="10304910" cy="1034796"/>
          </a:xfrm>
          <a:prstGeom prst="rect">
            <a:avLst/>
          </a:prstGeom>
        </p:spPr>
        <p:txBody>
          <a:bodyPr lIns="0" tIns="0" rIns="0" bIns="0" rtlCol="0" anchor="t">
            <a:spAutoFit/>
          </a:bodyPr>
          <a:lstStyle/>
          <a:p>
            <a:pPr>
              <a:lnSpc>
                <a:spcPts val="7992"/>
              </a:lnSpc>
            </a:pPr>
            <a:r>
              <a:rPr lang="en-US" sz="7200" spc="115" dirty="0">
                <a:solidFill>
                  <a:srgbClr val="0D5F97"/>
                </a:solidFill>
                <a:latin typeface="Oswald"/>
              </a:rPr>
              <a:t>Unintended Results</a:t>
            </a:r>
          </a:p>
        </p:txBody>
      </p:sp>
      <p:sp>
        <p:nvSpPr>
          <p:cNvPr id="23" name="TextBox 23"/>
          <p:cNvSpPr txBox="1"/>
          <p:nvPr/>
        </p:nvSpPr>
        <p:spPr>
          <a:xfrm>
            <a:off x="604933" y="3452549"/>
            <a:ext cx="9423080" cy="1298575"/>
          </a:xfrm>
          <a:prstGeom prst="rect">
            <a:avLst/>
          </a:prstGeom>
        </p:spPr>
        <p:txBody>
          <a:bodyPr lIns="0" tIns="0" rIns="0" bIns="0" rtlCol="0" anchor="t">
            <a:spAutoFit/>
          </a:bodyPr>
          <a:lstStyle/>
          <a:p>
            <a:pPr>
              <a:lnSpc>
                <a:spcPts val="3499"/>
              </a:lnSpc>
            </a:pPr>
            <a:r>
              <a:rPr lang="en-US" sz="2499" spc="299" dirty="0">
                <a:solidFill>
                  <a:srgbClr val="0D5F97"/>
                </a:solidFill>
                <a:latin typeface="Space Mono Bold"/>
              </a:rPr>
              <a:t>Between 2015 and 2050, the proportion of the world’s population over 60 years will nearly double, from 12% to 22%</a:t>
            </a:r>
          </a:p>
        </p:txBody>
      </p:sp>
      <p:sp>
        <p:nvSpPr>
          <p:cNvPr id="24" name="TextBox 24"/>
          <p:cNvSpPr txBox="1"/>
          <p:nvPr/>
        </p:nvSpPr>
        <p:spPr>
          <a:xfrm>
            <a:off x="604933" y="5156717"/>
            <a:ext cx="9423080" cy="1736725"/>
          </a:xfrm>
          <a:prstGeom prst="rect">
            <a:avLst/>
          </a:prstGeom>
        </p:spPr>
        <p:txBody>
          <a:bodyPr lIns="0" tIns="0" rIns="0" bIns="0" rtlCol="0" anchor="t">
            <a:spAutoFit/>
          </a:bodyPr>
          <a:lstStyle/>
          <a:p>
            <a:pPr>
              <a:lnSpc>
                <a:spcPts val="3499"/>
              </a:lnSpc>
            </a:pPr>
            <a:r>
              <a:rPr lang="en-US" sz="2499" spc="299" dirty="0">
                <a:solidFill>
                  <a:srgbClr val="0D5F97"/>
                </a:solidFill>
                <a:latin typeface="Space Mono Bold"/>
              </a:rPr>
              <a:t>Requires More: </a:t>
            </a:r>
          </a:p>
          <a:p>
            <a:pPr marL="539749" lvl="1" indent="-269875">
              <a:lnSpc>
                <a:spcPts val="3499"/>
              </a:lnSpc>
              <a:buFont typeface="Arial"/>
              <a:buChar char="•"/>
            </a:pPr>
            <a:r>
              <a:rPr lang="en-US" sz="2499" spc="299" dirty="0">
                <a:solidFill>
                  <a:srgbClr val="0D5F97"/>
                </a:solidFill>
                <a:latin typeface="Space Mono Bold"/>
              </a:rPr>
              <a:t>medical care</a:t>
            </a:r>
          </a:p>
          <a:p>
            <a:pPr marL="539749" lvl="1" indent="-269875">
              <a:lnSpc>
                <a:spcPts val="3499"/>
              </a:lnSpc>
              <a:buFont typeface="Arial"/>
              <a:buChar char="•"/>
            </a:pPr>
            <a:r>
              <a:rPr lang="en-US" sz="2499" spc="299" dirty="0">
                <a:solidFill>
                  <a:srgbClr val="0D5F97"/>
                </a:solidFill>
                <a:latin typeface="Space Mono Bold"/>
              </a:rPr>
              <a:t>long-term care</a:t>
            </a:r>
          </a:p>
          <a:p>
            <a:pPr marL="539749" lvl="1" indent="-269875">
              <a:lnSpc>
                <a:spcPts val="3499"/>
              </a:lnSpc>
              <a:buFont typeface="Arial"/>
              <a:buChar char="•"/>
            </a:pPr>
            <a:r>
              <a:rPr lang="en-US" sz="2499" u="sng" spc="299" dirty="0">
                <a:solidFill>
                  <a:srgbClr val="0D5F97"/>
                </a:solidFill>
                <a:latin typeface="Space Mono Bold"/>
              </a:rPr>
              <a:t>support for age-related health issues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CCDDC"/>
        </a:solidFill>
        <a:effectLst/>
      </p:bgPr>
    </p:bg>
    <p:spTree>
      <p:nvGrpSpPr>
        <p:cNvPr id="1" name=""/>
        <p:cNvGrpSpPr/>
        <p:nvPr/>
      </p:nvGrpSpPr>
      <p:grpSpPr>
        <a:xfrm>
          <a:off x="0" y="0"/>
          <a:ext cx="0" cy="0"/>
          <a:chOff x="0" y="0"/>
          <a:chExt cx="0" cy="0"/>
        </a:xfrm>
      </p:grpSpPr>
      <p:grpSp>
        <p:nvGrpSpPr>
          <p:cNvPr id="2" name="Group 2"/>
          <p:cNvGrpSpPr/>
          <p:nvPr/>
        </p:nvGrpSpPr>
        <p:grpSpPr>
          <a:xfrm>
            <a:off x="-684104" y="7794627"/>
            <a:ext cx="19782524" cy="2094576"/>
            <a:chOff x="0" y="0"/>
            <a:chExt cx="5210212" cy="551658"/>
          </a:xfrm>
        </p:grpSpPr>
        <p:sp>
          <p:nvSpPr>
            <p:cNvPr id="3" name="Freeform 3"/>
            <p:cNvSpPr/>
            <p:nvPr/>
          </p:nvSpPr>
          <p:spPr>
            <a:xfrm>
              <a:off x="0" y="0"/>
              <a:ext cx="5210212" cy="551658"/>
            </a:xfrm>
            <a:custGeom>
              <a:avLst/>
              <a:gdLst/>
              <a:ahLst/>
              <a:cxnLst/>
              <a:rect l="l" t="t" r="r" b="b"/>
              <a:pathLst>
                <a:path w="5210212" h="551658">
                  <a:moveTo>
                    <a:pt x="0" y="0"/>
                  </a:moveTo>
                  <a:lnTo>
                    <a:pt x="5210212" y="0"/>
                  </a:lnTo>
                  <a:lnTo>
                    <a:pt x="5210212" y="551658"/>
                  </a:lnTo>
                  <a:lnTo>
                    <a:pt x="0" y="551658"/>
                  </a:lnTo>
                  <a:close/>
                </a:path>
              </a:pathLst>
            </a:custGeom>
            <a:solidFill>
              <a:srgbClr val="FFFFFF"/>
            </a:solidFill>
          </p:spPr>
          <p:txBody>
            <a:bodyPr/>
            <a:lstStyle/>
            <a:p>
              <a:endParaRPr lang="en-US"/>
            </a:p>
          </p:txBody>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3359"/>
                </a:lnSpc>
              </a:pPr>
              <a:endParaRPr/>
            </a:p>
          </p:txBody>
        </p:sp>
      </p:grpSp>
      <p:grpSp>
        <p:nvGrpSpPr>
          <p:cNvPr id="5" name="Group 5"/>
          <p:cNvGrpSpPr/>
          <p:nvPr/>
        </p:nvGrpSpPr>
        <p:grpSpPr>
          <a:xfrm>
            <a:off x="12654991" y="3455858"/>
            <a:ext cx="3298439" cy="4911187"/>
            <a:chOff x="0" y="0"/>
            <a:chExt cx="868725" cy="1293481"/>
          </a:xfrm>
        </p:grpSpPr>
        <p:sp>
          <p:nvSpPr>
            <p:cNvPr id="6" name="Freeform 6"/>
            <p:cNvSpPr/>
            <p:nvPr/>
          </p:nvSpPr>
          <p:spPr>
            <a:xfrm>
              <a:off x="0" y="0"/>
              <a:ext cx="868725" cy="1293481"/>
            </a:xfrm>
            <a:custGeom>
              <a:avLst/>
              <a:gdLst/>
              <a:ahLst/>
              <a:cxnLst/>
              <a:rect l="l" t="t" r="r" b="b"/>
              <a:pathLst>
                <a:path w="868725" h="1293481">
                  <a:moveTo>
                    <a:pt x="0" y="0"/>
                  </a:moveTo>
                  <a:lnTo>
                    <a:pt x="868725" y="0"/>
                  </a:lnTo>
                  <a:lnTo>
                    <a:pt x="868725" y="1293481"/>
                  </a:lnTo>
                  <a:lnTo>
                    <a:pt x="0" y="1293481"/>
                  </a:lnTo>
                  <a:close/>
                </a:path>
              </a:pathLst>
            </a:custGeom>
            <a:solidFill>
              <a:srgbClr val="9CCDDC"/>
            </a:solidFill>
          </p:spPr>
          <p:txBody>
            <a:bodyPr/>
            <a:lstStyle/>
            <a:p>
              <a:endParaRPr lang="en-US"/>
            </a:p>
          </p:txBody>
        </p:sp>
        <p:sp>
          <p:nvSpPr>
            <p:cNvPr id="7" name="TextBox 7"/>
            <p:cNvSpPr txBox="1"/>
            <p:nvPr/>
          </p:nvSpPr>
          <p:spPr>
            <a:xfrm>
              <a:off x="0" y="-57150"/>
              <a:ext cx="812800" cy="869950"/>
            </a:xfrm>
            <a:prstGeom prst="rect">
              <a:avLst/>
            </a:prstGeom>
          </p:spPr>
          <p:txBody>
            <a:bodyPr lIns="50800" tIns="50800" rIns="50800" bIns="50800" rtlCol="0" anchor="ctr"/>
            <a:lstStyle/>
            <a:p>
              <a:pPr algn="ctr">
                <a:lnSpc>
                  <a:spcPts val="3359"/>
                </a:lnSpc>
              </a:pPr>
              <a:endParaRPr/>
            </a:p>
          </p:txBody>
        </p:sp>
      </p:grpSp>
      <p:grpSp>
        <p:nvGrpSpPr>
          <p:cNvPr id="8" name="Group 8"/>
          <p:cNvGrpSpPr/>
          <p:nvPr/>
        </p:nvGrpSpPr>
        <p:grpSpPr>
          <a:xfrm>
            <a:off x="-684104" y="190294"/>
            <a:ext cx="19441687" cy="3024130"/>
            <a:chOff x="0" y="0"/>
            <a:chExt cx="5120444" cy="796479"/>
          </a:xfrm>
        </p:grpSpPr>
        <p:sp>
          <p:nvSpPr>
            <p:cNvPr id="9" name="Freeform 9"/>
            <p:cNvSpPr/>
            <p:nvPr/>
          </p:nvSpPr>
          <p:spPr>
            <a:xfrm>
              <a:off x="0" y="0"/>
              <a:ext cx="5120444" cy="796479"/>
            </a:xfrm>
            <a:custGeom>
              <a:avLst/>
              <a:gdLst/>
              <a:ahLst/>
              <a:cxnLst/>
              <a:rect l="l" t="t" r="r" b="b"/>
              <a:pathLst>
                <a:path w="5120444" h="796479">
                  <a:moveTo>
                    <a:pt x="0" y="0"/>
                  </a:moveTo>
                  <a:lnTo>
                    <a:pt x="5120444" y="0"/>
                  </a:lnTo>
                  <a:lnTo>
                    <a:pt x="5120444" y="796479"/>
                  </a:lnTo>
                  <a:lnTo>
                    <a:pt x="0" y="796479"/>
                  </a:lnTo>
                  <a:close/>
                </a:path>
              </a:pathLst>
            </a:custGeom>
            <a:solidFill>
              <a:srgbClr val="FFFFFF"/>
            </a:solidFill>
          </p:spPr>
          <p:txBody>
            <a:bodyPr/>
            <a:lstStyle/>
            <a:p>
              <a:endParaRPr lang="en-US"/>
            </a:p>
          </p:txBody>
        </p:sp>
        <p:sp>
          <p:nvSpPr>
            <p:cNvPr id="10" name="TextBox 10"/>
            <p:cNvSpPr txBox="1"/>
            <p:nvPr/>
          </p:nvSpPr>
          <p:spPr>
            <a:xfrm>
              <a:off x="0" y="-57150"/>
              <a:ext cx="812800" cy="869950"/>
            </a:xfrm>
            <a:prstGeom prst="rect">
              <a:avLst/>
            </a:prstGeom>
          </p:spPr>
          <p:txBody>
            <a:bodyPr lIns="50800" tIns="50800" rIns="50800" bIns="50800" rtlCol="0" anchor="ctr"/>
            <a:lstStyle/>
            <a:p>
              <a:pPr algn="ctr">
                <a:lnSpc>
                  <a:spcPts val="3359"/>
                </a:lnSpc>
              </a:pPr>
              <a:endParaRPr/>
            </a:p>
          </p:txBody>
        </p:sp>
      </p:grpSp>
      <p:grpSp>
        <p:nvGrpSpPr>
          <p:cNvPr id="11" name="Group 11"/>
          <p:cNvGrpSpPr/>
          <p:nvPr/>
        </p:nvGrpSpPr>
        <p:grpSpPr>
          <a:xfrm>
            <a:off x="17259300" y="-235087"/>
            <a:ext cx="2165554" cy="10878858"/>
            <a:chOff x="0" y="0"/>
            <a:chExt cx="570352" cy="2865214"/>
          </a:xfrm>
        </p:grpSpPr>
        <p:sp>
          <p:nvSpPr>
            <p:cNvPr id="12" name="Freeform 12"/>
            <p:cNvSpPr/>
            <p:nvPr/>
          </p:nvSpPr>
          <p:spPr>
            <a:xfrm>
              <a:off x="0" y="0"/>
              <a:ext cx="570352" cy="2865214"/>
            </a:xfrm>
            <a:custGeom>
              <a:avLst/>
              <a:gdLst/>
              <a:ahLst/>
              <a:cxnLst/>
              <a:rect l="l" t="t" r="r" b="b"/>
              <a:pathLst>
                <a:path w="570352" h="2865214">
                  <a:moveTo>
                    <a:pt x="0" y="0"/>
                  </a:moveTo>
                  <a:lnTo>
                    <a:pt x="570352" y="0"/>
                  </a:lnTo>
                  <a:lnTo>
                    <a:pt x="570352" y="2865214"/>
                  </a:lnTo>
                  <a:lnTo>
                    <a:pt x="0" y="2865214"/>
                  </a:lnTo>
                  <a:close/>
                </a:path>
              </a:pathLst>
            </a:custGeom>
            <a:solidFill>
              <a:srgbClr val="0D5F97"/>
            </a:solidFill>
          </p:spPr>
          <p:txBody>
            <a:bodyPr/>
            <a:lstStyle/>
            <a:p>
              <a:endParaRPr lang="en-US"/>
            </a:p>
          </p:txBody>
        </p:sp>
        <p:sp>
          <p:nvSpPr>
            <p:cNvPr id="13" name="TextBox 13"/>
            <p:cNvSpPr txBox="1"/>
            <p:nvPr/>
          </p:nvSpPr>
          <p:spPr>
            <a:xfrm>
              <a:off x="0" y="-57150"/>
              <a:ext cx="812800" cy="869950"/>
            </a:xfrm>
            <a:prstGeom prst="rect">
              <a:avLst/>
            </a:prstGeom>
          </p:spPr>
          <p:txBody>
            <a:bodyPr lIns="50800" tIns="50800" rIns="50800" bIns="50800" rtlCol="0" anchor="ctr"/>
            <a:lstStyle/>
            <a:p>
              <a:pPr algn="ctr">
                <a:lnSpc>
                  <a:spcPts val="3359"/>
                </a:lnSpc>
              </a:pPr>
              <a:endParaRPr/>
            </a:p>
          </p:txBody>
        </p:sp>
      </p:grpSp>
      <p:sp>
        <p:nvSpPr>
          <p:cNvPr id="14" name="Freeform 14"/>
          <p:cNvSpPr/>
          <p:nvPr/>
        </p:nvSpPr>
        <p:spPr>
          <a:xfrm>
            <a:off x="1028700" y="8474312"/>
            <a:ext cx="2064797" cy="341630"/>
          </a:xfrm>
          <a:custGeom>
            <a:avLst/>
            <a:gdLst/>
            <a:ahLst/>
            <a:cxnLst/>
            <a:rect l="l" t="t" r="r" b="b"/>
            <a:pathLst>
              <a:path w="2064797" h="341630">
                <a:moveTo>
                  <a:pt x="0" y="0"/>
                </a:moveTo>
                <a:lnTo>
                  <a:pt x="2064797" y="0"/>
                </a:lnTo>
                <a:lnTo>
                  <a:pt x="2064797" y="341630"/>
                </a:lnTo>
                <a:lnTo>
                  <a:pt x="0" y="3416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5" name="AutoShape 15"/>
          <p:cNvSpPr/>
          <p:nvPr/>
        </p:nvSpPr>
        <p:spPr>
          <a:xfrm rot="-5400000">
            <a:off x="7742942" y="6351690"/>
            <a:ext cx="7027401" cy="0"/>
          </a:xfrm>
          <a:prstGeom prst="line">
            <a:avLst/>
          </a:prstGeom>
          <a:ln w="47625" cap="flat">
            <a:solidFill>
              <a:srgbClr val="0D5F97"/>
            </a:solidFill>
            <a:prstDash val="solid"/>
            <a:headEnd type="none" w="sm" len="sm"/>
            <a:tailEnd type="none" w="sm" len="sm"/>
          </a:ln>
        </p:spPr>
        <p:txBody>
          <a:bodyPr/>
          <a:lstStyle/>
          <a:p>
            <a:endParaRPr lang="en-US"/>
          </a:p>
        </p:txBody>
      </p:sp>
      <p:sp>
        <p:nvSpPr>
          <p:cNvPr id="16" name="Freeform 16"/>
          <p:cNvSpPr/>
          <p:nvPr/>
        </p:nvSpPr>
        <p:spPr>
          <a:xfrm>
            <a:off x="-970397" y="3702567"/>
            <a:ext cx="2519066" cy="2519066"/>
          </a:xfrm>
          <a:custGeom>
            <a:avLst/>
            <a:gdLst/>
            <a:ahLst/>
            <a:cxnLst/>
            <a:rect l="l" t="t" r="r" b="b"/>
            <a:pathLst>
              <a:path w="2519066" h="2519066">
                <a:moveTo>
                  <a:pt x="0" y="0"/>
                </a:moveTo>
                <a:lnTo>
                  <a:pt x="2519066" y="0"/>
                </a:lnTo>
                <a:lnTo>
                  <a:pt x="2519066" y="2519066"/>
                </a:lnTo>
                <a:lnTo>
                  <a:pt x="0" y="25190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7" name="Freeform 17"/>
          <p:cNvSpPr/>
          <p:nvPr/>
        </p:nvSpPr>
        <p:spPr>
          <a:xfrm>
            <a:off x="15602230" y="-1621229"/>
            <a:ext cx="5371540" cy="3242457"/>
          </a:xfrm>
          <a:custGeom>
            <a:avLst/>
            <a:gdLst/>
            <a:ahLst/>
            <a:cxnLst/>
            <a:rect l="l" t="t" r="r" b="b"/>
            <a:pathLst>
              <a:path w="5371540" h="3242457">
                <a:moveTo>
                  <a:pt x="0" y="0"/>
                </a:moveTo>
                <a:lnTo>
                  <a:pt x="5371540" y="0"/>
                </a:lnTo>
                <a:lnTo>
                  <a:pt x="5371540" y="3242458"/>
                </a:lnTo>
                <a:lnTo>
                  <a:pt x="0" y="324245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8" name="Freeform 18"/>
          <p:cNvSpPr/>
          <p:nvPr/>
        </p:nvSpPr>
        <p:spPr>
          <a:xfrm>
            <a:off x="-338803" y="483923"/>
            <a:ext cx="1887472" cy="387790"/>
          </a:xfrm>
          <a:custGeom>
            <a:avLst/>
            <a:gdLst/>
            <a:ahLst/>
            <a:cxnLst/>
            <a:rect l="l" t="t" r="r" b="b"/>
            <a:pathLst>
              <a:path w="1887472" h="387790">
                <a:moveTo>
                  <a:pt x="0" y="0"/>
                </a:moveTo>
                <a:lnTo>
                  <a:pt x="1887472" y="0"/>
                </a:lnTo>
                <a:lnTo>
                  <a:pt x="1887472" y="387790"/>
                </a:lnTo>
                <a:lnTo>
                  <a:pt x="0" y="3877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9" name="Freeform 19"/>
          <p:cNvSpPr/>
          <p:nvPr/>
        </p:nvSpPr>
        <p:spPr>
          <a:xfrm flipH="1">
            <a:off x="14924546" y="8056101"/>
            <a:ext cx="4669508" cy="3073386"/>
          </a:xfrm>
          <a:custGeom>
            <a:avLst/>
            <a:gdLst/>
            <a:ahLst/>
            <a:cxnLst/>
            <a:rect l="l" t="t" r="r" b="b"/>
            <a:pathLst>
              <a:path w="4669508" h="3073386">
                <a:moveTo>
                  <a:pt x="4669508" y="0"/>
                </a:moveTo>
                <a:lnTo>
                  <a:pt x="0" y="0"/>
                </a:lnTo>
                <a:lnTo>
                  <a:pt x="0" y="3073386"/>
                </a:lnTo>
                <a:lnTo>
                  <a:pt x="4669508" y="3073386"/>
                </a:lnTo>
                <a:lnTo>
                  <a:pt x="4669508"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0" name="Freeform 20"/>
          <p:cNvSpPr/>
          <p:nvPr/>
        </p:nvSpPr>
        <p:spPr>
          <a:xfrm>
            <a:off x="8381323" y="6649905"/>
            <a:ext cx="2638537" cy="2812394"/>
          </a:xfrm>
          <a:custGeom>
            <a:avLst/>
            <a:gdLst/>
            <a:ahLst/>
            <a:cxnLst/>
            <a:rect l="l" t="t" r="r" b="b"/>
            <a:pathLst>
              <a:path w="2638537" h="2812394">
                <a:moveTo>
                  <a:pt x="0" y="0"/>
                </a:moveTo>
                <a:lnTo>
                  <a:pt x="2638537" y="0"/>
                </a:lnTo>
                <a:lnTo>
                  <a:pt x="2638537" y="2812393"/>
                </a:lnTo>
                <a:lnTo>
                  <a:pt x="0" y="281239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1" name="Freeform 21"/>
          <p:cNvSpPr/>
          <p:nvPr/>
        </p:nvSpPr>
        <p:spPr>
          <a:xfrm>
            <a:off x="8299992" y="998049"/>
            <a:ext cx="1688016" cy="1408620"/>
          </a:xfrm>
          <a:custGeom>
            <a:avLst/>
            <a:gdLst/>
            <a:ahLst/>
            <a:cxnLst/>
            <a:rect l="l" t="t" r="r" b="b"/>
            <a:pathLst>
              <a:path w="1688016" h="1408620">
                <a:moveTo>
                  <a:pt x="0" y="0"/>
                </a:moveTo>
                <a:lnTo>
                  <a:pt x="1688016" y="0"/>
                </a:lnTo>
                <a:lnTo>
                  <a:pt x="1688016" y="1408620"/>
                </a:lnTo>
                <a:lnTo>
                  <a:pt x="0" y="1408620"/>
                </a:lnTo>
                <a:lnTo>
                  <a:pt x="0" y="0"/>
                </a:lnTo>
                <a:close/>
              </a:path>
            </a:pathLst>
          </a:custGeom>
          <a:blipFill>
            <a:blip r:embed="rId14"/>
            <a:stretch>
              <a:fillRect/>
            </a:stretch>
          </a:blipFill>
        </p:spPr>
        <p:txBody>
          <a:bodyPr/>
          <a:lstStyle/>
          <a:p>
            <a:endParaRPr lang="en-US"/>
          </a:p>
        </p:txBody>
      </p:sp>
      <p:sp>
        <p:nvSpPr>
          <p:cNvPr id="22" name="Freeform 22"/>
          <p:cNvSpPr/>
          <p:nvPr/>
        </p:nvSpPr>
        <p:spPr>
          <a:xfrm>
            <a:off x="13466247" y="3798748"/>
            <a:ext cx="1675927" cy="3411555"/>
          </a:xfrm>
          <a:custGeom>
            <a:avLst/>
            <a:gdLst/>
            <a:ahLst/>
            <a:cxnLst/>
            <a:rect l="l" t="t" r="r" b="b"/>
            <a:pathLst>
              <a:path w="1675927" h="3411555">
                <a:moveTo>
                  <a:pt x="0" y="0"/>
                </a:moveTo>
                <a:lnTo>
                  <a:pt x="1675926" y="0"/>
                </a:lnTo>
                <a:lnTo>
                  <a:pt x="1675926" y="3411555"/>
                </a:lnTo>
                <a:lnTo>
                  <a:pt x="0" y="341155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23" name="TextBox 23"/>
          <p:cNvSpPr txBox="1"/>
          <p:nvPr/>
        </p:nvSpPr>
        <p:spPr>
          <a:xfrm>
            <a:off x="604933" y="1678379"/>
            <a:ext cx="8104966" cy="1034796"/>
          </a:xfrm>
          <a:prstGeom prst="rect">
            <a:avLst/>
          </a:prstGeom>
        </p:spPr>
        <p:txBody>
          <a:bodyPr lIns="0" tIns="0" rIns="0" bIns="0" rtlCol="0" anchor="t">
            <a:spAutoFit/>
          </a:bodyPr>
          <a:lstStyle/>
          <a:p>
            <a:pPr>
              <a:lnSpc>
                <a:spcPts val="7992"/>
              </a:lnSpc>
            </a:pPr>
            <a:r>
              <a:rPr lang="en-US" sz="7200" spc="115">
                <a:solidFill>
                  <a:srgbClr val="0D5F97"/>
                </a:solidFill>
                <a:latin typeface="Oswald"/>
              </a:rPr>
              <a:t>Post Pandemic</a:t>
            </a:r>
          </a:p>
        </p:txBody>
      </p:sp>
      <p:sp>
        <p:nvSpPr>
          <p:cNvPr id="24" name="TextBox 24"/>
          <p:cNvSpPr txBox="1"/>
          <p:nvPr/>
        </p:nvSpPr>
        <p:spPr>
          <a:xfrm>
            <a:off x="604933" y="3654942"/>
            <a:ext cx="8844090" cy="3489325"/>
          </a:xfrm>
          <a:prstGeom prst="rect">
            <a:avLst/>
          </a:prstGeom>
        </p:spPr>
        <p:txBody>
          <a:bodyPr lIns="0" tIns="0" rIns="0" bIns="0" rtlCol="0" anchor="t">
            <a:spAutoFit/>
          </a:bodyPr>
          <a:lstStyle/>
          <a:p>
            <a:pPr marL="539749" lvl="1" indent="-269875">
              <a:lnSpc>
                <a:spcPts val="3499"/>
              </a:lnSpc>
              <a:buFont typeface="Arial"/>
              <a:buChar char="•"/>
            </a:pPr>
            <a:r>
              <a:rPr lang="en-US" sz="2499" spc="299" dirty="0">
                <a:solidFill>
                  <a:srgbClr val="0D5F97"/>
                </a:solidFill>
                <a:latin typeface="Space Mono Bold"/>
              </a:rPr>
              <a:t>more than half of U.S. adults (58%) are considered lonely.</a:t>
            </a:r>
          </a:p>
          <a:p>
            <a:pPr>
              <a:lnSpc>
                <a:spcPts val="3499"/>
              </a:lnSpc>
            </a:pPr>
            <a:endParaRPr lang="en-US" sz="2499" spc="299" dirty="0">
              <a:solidFill>
                <a:srgbClr val="0D5F97"/>
              </a:solidFill>
              <a:latin typeface="Space Mono Bold"/>
            </a:endParaRPr>
          </a:p>
          <a:p>
            <a:pPr marL="539749" lvl="1" indent="-269875">
              <a:lnSpc>
                <a:spcPts val="3499"/>
              </a:lnSpc>
              <a:buFont typeface="Arial"/>
              <a:buChar char="•"/>
            </a:pPr>
            <a:r>
              <a:rPr lang="en-US" sz="2499" spc="299" dirty="0">
                <a:solidFill>
                  <a:srgbClr val="0D5F97"/>
                </a:solidFill>
                <a:latin typeface="Space Mono Bold"/>
              </a:rPr>
              <a:t>one-third of adults aged 45 and older feel lonely, and nearly one-fourth of adults aged 65 and older are considered to be socially isolated</a:t>
            </a:r>
          </a:p>
        </p:txBody>
      </p:sp>
      <p:sp>
        <p:nvSpPr>
          <p:cNvPr id="25" name="TextBox 25"/>
          <p:cNvSpPr txBox="1"/>
          <p:nvPr/>
        </p:nvSpPr>
        <p:spPr>
          <a:xfrm>
            <a:off x="235371" y="9224173"/>
            <a:ext cx="6050452" cy="575106"/>
          </a:xfrm>
          <a:prstGeom prst="rect">
            <a:avLst/>
          </a:prstGeom>
        </p:spPr>
        <p:txBody>
          <a:bodyPr lIns="0" tIns="0" rIns="0" bIns="0" rtlCol="0" anchor="t">
            <a:spAutoFit/>
          </a:bodyPr>
          <a:lstStyle/>
          <a:p>
            <a:pPr>
              <a:lnSpc>
                <a:spcPts val="2394"/>
              </a:lnSpc>
            </a:pPr>
            <a:r>
              <a:rPr lang="en-US" sz="1710" spc="205">
                <a:solidFill>
                  <a:srgbClr val="0D5F97"/>
                </a:solidFill>
                <a:latin typeface="Space Mono Bold"/>
              </a:rPr>
              <a:t>Source:National Academies of Sciences, Engineering, and Medicine (NASEM)</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165</TotalTime>
  <Words>827</Words>
  <Application>Microsoft Office PowerPoint</Application>
  <PresentationFormat>Custom</PresentationFormat>
  <Paragraphs>86</Paragraphs>
  <Slides>15</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15</vt:i4>
      </vt:variant>
    </vt:vector>
  </HeadingPairs>
  <TitlesOfParts>
    <vt:vector size="25" baseType="lpstr">
      <vt:lpstr>Calibri</vt:lpstr>
      <vt:lpstr>Helvetica</vt:lpstr>
      <vt:lpstr>Oswald</vt:lpstr>
      <vt:lpstr>Space Mono</vt:lpstr>
      <vt:lpstr>Helveticish</vt:lpstr>
      <vt:lpstr>Helveticish Bold</vt:lpstr>
      <vt:lpstr>Calibri Light</vt:lpstr>
      <vt:lpstr>Space Mono Bold</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Mental Health &amp; The Elderly</dc:title>
  <dc:creator>Elece</dc:creator>
  <cp:lastModifiedBy>Elece Hempel</cp:lastModifiedBy>
  <cp:revision>8</cp:revision>
  <dcterms:created xsi:type="dcterms:W3CDTF">2006-08-16T00:00:00Z</dcterms:created>
  <dcterms:modified xsi:type="dcterms:W3CDTF">2023-09-18T21:55:51Z</dcterms:modified>
  <dc:identifier>DAFuLDsuIus</dc:identifier>
</cp:coreProperties>
</file>