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20" r:id="rId1"/>
  </p:sldMasterIdLst>
  <p:notesMasterIdLst>
    <p:notesMasterId r:id="rId38"/>
  </p:notesMasterIdLst>
  <p:sldIdLst>
    <p:sldId id="256" r:id="rId2"/>
    <p:sldId id="359" r:id="rId3"/>
    <p:sldId id="360" r:id="rId4"/>
    <p:sldId id="361" r:id="rId5"/>
    <p:sldId id="362" r:id="rId6"/>
    <p:sldId id="339" r:id="rId7"/>
    <p:sldId id="340" r:id="rId8"/>
    <p:sldId id="348" r:id="rId9"/>
    <p:sldId id="355" r:id="rId10"/>
    <p:sldId id="350" r:id="rId11"/>
    <p:sldId id="363" r:id="rId12"/>
    <p:sldId id="364" r:id="rId13"/>
    <p:sldId id="328" r:id="rId14"/>
    <p:sldId id="332" r:id="rId15"/>
    <p:sldId id="333" r:id="rId16"/>
    <p:sldId id="334" r:id="rId17"/>
    <p:sldId id="335" r:id="rId18"/>
    <p:sldId id="273" r:id="rId19"/>
    <p:sldId id="336" r:id="rId20"/>
    <p:sldId id="299" r:id="rId21"/>
    <p:sldId id="305" r:id="rId22"/>
    <p:sldId id="337" r:id="rId23"/>
    <p:sldId id="351" r:id="rId24"/>
    <p:sldId id="356" r:id="rId25"/>
    <p:sldId id="357" r:id="rId26"/>
    <p:sldId id="358" r:id="rId27"/>
    <p:sldId id="365" r:id="rId28"/>
    <p:sldId id="342" r:id="rId29"/>
    <p:sldId id="352" r:id="rId30"/>
    <p:sldId id="343" r:id="rId31"/>
    <p:sldId id="353" r:id="rId32"/>
    <p:sldId id="344" r:id="rId33"/>
    <p:sldId id="345" r:id="rId34"/>
    <p:sldId id="346" r:id="rId35"/>
    <p:sldId id="354" r:id="rId36"/>
    <p:sldId id="366" r:id="rId37"/>
  </p:sldIdLst>
  <p:sldSz cx="9144000" cy="6858000" type="screen4x3"/>
  <p:notesSz cx="6858000" cy="8686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5D3D43-A422-4FE0-BD44-56CB970EC3D3}" v="4" dt="2023-09-15T19:00:13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0860" autoAdjust="0"/>
  </p:normalViewPr>
  <p:slideViewPr>
    <p:cSldViewPr>
      <p:cViewPr varScale="1">
        <p:scale>
          <a:sx n="101" d="100"/>
          <a:sy n="101" d="100"/>
        </p:scale>
        <p:origin x="15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. Franklin" userId="e7cf9404-3fb5-496c-843f-f647da436dcb" providerId="ADAL" clId="{5E5D3D43-A422-4FE0-BD44-56CB970EC3D3}"/>
    <pc:docChg chg="undo custSel modSld">
      <pc:chgData name="David L. Franklin" userId="e7cf9404-3fb5-496c-843f-f647da436dcb" providerId="ADAL" clId="{5E5D3D43-A422-4FE0-BD44-56CB970EC3D3}" dt="2023-09-15T19:00:13.504" v="433" actId="20577"/>
      <pc:docMkLst>
        <pc:docMk/>
      </pc:docMkLst>
      <pc:sldChg chg="modSp mod">
        <pc:chgData name="David L. Franklin" userId="e7cf9404-3fb5-496c-843f-f647da436dcb" providerId="ADAL" clId="{5E5D3D43-A422-4FE0-BD44-56CB970EC3D3}" dt="2023-09-15T19:00:13.504" v="433" actId="20577"/>
        <pc:sldMkLst>
          <pc:docMk/>
          <pc:sldMk cId="0" sldId="256"/>
        </pc:sldMkLst>
        <pc:spChg chg="mod">
          <ac:chgData name="David L. Franklin" userId="e7cf9404-3fb5-496c-843f-f647da436dcb" providerId="ADAL" clId="{5E5D3D43-A422-4FE0-BD44-56CB970EC3D3}" dt="2023-09-15T18:58:26.655" v="429" actId="14100"/>
          <ac:spMkLst>
            <pc:docMk/>
            <pc:sldMk cId="0" sldId="256"/>
            <ac:spMk id="4098" creationId="{00000000-0000-0000-0000-000000000000}"/>
          </ac:spMkLst>
        </pc:spChg>
        <pc:spChg chg="mod">
          <ac:chgData name="David L. Franklin" userId="e7cf9404-3fb5-496c-843f-f647da436dcb" providerId="ADAL" clId="{5E5D3D43-A422-4FE0-BD44-56CB970EC3D3}" dt="2023-09-15T19:00:13.504" v="433" actId="20577"/>
          <ac:spMkLst>
            <pc:docMk/>
            <pc:sldMk cId="0" sldId="256"/>
            <ac:spMk id="4099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162B4-D257-4841-B661-C52A95BBEC5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0348BE2-F12D-429F-B9AF-DF43B5362A4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  <a:cs typeface="Arial" pitchFamily="34" charset="0"/>
            </a:rPr>
            <a:t>NEUROLOGY</a:t>
          </a:r>
          <a:endParaRPr kumimoji="0" lang="en-US" alt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12DBF53-F1C2-4AC0-B6FB-6EB2FB183082}" type="parTrans" cxnId="{17F0EF3D-79F2-4492-BD51-2D6E31C67F0E}">
      <dgm:prSet/>
      <dgm:spPr/>
      <dgm:t>
        <a:bodyPr/>
        <a:lstStyle/>
        <a:p>
          <a:endParaRPr lang="en-US"/>
        </a:p>
      </dgm:t>
    </dgm:pt>
    <dgm:pt modelId="{AEBA7DCA-6A91-4CB0-9BA1-707CC405D13C}" type="sibTrans" cxnId="{17F0EF3D-79F2-4492-BD51-2D6E31C67F0E}">
      <dgm:prSet/>
      <dgm:spPr/>
      <dgm:t>
        <a:bodyPr/>
        <a:lstStyle/>
        <a:p>
          <a:endParaRPr lang="en-US"/>
        </a:p>
      </dgm:t>
    </dgm:pt>
    <dgm:pt modelId="{818D60F4-581E-4612-9221-0838C9944D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  <a:cs typeface="Arial" pitchFamily="34" charset="0"/>
            </a:rPr>
            <a:t>PSYCHIATRY</a:t>
          </a:r>
          <a:endParaRPr kumimoji="0" lang="en-US" alt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A397697-2E8B-480A-96FF-FE9240C7D102}" type="parTrans" cxnId="{6F6CBA07-8058-42D4-8BD7-F0B89238DDBE}">
      <dgm:prSet/>
      <dgm:spPr/>
      <dgm:t>
        <a:bodyPr/>
        <a:lstStyle/>
        <a:p>
          <a:endParaRPr lang="en-US"/>
        </a:p>
      </dgm:t>
    </dgm:pt>
    <dgm:pt modelId="{1300DCF1-43F0-4544-B082-37A08105DAF5}" type="sibTrans" cxnId="{6F6CBA07-8058-42D4-8BD7-F0B89238DDBE}">
      <dgm:prSet/>
      <dgm:spPr/>
      <dgm:t>
        <a:bodyPr/>
        <a:lstStyle/>
        <a:p>
          <a:endParaRPr lang="en-US"/>
        </a:p>
      </dgm:t>
    </dgm:pt>
    <dgm:pt modelId="{4CD87A83-931A-4E26-BFDD-75988B0A8A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  <a:cs typeface="Arial" pitchFamily="34" charset="0"/>
            </a:rPr>
            <a:t>PSYCHOLOGY</a:t>
          </a:r>
          <a:endParaRPr kumimoji="0" lang="en-US" alt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A410471-CC68-4AB6-BACF-6F5A5115F47D}" type="parTrans" cxnId="{A3F80DCB-5128-4E72-9467-917F89FBF9DF}">
      <dgm:prSet/>
      <dgm:spPr/>
      <dgm:t>
        <a:bodyPr/>
        <a:lstStyle/>
        <a:p>
          <a:endParaRPr lang="en-US"/>
        </a:p>
      </dgm:t>
    </dgm:pt>
    <dgm:pt modelId="{56D7434F-6243-42FB-BCAA-55684ADAE8A5}" type="sibTrans" cxnId="{A3F80DCB-5128-4E72-9467-917F89FBF9DF}">
      <dgm:prSet/>
      <dgm:spPr/>
      <dgm:t>
        <a:bodyPr/>
        <a:lstStyle/>
        <a:p>
          <a:endParaRPr lang="en-US"/>
        </a:p>
      </dgm:t>
    </dgm:pt>
    <dgm:pt modelId="{B39F87B8-7722-40BA-A6A6-539FCC6B7CE7}" type="pres">
      <dgm:prSet presAssocID="{38F162B4-D257-4841-B661-C52A95BBEC55}" presName="compositeShape" presStyleCnt="0">
        <dgm:presLayoutVars>
          <dgm:chMax val="7"/>
          <dgm:dir/>
          <dgm:resizeHandles val="exact"/>
        </dgm:presLayoutVars>
      </dgm:prSet>
      <dgm:spPr/>
    </dgm:pt>
    <dgm:pt modelId="{14F991A4-79A7-4C86-A29B-621B09733627}" type="pres">
      <dgm:prSet presAssocID="{C0348BE2-F12D-429F-B9AF-DF43B5362A4B}" presName="circ1" presStyleLbl="vennNode1" presStyleIdx="0" presStyleCnt="3"/>
      <dgm:spPr/>
    </dgm:pt>
    <dgm:pt modelId="{C8F57CAA-6FD1-4488-B0C6-7B4798DD97A0}" type="pres">
      <dgm:prSet presAssocID="{C0348BE2-F12D-429F-B9AF-DF43B5362A4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C3EC11-7DDA-497F-A96B-4B3D59836AEE}" type="pres">
      <dgm:prSet presAssocID="{818D60F4-581E-4612-9221-0838C9944DA6}" presName="circ2" presStyleLbl="vennNode1" presStyleIdx="1" presStyleCnt="3"/>
      <dgm:spPr/>
    </dgm:pt>
    <dgm:pt modelId="{C2762E12-6B9F-4A38-AF5F-B4A10707631E}" type="pres">
      <dgm:prSet presAssocID="{818D60F4-581E-4612-9221-0838C9944DA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AAF45F-6B91-4730-A850-4BFB9E75C625}" type="pres">
      <dgm:prSet presAssocID="{4CD87A83-931A-4E26-BFDD-75988B0A8A68}" presName="circ3" presStyleLbl="vennNode1" presStyleIdx="2" presStyleCnt="3"/>
      <dgm:spPr/>
    </dgm:pt>
    <dgm:pt modelId="{0667BFEA-59E9-43E5-B0C5-14D4FAFB41EB}" type="pres">
      <dgm:prSet presAssocID="{4CD87A83-931A-4E26-BFDD-75988B0A8A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F6CBA07-8058-42D4-8BD7-F0B89238DDBE}" srcId="{38F162B4-D257-4841-B661-C52A95BBEC55}" destId="{818D60F4-581E-4612-9221-0838C9944DA6}" srcOrd="1" destOrd="0" parTransId="{9A397697-2E8B-480A-96FF-FE9240C7D102}" sibTransId="{1300DCF1-43F0-4544-B082-37A08105DAF5}"/>
    <dgm:cxn modelId="{52D5D90A-716E-4068-83D3-7052EA5F497B}" type="presOf" srcId="{818D60F4-581E-4612-9221-0838C9944DA6}" destId="{1FC3EC11-7DDA-497F-A96B-4B3D59836AEE}" srcOrd="0" destOrd="0" presId="urn:microsoft.com/office/officeart/2005/8/layout/venn1"/>
    <dgm:cxn modelId="{ABEA1027-5284-4103-9AB7-97C47C31DADE}" type="presOf" srcId="{818D60F4-581E-4612-9221-0838C9944DA6}" destId="{C2762E12-6B9F-4A38-AF5F-B4A10707631E}" srcOrd="1" destOrd="0" presId="urn:microsoft.com/office/officeart/2005/8/layout/venn1"/>
    <dgm:cxn modelId="{17F0EF3D-79F2-4492-BD51-2D6E31C67F0E}" srcId="{38F162B4-D257-4841-B661-C52A95BBEC55}" destId="{C0348BE2-F12D-429F-B9AF-DF43B5362A4B}" srcOrd="0" destOrd="0" parTransId="{412DBF53-F1C2-4AC0-B6FB-6EB2FB183082}" sibTransId="{AEBA7DCA-6A91-4CB0-9BA1-707CC405D13C}"/>
    <dgm:cxn modelId="{0B5CEFAA-E150-4316-9983-56D556CF4397}" type="presOf" srcId="{C0348BE2-F12D-429F-B9AF-DF43B5362A4B}" destId="{14F991A4-79A7-4C86-A29B-621B09733627}" srcOrd="0" destOrd="0" presId="urn:microsoft.com/office/officeart/2005/8/layout/venn1"/>
    <dgm:cxn modelId="{1A308DAE-0123-4C35-BF30-73F54362EDC9}" type="presOf" srcId="{4CD87A83-931A-4E26-BFDD-75988B0A8A68}" destId="{F3AAF45F-6B91-4730-A850-4BFB9E75C625}" srcOrd="0" destOrd="0" presId="urn:microsoft.com/office/officeart/2005/8/layout/venn1"/>
    <dgm:cxn modelId="{290F49BE-B51C-4E0A-ABC4-060C6075516F}" type="presOf" srcId="{C0348BE2-F12D-429F-B9AF-DF43B5362A4B}" destId="{C8F57CAA-6FD1-4488-B0C6-7B4798DD97A0}" srcOrd="1" destOrd="0" presId="urn:microsoft.com/office/officeart/2005/8/layout/venn1"/>
    <dgm:cxn modelId="{A3F80DCB-5128-4E72-9467-917F89FBF9DF}" srcId="{38F162B4-D257-4841-B661-C52A95BBEC55}" destId="{4CD87A83-931A-4E26-BFDD-75988B0A8A68}" srcOrd="2" destOrd="0" parTransId="{FA410471-CC68-4AB6-BACF-6F5A5115F47D}" sibTransId="{56D7434F-6243-42FB-BCAA-55684ADAE8A5}"/>
    <dgm:cxn modelId="{F113F7D8-B86A-4B71-AFF2-3FB2176DB4D3}" type="presOf" srcId="{38F162B4-D257-4841-B661-C52A95BBEC55}" destId="{B39F87B8-7722-40BA-A6A6-539FCC6B7CE7}" srcOrd="0" destOrd="0" presId="urn:microsoft.com/office/officeart/2005/8/layout/venn1"/>
    <dgm:cxn modelId="{B52E11F2-508A-4D46-B332-3221813BE369}" type="presOf" srcId="{4CD87A83-931A-4E26-BFDD-75988B0A8A68}" destId="{0667BFEA-59E9-43E5-B0C5-14D4FAFB41EB}" srcOrd="1" destOrd="0" presId="urn:microsoft.com/office/officeart/2005/8/layout/venn1"/>
    <dgm:cxn modelId="{12E1A48F-0B15-456B-BCD0-E7D070E1BEF9}" type="presParOf" srcId="{B39F87B8-7722-40BA-A6A6-539FCC6B7CE7}" destId="{14F991A4-79A7-4C86-A29B-621B09733627}" srcOrd="0" destOrd="0" presId="urn:microsoft.com/office/officeart/2005/8/layout/venn1"/>
    <dgm:cxn modelId="{36BB845D-C03D-4FD4-9F2B-4A24B10B57FA}" type="presParOf" srcId="{B39F87B8-7722-40BA-A6A6-539FCC6B7CE7}" destId="{C8F57CAA-6FD1-4488-B0C6-7B4798DD97A0}" srcOrd="1" destOrd="0" presId="urn:microsoft.com/office/officeart/2005/8/layout/venn1"/>
    <dgm:cxn modelId="{814D1D02-2BAC-4115-9CAC-A4ED6688BDB9}" type="presParOf" srcId="{B39F87B8-7722-40BA-A6A6-539FCC6B7CE7}" destId="{1FC3EC11-7DDA-497F-A96B-4B3D59836AEE}" srcOrd="2" destOrd="0" presId="urn:microsoft.com/office/officeart/2005/8/layout/venn1"/>
    <dgm:cxn modelId="{C8491C2C-BF81-4FB4-B968-11EB8D73D199}" type="presParOf" srcId="{B39F87B8-7722-40BA-A6A6-539FCC6B7CE7}" destId="{C2762E12-6B9F-4A38-AF5F-B4A10707631E}" srcOrd="3" destOrd="0" presId="urn:microsoft.com/office/officeart/2005/8/layout/venn1"/>
    <dgm:cxn modelId="{984E2EA4-8976-4BF7-B186-4A9C503B71F9}" type="presParOf" srcId="{B39F87B8-7722-40BA-A6A6-539FCC6B7CE7}" destId="{F3AAF45F-6B91-4730-A850-4BFB9E75C625}" srcOrd="4" destOrd="0" presId="urn:microsoft.com/office/officeart/2005/8/layout/venn1"/>
    <dgm:cxn modelId="{7B57DD61-310A-4371-921E-92BCD7389CFA}" type="presParOf" srcId="{B39F87B8-7722-40BA-A6A6-539FCC6B7CE7}" destId="{0667BFEA-59E9-43E5-B0C5-14D4FAFB41E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991A4-79A7-4C86-A29B-621B09733627}">
      <dsp:nvSpPr>
        <dsp:cNvPr id="0" name=""/>
        <dsp:cNvSpPr/>
      </dsp:nvSpPr>
      <dsp:spPr>
        <a:xfrm>
          <a:off x="2757169" y="50879"/>
          <a:ext cx="2442210" cy="24422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  <a:cs typeface="Arial" pitchFamily="34" charset="0"/>
            </a:rPr>
            <a:t>NEUROLOGY</a:t>
          </a:r>
          <a:endParaRPr kumimoji="0" lang="en-US" altLang="en-US" sz="18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082798" y="478266"/>
        <a:ext cx="1790954" cy="1098994"/>
      </dsp:txXfrm>
    </dsp:sp>
    <dsp:sp modelId="{1FC3EC11-7DDA-497F-A96B-4B3D59836AEE}">
      <dsp:nvSpPr>
        <dsp:cNvPr id="0" name=""/>
        <dsp:cNvSpPr/>
      </dsp:nvSpPr>
      <dsp:spPr>
        <a:xfrm>
          <a:off x="3638400" y="1577260"/>
          <a:ext cx="2442210" cy="24422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  <a:cs typeface="Arial" pitchFamily="34" charset="0"/>
            </a:rPr>
            <a:t>PSYCHIATRY</a:t>
          </a:r>
          <a:endParaRPr kumimoji="0" lang="en-US" altLang="en-US" sz="18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385310" y="2208164"/>
        <a:ext cx="1465326" cy="1343215"/>
      </dsp:txXfrm>
    </dsp:sp>
    <dsp:sp modelId="{F3AAF45F-6B91-4730-A850-4BFB9E75C625}">
      <dsp:nvSpPr>
        <dsp:cNvPr id="0" name=""/>
        <dsp:cNvSpPr/>
      </dsp:nvSpPr>
      <dsp:spPr>
        <a:xfrm>
          <a:off x="1875939" y="1577260"/>
          <a:ext cx="2442210" cy="24422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  <a:cs typeface="Arial" pitchFamily="34" charset="0"/>
            </a:rPr>
            <a:t>PSYCHOLOGY</a:t>
          </a:r>
          <a:endParaRPr kumimoji="0" lang="en-US" altLang="en-US" sz="18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105914" y="2208164"/>
        <a:ext cx="1465326" cy="1343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314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179888"/>
            <a:ext cx="5486400" cy="3421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179888"/>
            <a:ext cx="5486400" cy="3421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7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2FEE7649-162F-4F78-B051-C44DAC6961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9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0D6DF-DED7-435A-B834-AD0EA92B30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44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6D70D6DF-DED7-435A-B834-AD0EA92B30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34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6D70D6DF-DED7-435A-B834-AD0EA92B30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96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6D70D6DF-DED7-435A-B834-AD0EA92B30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067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0D6DF-DED7-435A-B834-AD0EA92B30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101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0D6DF-DED7-435A-B834-AD0EA92B30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14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85D23-09E9-4D23-977C-6C84377C13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5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8DD91CC-2F79-4B62-93C6-6AAFDFFBBF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4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D5679-5D5D-411D-B4B1-3C68B69A99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FF01D2F2-2C46-4928-9182-741EA0A5D0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6D474-5950-47CE-A235-65EBD8DA6C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0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1039E-BE3E-40EC-9565-07E5D251C7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5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E8EA2-0D2C-44BB-A1A6-6448A96395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B0311-A70C-49C3-9BA9-F2348F88C2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7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213F-AE7C-4FB6-B547-A0AB19AD64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1BF29-C889-4706-943D-A152F2CFE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3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Holtzman (2012). Apolipoprotein E and apolipoprotein E recepetors: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70D6DF-DED7-435A-B834-AD0EA92B30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73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YdNjrUs4NM?si=DrP8g5ELGCRAp43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YdNjrUs4NM?feature=oembed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vIrL7fiNgw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762000"/>
            <a:ext cx="7315200" cy="195210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200000"/>
                  </a:schemeClr>
                </a:solidFill>
              </a:rPr>
              <a:t>	Understanding capacity 	 and the strategies used to   	assess capacity							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400" dirty="0"/>
              <a:t>David Franklin, Psy.D., MHA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400" dirty="0"/>
              <a:t>Neuropsychologist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400" dirty="0"/>
              <a:t>Director of the Adult Abuse Forensic Program, County of Riverside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400" dirty="0"/>
              <a:t>Director of the UCR Comprehensive Sports Concussion Program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400"/>
              <a:t>Full </a:t>
            </a:r>
            <a:r>
              <a:rPr lang="en-US" sz="1400" dirty="0"/>
              <a:t>Clinical Professor, UC Riverside School of Medicine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400" dirty="0"/>
              <a:t>Department of Psychiatry and Neuroscience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 Assumption – Patient </a:t>
            </a:r>
            <a:r>
              <a:rPr lang="en-US" b="1" dirty="0"/>
              <a:t>HAS </a:t>
            </a:r>
            <a:r>
              <a:rPr lang="en-US" dirty="0"/>
              <a:t>Capacity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right to make “bad decisions”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Capacity has to deal with the question at hand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Burden of proof is on the </a:t>
            </a:r>
            <a:r>
              <a:rPr lang="en-US" dirty="0" err="1"/>
              <a:t>practioner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Difference between Probate Conservatorship and  </a:t>
            </a:r>
            <a:r>
              <a:rPr lang="en-US" dirty="0" err="1"/>
              <a:t>Lanterman</a:t>
            </a:r>
            <a:r>
              <a:rPr lang="en-US" dirty="0"/>
              <a:t> </a:t>
            </a:r>
            <a:r>
              <a:rPr lang="en-US" dirty="0" err="1"/>
              <a:t>Petris</a:t>
            </a:r>
            <a:r>
              <a:rPr lang="en-US" dirty="0"/>
              <a:t> Short (LPS)</a:t>
            </a:r>
          </a:p>
        </p:txBody>
      </p:sp>
      <p:sp>
        <p:nvSpPr>
          <p:cNvPr id="4" name="AutoShape 2" descr="Image result for Pictures of Mental Ill Person"/>
          <p:cNvSpPr>
            <a:spLocks noChangeAspect="1" noChangeArrowheads="1"/>
          </p:cNvSpPr>
          <p:nvPr/>
        </p:nvSpPr>
        <p:spPr bwMode="auto">
          <a:xfrm>
            <a:off x="3962400" y="2971800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Pictures of Mental Ill Person"/>
          <p:cNvSpPr>
            <a:spLocks noChangeAspect="1" noChangeArrowheads="1"/>
          </p:cNvSpPr>
          <p:nvPr/>
        </p:nvSpPr>
        <p:spPr bwMode="auto">
          <a:xfrm>
            <a:off x="307975" y="-655638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87" y="1676400"/>
            <a:ext cx="2835333" cy="182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7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CA35-7666-9392-D7ED-5AEECE09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BEBEB"/>
                </a:solidFill>
                <a:effectLst/>
                <a:latin typeface="Century Gothic" panose="020B0502020202020204" pitchFamily="34" charset="0"/>
              </a:rPr>
              <a:t>Capacity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664D7-5B6A-A238-F77B-5898CAB7F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Capacity can fluctuate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Medical condition, illness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Medication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Time of day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Events in a person’s life, e.g., grief, loneliness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457200" lvl="1" indent="0" fontAlgn="base">
              <a:buNone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Experience and education may be relevant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Literacy and extent of education may be related to ability to understand complex financial transactions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Language capacity may be relevant to ability to understand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36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5D61-CAB7-B348-4ED4-1F0C8E22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AE565-FA1C-AD96-B105-7E75E94F4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endParaRPr lang="en-US" sz="1800" b="0" i="0" u="none" strike="noStrike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fontAlgn="base"/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Having adequate capacity is a judgment of a person’s decision making abilities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Decision making abilities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457200" lvl="1" indent="0" fontAlgn="base">
              <a:buNone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Choice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457200" lvl="1" indent="0" fontAlgn="base">
              <a:buNone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Reasoning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457200" lvl="1" indent="0" fontAlgn="base">
              <a:buNone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Understanding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457200" lvl="1" indent="0" fontAlgn="base">
              <a:buNone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Appreciation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9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194560"/>
            <a:ext cx="9220200" cy="4511040"/>
          </a:xfrm>
          <a:effectLst>
            <a:innerShdw blurRad="63500" dist="50800" dir="13500000">
              <a:schemeClr val="accent1">
                <a:alpha val="50000"/>
              </a:schemeClr>
            </a:innerShdw>
          </a:effectLst>
        </p:spPr>
        <p:txBody>
          <a:bodyPr/>
          <a:lstStyle/>
          <a:p>
            <a:pPr marL="68263" indent="0">
              <a:buNone/>
            </a:pPr>
            <a:endParaRPr lang="en-US" dirty="0"/>
          </a:p>
          <a:p>
            <a:pPr marL="411163" indent="-342900"/>
            <a:r>
              <a:rPr lang="en-US" dirty="0"/>
              <a:t>THE MOST IMPORTANT PART OF ANY EVALUATION:</a:t>
            </a:r>
          </a:p>
          <a:p>
            <a:pPr marL="411163" indent="-342900"/>
            <a:endParaRPr lang="en-US" dirty="0"/>
          </a:p>
          <a:p>
            <a:pPr marL="1325563" lvl="2" indent="-342900"/>
            <a:r>
              <a:rPr lang="en-US" sz="2000" dirty="0"/>
              <a:t>FIRST AND FOREMOST:                                             </a:t>
            </a:r>
            <a:r>
              <a:rPr lang="en-US" sz="2000" b="1" dirty="0">
                <a:solidFill>
                  <a:schemeClr val="accent1"/>
                </a:solidFill>
              </a:rPr>
              <a:t>NO!!!</a:t>
            </a:r>
            <a:endParaRPr lang="en-US" sz="2000" dirty="0">
              <a:solidFill>
                <a:schemeClr val="accent1"/>
              </a:solidFill>
            </a:endParaRPr>
          </a:p>
          <a:p>
            <a:pPr marL="982663" lvl="2" indent="0">
              <a:buNone/>
            </a:pPr>
            <a:endParaRPr lang="en-US" sz="2000" dirty="0"/>
          </a:p>
          <a:p>
            <a:pPr marL="982663" lvl="2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YES!!!!</a:t>
            </a:r>
          </a:p>
          <a:p>
            <a:pPr marL="1897063" lvl="4" indent="0">
              <a:buNone/>
            </a:pPr>
            <a:r>
              <a:rPr lang="en-US" sz="4400" dirty="0"/>
              <a:t>       RAPPORT!</a:t>
            </a:r>
            <a:endParaRPr lang="en-US" dirty="0"/>
          </a:p>
          <a:p>
            <a:pPr marL="68263" indent="0">
              <a:buNone/>
            </a:pPr>
            <a:endParaRPr lang="en-US" dirty="0"/>
          </a:p>
          <a:p>
            <a:pPr marL="68263" indent="0" algn="ctr">
              <a:buNone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86200"/>
            <a:ext cx="2971800" cy="2514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19600"/>
            <a:ext cx="2514600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do’s and do nots!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 DO’s:</a:t>
            </a:r>
          </a:p>
          <a:p>
            <a:pPr lvl="1"/>
            <a:r>
              <a:rPr lang="en-US" sz="3000" dirty="0"/>
              <a:t>Receive as much information as possible</a:t>
            </a:r>
          </a:p>
          <a:p>
            <a:pPr lvl="1"/>
            <a:r>
              <a:rPr lang="en-US" sz="3000" dirty="0"/>
              <a:t>Home visits are essential</a:t>
            </a:r>
          </a:p>
          <a:p>
            <a:pPr lvl="1"/>
            <a:r>
              <a:rPr lang="en-US" sz="3000" dirty="0"/>
              <a:t>Be polite – this is someone else’s home</a:t>
            </a:r>
          </a:p>
          <a:p>
            <a:pPr lvl="1"/>
            <a:r>
              <a:rPr lang="en-US" sz="3000" dirty="0"/>
              <a:t>Try and make the experience as comfortable as possible</a:t>
            </a:r>
          </a:p>
          <a:p>
            <a:pPr lvl="1"/>
            <a:r>
              <a:rPr lang="en-US" sz="3000" dirty="0"/>
              <a:t>Dress </a:t>
            </a:r>
            <a:r>
              <a:rPr lang="en-US" sz="3000"/>
              <a:t>the part</a:t>
            </a:r>
            <a:endParaRPr lang="en-US" sz="3000" dirty="0"/>
          </a:p>
          <a:p>
            <a:pPr lvl="1"/>
            <a:r>
              <a:rPr lang="en-US" sz="3000" dirty="0"/>
              <a:t>Start off with small talk </a:t>
            </a:r>
          </a:p>
          <a:p>
            <a:pPr marL="91440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9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do’S</a:t>
            </a:r>
            <a:r>
              <a:rPr lang="en-US" dirty="0"/>
              <a:t> </a:t>
            </a:r>
            <a:r>
              <a:rPr lang="en-US" dirty="0" err="1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Look around the home</a:t>
            </a:r>
          </a:p>
          <a:p>
            <a:pPr lvl="1"/>
            <a:r>
              <a:rPr lang="en-US" sz="2600" dirty="0"/>
              <a:t>Check to see the photos around the home</a:t>
            </a:r>
          </a:p>
          <a:p>
            <a:pPr lvl="1"/>
            <a:r>
              <a:rPr lang="en-US" sz="2600" dirty="0"/>
              <a:t>Check the refrigerator</a:t>
            </a:r>
          </a:p>
          <a:p>
            <a:pPr lvl="1"/>
            <a:r>
              <a:rPr lang="en-US" sz="2600" dirty="0"/>
              <a:t>Check the bathrooms</a:t>
            </a:r>
          </a:p>
          <a:p>
            <a:pPr lvl="1"/>
            <a:endParaRPr lang="en-US" sz="2600" dirty="0"/>
          </a:p>
          <a:p>
            <a:r>
              <a:rPr lang="en-US" sz="2800" dirty="0"/>
              <a:t>Drop the formalities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Ask important questions that pertains to the evaluation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Spend some time with the patient</a:t>
            </a:r>
          </a:p>
        </p:txBody>
      </p:sp>
    </p:spTree>
    <p:extLst>
      <p:ext uri="{BB962C8B-B14F-4D97-AF65-F5344CB8AC3E}">
        <p14:creationId xmlns:p14="http://schemas.microsoft.com/office/powerpoint/2010/main" val="257057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 nots!!!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35864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Do not show up in a suit, coat or tie, or lab coat!!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Do not go straight to the question at hand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Do not start going from room to room until you have built some sort of trust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Do not push the patient</a:t>
            </a:r>
          </a:p>
          <a:p>
            <a:pPr lvl="1"/>
            <a:r>
              <a:rPr lang="en-US" sz="2600" dirty="0"/>
              <a:t>Play the dance!!!</a:t>
            </a:r>
          </a:p>
          <a:p>
            <a:pPr lvl="2"/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86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Neuropsychological evaluation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63019876"/>
              </p:ext>
            </p:extLst>
          </p:nvPr>
        </p:nvGraphicFramePr>
        <p:xfrm>
          <a:off x="593725" y="2193925"/>
          <a:ext cx="7956550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6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NEUROPSYCHOLOGICAL  TESTING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Memory; short term and remote</a:t>
            </a:r>
          </a:p>
          <a:p>
            <a:pPr eaLnBrk="1" hangingPunct="1"/>
            <a:r>
              <a:rPr lang="en-US" dirty="0"/>
              <a:t>Verbal function; Fluency</a:t>
            </a:r>
          </a:p>
          <a:p>
            <a:pPr eaLnBrk="1" hangingPunct="1"/>
            <a:r>
              <a:rPr lang="en-US" dirty="0" err="1"/>
              <a:t>Visuo</a:t>
            </a:r>
            <a:r>
              <a:rPr lang="en-US" dirty="0"/>
              <a:t>-spatial function</a:t>
            </a:r>
          </a:p>
          <a:p>
            <a:pPr eaLnBrk="1" hangingPunct="1"/>
            <a:r>
              <a:rPr lang="en-US" dirty="0"/>
              <a:t>Attention</a:t>
            </a:r>
          </a:p>
          <a:p>
            <a:pPr eaLnBrk="1" hangingPunct="1"/>
            <a:r>
              <a:rPr lang="en-US" dirty="0"/>
              <a:t>Executive function</a:t>
            </a:r>
          </a:p>
          <a:p>
            <a:pPr eaLnBrk="1" hangingPunct="1"/>
            <a:r>
              <a:rPr lang="en-US" dirty="0"/>
              <a:t>Abstract thinking</a:t>
            </a:r>
          </a:p>
          <a:p>
            <a:pPr eaLnBrk="1" hangingPunct="1"/>
            <a:r>
              <a:rPr lang="en-US" dirty="0"/>
              <a:t>Account for education and social function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INSTRUMENT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35864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Folstein Mini Mental Status Exam (MMSE)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Montreal Cognitive Assessment (MOCA)</a:t>
            </a:r>
          </a:p>
          <a:p>
            <a:r>
              <a:rPr lang="en-US" sz="3200" dirty="0"/>
              <a:t>Clock Drawing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Short Portable Mental Status Questionnaire (SPMSQ)</a:t>
            </a:r>
          </a:p>
          <a:p>
            <a:endParaRPr lang="en-US" sz="3200" dirty="0"/>
          </a:p>
          <a:p>
            <a:r>
              <a:rPr lang="en-US" sz="3200" dirty="0"/>
              <a:t>Cognitive Abilities Screening Instrument (CASI)</a:t>
            </a:r>
          </a:p>
        </p:txBody>
      </p:sp>
    </p:spTree>
    <p:extLst>
      <p:ext uri="{BB962C8B-B14F-4D97-AF65-F5344CB8AC3E}">
        <p14:creationId xmlns:p14="http://schemas.microsoft.com/office/powerpoint/2010/main" val="35899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1E83-75BB-39B3-DF5D-5372E4EE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A98F7-7D28-002C-F95D-7A2564A3C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endParaRPr lang="en-US" sz="18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endParaRPr lang="en-US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en-US" sz="18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nline Media 3" title="Millennials Show Us What ‘Old’ Looks Like | Disrupt Aging">
            <a:hlinkClick r:id="" action="ppaction://media"/>
            <a:extLst>
              <a:ext uri="{FF2B5EF4-FFF2-40B4-BE49-F238E27FC236}">
                <a16:creationId xmlns:a16="http://schemas.microsoft.com/office/drawing/2014/main" id="{8FF76C54-8AA4-A0B2-8D63-A218CCEA57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0" y="1981200"/>
            <a:ext cx="762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4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Visuospatial Assessment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15240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Clock Drawing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64" name="Picture 4" descr="scan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only cognition!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INSTRUMENTAL ACTIVITIES OF DAILY LIVING</a:t>
            </a:r>
          </a:p>
          <a:p>
            <a:pPr lvl="1"/>
            <a:r>
              <a:rPr lang="en-US" sz="2600" dirty="0"/>
              <a:t>COOKING</a:t>
            </a:r>
          </a:p>
          <a:p>
            <a:pPr lvl="1"/>
            <a:r>
              <a:rPr lang="en-US" sz="2600" dirty="0"/>
              <a:t>FINANCES</a:t>
            </a:r>
          </a:p>
          <a:p>
            <a:pPr lvl="1"/>
            <a:r>
              <a:rPr lang="en-US" sz="2600" dirty="0"/>
              <a:t>DRIVING</a:t>
            </a:r>
          </a:p>
          <a:p>
            <a:pPr lvl="1"/>
            <a:r>
              <a:rPr lang="en-US" sz="2600" dirty="0"/>
              <a:t>HOUSEKEEPING</a:t>
            </a:r>
          </a:p>
          <a:p>
            <a:pPr lvl="1"/>
            <a:r>
              <a:rPr lang="en-US" sz="2600" dirty="0"/>
              <a:t>MEDICATION MANAGEMENT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2800" dirty="0"/>
              <a:t>ACTIVITIES OF DAILY LIVING</a:t>
            </a:r>
          </a:p>
          <a:p>
            <a:pPr lvl="1"/>
            <a:r>
              <a:rPr lang="en-US" sz="2600" dirty="0"/>
              <a:t>DRESSING </a:t>
            </a:r>
          </a:p>
          <a:p>
            <a:pPr lvl="1"/>
            <a:r>
              <a:rPr lang="en-US" sz="2600" dirty="0"/>
              <a:t>BATHING GROOMING</a:t>
            </a:r>
          </a:p>
          <a:p>
            <a:pPr lvl="1"/>
            <a:r>
              <a:rPr lang="en-US" sz="2600" dirty="0"/>
              <a:t>TOILETING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2800" dirty="0"/>
              <a:t>BEHAVIORS / PSYCHOSIS</a:t>
            </a:r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97239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you just know!!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94560"/>
            <a:ext cx="4352925" cy="406908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194560"/>
            <a:ext cx="3962400" cy="4069080"/>
          </a:xfrm>
        </p:spPr>
      </p:pic>
    </p:spTree>
    <p:extLst>
      <p:ext uri="{BB962C8B-B14F-4D97-AF65-F5344CB8AC3E}">
        <p14:creationId xmlns:p14="http://schemas.microsoft.com/office/powerpoint/2010/main" val="601354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gc335 copy.pdf (SECURED) - Adobe Acrobat Pro DC">
            <a:extLst>
              <a:ext uri="{FF2B5EF4-FFF2-40B4-BE49-F238E27FC236}">
                <a16:creationId xmlns:a16="http://schemas.microsoft.com/office/drawing/2014/main" id="{6B9E82DE-154D-4DCA-9561-CA5FF5FA4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31335"/>
            <a:ext cx="1074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39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335 copy.pdf (SECURED) - Adobe Acrobat Pro DC">
            <a:extLst>
              <a:ext uri="{FF2B5EF4-FFF2-40B4-BE49-F238E27FC236}">
                <a16:creationId xmlns:a16="http://schemas.microsoft.com/office/drawing/2014/main" id="{AA648CB1-FDF0-4589-A3FF-18782EF5C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0"/>
            <a:ext cx="119634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6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335 copy.pdf (SECURED) - Adobe Acrobat Pro DC">
            <a:extLst>
              <a:ext uri="{FF2B5EF4-FFF2-40B4-BE49-F238E27FC236}">
                <a16:creationId xmlns:a16="http://schemas.microsoft.com/office/drawing/2014/main" id="{97A29D32-C69A-4EB8-BDB2-F0157284D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08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F6DA60-7B3B-C4AE-0351-5B0B73E2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of capacity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F0ADA7-515A-4627-9526-4DC5E0B11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Require an expert’s assessment of capacity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Focus on person’s abilities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Difficult to assess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Presumption of capacity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Courts must: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Fact find 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Determine capacity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457200" lvl="1" indent="0" fontAlgn="base">
              <a:buNone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Incapacity = tailor a guardianship; appropriate, safe, and respects the older adult.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 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Century Gothic" panose="020B0502020202020204" pitchFamily="34" charset="0"/>
              </a:rPr>
              <a:t>Forms above are all or nothing!!  Provide retaining abilities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Multidisciplinary Teams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CARE Team</a:t>
            </a:r>
            <a:br>
              <a:rPr lang="en-US" dirty="0"/>
            </a:br>
            <a:endParaRPr lang="en-US" dirty="0"/>
          </a:p>
          <a:p>
            <a:pPr marL="285750" indent="-28575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dirty="0"/>
              <a:t>Elder Abuse Forensic Center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53333" y="3800730"/>
            <a:ext cx="2001520" cy="2001520"/>
            <a:chOff x="1501393" y="1601215"/>
            <a:chExt cx="2001520" cy="2001520"/>
          </a:xfrm>
        </p:grpSpPr>
        <p:sp>
          <p:nvSpPr>
            <p:cNvPr id="6" name="Shape 5"/>
            <p:cNvSpPr/>
            <p:nvPr/>
          </p:nvSpPr>
          <p:spPr>
            <a:xfrm>
              <a:off x="1501393" y="1601215"/>
              <a:ext cx="2001520" cy="2001520"/>
            </a:xfrm>
            <a:prstGeom prst="gear6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27773"/>
                <a:satOff val="-11479"/>
                <a:lumOff val="32854"/>
                <a:alphaOff val="0"/>
              </a:schemeClr>
            </a:fillRef>
            <a:effectRef idx="3">
              <a:schemeClr val="accent2">
                <a:shade val="50000"/>
                <a:hueOff val="427773"/>
                <a:satOff val="-11479"/>
                <a:lumOff val="3285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4"/>
            <p:cNvSpPr/>
            <p:nvPr/>
          </p:nvSpPr>
          <p:spPr>
            <a:xfrm>
              <a:off x="2005282" y="2108149"/>
              <a:ext cx="993742" cy="987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tx1"/>
                  </a:solidFill>
                </a:rPr>
                <a:t>MDTs</a:t>
              </a:r>
            </a:p>
          </p:txBody>
        </p:sp>
      </p:grpSp>
      <p:sp>
        <p:nvSpPr>
          <p:cNvPr id="8" name="Shape 7"/>
          <p:cNvSpPr/>
          <p:nvPr/>
        </p:nvSpPr>
        <p:spPr>
          <a:xfrm>
            <a:off x="5204266" y="3521768"/>
            <a:ext cx="2559443" cy="2559443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2">
              <a:shade val="90000"/>
              <a:hueOff val="416486"/>
              <a:satOff val="-9557"/>
              <a:lumOff val="23886"/>
              <a:alphaOff val="0"/>
            </a:schemeClr>
          </a:lnRef>
          <a:fillRef idx="3">
            <a:schemeClr val="accent2">
              <a:shade val="90000"/>
              <a:hueOff val="416486"/>
              <a:satOff val="-9557"/>
              <a:lumOff val="23886"/>
              <a:alphaOff val="0"/>
            </a:schemeClr>
          </a:fillRef>
          <a:effectRef idx="3">
            <a:schemeClr val="accent2">
              <a:shade val="90000"/>
              <a:hueOff val="416486"/>
              <a:satOff val="-9557"/>
              <a:lumOff val="2388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62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/>
            <a:r>
              <a:rPr lang="en-US" sz="2300" dirty="0"/>
              <a:t>CARE Coordinators facilitate community multidisciplinary team of professionals from various community agencies</a:t>
            </a:r>
          </a:p>
          <a:p>
            <a:pPr marL="0" indent="0">
              <a:buNone/>
            </a:pPr>
            <a:endParaRPr lang="en-US" sz="2300" dirty="0"/>
          </a:p>
          <a:p>
            <a:pPr marL="285750" indent="-285750"/>
            <a:r>
              <a:rPr lang="en-US" sz="2300" dirty="0"/>
              <a:t>MDT strives to </a:t>
            </a:r>
            <a:r>
              <a:rPr lang="en-US" sz="2300" b="1" dirty="0"/>
              <a:t>improve coordination </a:t>
            </a:r>
            <a:r>
              <a:rPr lang="en-US" sz="2300" dirty="0"/>
              <a:t>among service providers and public safety organizations in combating the abuse of elders and dependent adults </a:t>
            </a:r>
          </a:p>
          <a:p>
            <a:pPr marL="285750" indent="-285750"/>
            <a:endParaRPr lang="en-US" sz="2300" dirty="0"/>
          </a:p>
          <a:p>
            <a:pPr marL="285750" indent="-285750"/>
            <a:r>
              <a:rPr lang="en-US" sz="2300" dirty="0"/>
              <a:t>Team members:</a:t>
            </a:r>
          </a:p>
          <a:p>
            <a:pPr marL="742950" lvl="1" indent="-285750"/>
            <a:r>
              <a:rPr lang="en-US" sz="2300" dirty="0"/>
              <a:t>Discuss complex cases</a:t>
            </a:r>
          </a:p>
          <a:p>
            <a:pPr marL="742950" lvl="1" indent="-285750"/>
            <a:r>
              <a:rPr lang="en-US" sz="2300" dirty="0"/>
              <a:t>Identify unique resources</a:t>
            </a:r>
          </a:p>
          <a:p>
            <a:pPr marL="742950" lvl="1" indent="-285750"/>
            <a:r>
              <a:rPr lang="en-US" sz="2300" dirty="0"/>
              <a:t>Share best practices</a:t>
            </a:r>
          </a:p>
          <a:p>
            <a:pPr marL="742950" lvl="1" indent="-285750"/>
            <a:r>
              <a:rPr lang="en-US" sz="2300" dirty="0"/>
              <a:t>Client protection/advocacy</a:t>
            </a:r>
            <a:br>
              <a:rPr lang="en-US" sz="2300" dirty="0"/>
            </a:br>
            <a:endParaRPr lang="en-US" sz="2300" dirty="0"/>
          </a:p>
          <a:p>
            <a:pPr marL="285750" indent="-285750"/>
            <a:r>
              <a:rPr lang="en-US" sz="2300" dirty="0"/>
              <a:t>Monthly educational topic at every MDT meeting</a:t>
            </a:r>
          </a:p>
          <a:p>
            <a:pPr marL="285750" indent="-285750"/>
            <a:endParaRPr lang="en-US" sz="2300" dirty="0"/>
          </a:p>
          <a:p>
            <a:pPr marL="285750" indent="-285750"/>
            <a:r>
              <a:rPr lang="en-US" sz="2300" dirty="0"/>
              <a:t>Legislative Advocacy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05200"/>
            <a:ext cx="3124200" cy="29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6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8990-EADC-FC77-8817-233C22F3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EBEBEB"/>
                </a:solidFill>
                <a:effectLst/>
                <a:latin typeface="Century Gothic" panose="020B0502020202020204" pitchFamily="34" charset="0"/>
              </a:rPr>
              <a:t>What Are the Consequences When We Believe these Assumptions?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260E7-6BA8-2AF3-B1DF-D81DA8487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endParaRPr lang="en-US" sz="1800" b="0" i="0" u="none" strike="noStrike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Inappropriate decisions are made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Individual rights are improperly curtailed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Civil rights are stripped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Premature guardianship orders are entered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Less restrictive alternatives are not considered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07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Elder Abuse Forensic Center?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Elder Abuse Forensic Center (EAFC) strives to improve our community’s ability to </a:t>
            </a:r>
            <a:r>
              <a:rPr lang="en-US" b="1" dirty="0"/>
              <a:t>combat, investigate</a:t>
            </a:r>
            <a:r>
              <a:rPr lang="en-US" dirty="0"/>
              <a:t>, and </a:t>
            </a:r>
            <a:r>
              <a:rPr lang="en-US" b="1" dirty="0"/>
              <a:t>prosecute</a:t>
            </a:r>
            <a:r>
              <a:rPr lang="en-US" dirty="0"/>
              <a:t> elder and dependent adult abuse</a:t>
            </a:r>
          </a:p>
          <a:p>
            <a:endParaRPr lang="en-US" dirty="0"/>
          </a:p>
          <a:p>
            <a:r>
              <a:rPr lang="en-US" dirty="0"/>
              <a:t>The EAFC Team collaborates and determines coordinated response plans to improve case outcomes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Image result for Coordina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4299098"/>
            <a:ext cx="2895599" cy="255890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10400" y="5334000"/>
            <a:ext cx="95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EAFC</a:t>
            </a:r>
          </a:p>
        </p:txBody>
      </p:sp>
    </p:spTree>
    <p:extLst>
      <p:ext uri="{BB962C8B-B14F-4D97-AF65-F5344CB8AC3E}">
        <p14:creationId xmlns:p14="http://schemas.microsoft.com/office/powerpoint/2010/main" val="3384195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members of the EAFC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4348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EAFC Coordinator			</a:t>
            </a:r>
          </a:p>
          <a:p>
            <a:r>
              <a:rPr lang="en-US" dirty="0"/>
              <a:t>Neuropsychologists</a:t>
            </a:r>
          </a:p>
          <a:p>
            <a:r>
              <a:rPr lang="en-US" dirty="0"/>
              <a:t>Deputy District Attorney</a:t>
            </a:r>
          </a:p>
          <a:p>
            <a:r>
              <a:rPr lang="en-US" dirty="0"/>
              <a:t>Law Enforcement</a:t>
            </a:r>
          </a:p>
          <a:p>
            <a:r>
              <a:rPr lang="en-US" dirty="0"/>
              <a:t>Adult Protective Services (Regional Managers)</a:t>
            </a:r>
          </a:p>
          <a:p>
            <a:r>
              <a:rPr lang="en-US" dirty="0"/>
              <a:t>County Counsel</a:t>
            </a:r>
          </a:p>
          <a:p>
            <a:r>
              <a:rPr lang="en-US" dirty="0"/>
              <a:t>Ombudsman</a:t>
            </a:r>
          </a:p>
          <a:p>
            <a:r>
              <a:rPr lang="en-US" dirty="0"/>
              <a:t>CARE Representative</a:t>
            </a:r>
          </a:p>
          <a:p>
            <a:r>
              <a:rPr lang="en-US" dirty="0"/>
              <a:t>Legal Aid</a:t>
            </a:r>
          </a:p>
          <a:p>
            <a:r>
              <a:rPr lang="en-US" dirty="0"/>
              <a:t>Victim Services Advocate</a:t>
            </a:r>
          </a:p>
          <a:p>
            <a:r>
              <a:rPr lang="en-US" dirty="0"/>
              <a:t>Public Guardians Office</a:t>
            </a:r>
          </a:p>
          <a:p>
            <a:r>
              <a:rPr lang="en-US" dirty="0"/>
              <a:t>Geriatrician</a:t>
            </a:r>
          </a:p>
          <a:p>
            <a:r>
              <a:rPr lang="en-US" dirty="0"/>
              <a:t>Behavioral Health</a:t>
            </a:r>
          </a:p>
          <a:p>
            <a:r>
              <a:rPr lang="en-US" dirty="0"/>
              <a:t>ETS </a:t>
            </a:r>
          </a:p>
          <a:p>
            <a:r>
              <a:rPr lang="en-US" dirty="0"/>
              <a:t>Coroners Office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038600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05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EAFC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Reduce fragmentation and improve communication/problem solving related to preventing and addressing elder/dependent adult abuse, neglect, and exploitation.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Raise public awareness about the multidimensional nature of and challenges associated with elder/dependent adult abuse, neglect, and exploitation.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Educate and improve the competency of service professionals working with the elder/dependent adult population.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Develop and advance practices in the field of elder and dependent adult protective services through the development of standardized tools and innovative research.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31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an EAFC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397240" cy="443484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Medical, social, legal, and financial complexity that necessitates involvement and services provided by an array of disciplines to ensure client safety.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High-risk self-neglect case where capacity</a:t>
            </a:r>
            <a:br>
              <a:rPr lang="en-US" sz="2400" dirty="0"/>
            </a:br>
            <a:r>
              <a:rPr lang="en-US" sz="2400" dirty="0"/>
              <a:t>is compromised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Identified suspected abuser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Law enforcement/DA interested in </a:t>
            </a:r>
            <a:br>
              <a:rPr lang="en-US" sz="2400" dirty="0"/>
            </a:br>
            <a:r>
              <a:rPr lang="en-US" sz="2400" dirty="0"/>
              <a:t>pursing prosecution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Case Examples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28013"/>
            <a:ext cx="4217138" cy="41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3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EAFC MDT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Who: </a:t>
            </a:r>
            <a:r>
              <a:rPr lang="en-US" dirty="0"/>
              <a:t>EAFC core members, </a:t>
            </a:r>
            <a:r>
              <a:rPr lang="en-US" dirty="0" err="1"/>
              <a:t>adhoc</a:t>
            </a:r>
            <a:r>
              <a:rPr lang="en-US" dirty="0"/>
              <a:t> member agencies and individuals associated with the case/investigation are invited to participate in the meeting. </a:t>
            </a:r>
          </a:p>
          <a:p>
            <a:endParaRPr lang="en-US" dirty="0"/>
          </a:p>
          <a:p>
            <a:r>
              <a:rPr lang="en-US" dirty="0"/>
              <a:t>EAFC meetings include brief introductions, a maximum of four scheduled case presentations (20 minutes each), and the development of a Coordinated Response Plan.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7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358640"/>
          </a:xfrm>
        </p:spPr>
        <p:txBody>
          <a:bodyPr>
            <a:normAutofit/>
          </a:bodyPr>
          <a:lstStyle/>
          <a:p>
            <a:r>
              <a:rPr lang="en-US" b="1" dirty="0"/>
              <a:t>TIME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COMMITMENT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TEAM MINDED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FLEXIBILITY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PASSION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62200"/>
            <a:ext cx="4800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05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0691-03EC-162B-E9FB-2E8150FE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Ageism doesn’t only impact older adults</a:t>
            </a:r>
          </a:p>
        </p:txBody>
      </p:sp>
      <p:pic>
        <p:nvPicPr>
          <p:cNvPr id="4" name="Online Media 3" title="Age doesn’t define you - Global Campaign to Combat Ageism - #AWorld4AllAges">
            <a:hlinkClick r:id="" action="ppaction://media"/>
            <a:extLst>
              <a:ext uri="{FF2B5EF4-FFF2-40B4-BE49-F238E27FC236}">
                <a16:creationId xmlns:a16="http://schemas.microsoft.com/office/drawing/2014/main" id="{E7EBC2FA-C653-9A0D-9EE9-3761F5545FA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9963" y="2193925"/>
            <a:ext cx="7204075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5B0E-06F9-073C-3EBC-B4262956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Synonyms for older adults</a:t>
            </a:r>
          </a:p>
        </p:txBody>
      </p:sp>
      <p:pic>
        <p:nvPicPr>
          <p:cNvPr id="1026" name="Picture 2" descr="Content Placeholder 3">
            <a:extLst>
              <a:ext uri="{FF2B5EF4-FFF2-40B4-BE49-F238E27FC236}">
                <a16:creationId xmlns:a16="http://schemas.microsoft.com/office/drawing/2014/main" id="{BD6EBDB8-3CD6-9B65-4995-1A1C7A6E44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611764"/>
            <a:ext cx="7956550" cy="32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9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A68A-74E2-57B8-0C76-FD7F5607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0BAB0-8CEA-141E-FB4D-08E65095B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l" rtl="0" fontAlgn="base"/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“Deterioration Model of Aging”:  aging is a process of diminishment and decline leading only to death. It is a pervasive bias that leads to the marginalization, silencing, and disregard of older adults, in some cases jeopardizing their safety.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COVID-19 example—how many times did you hear the severity of the virus minimized, because “only” older people were dying?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6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 CLINICAL/forensic evaluation?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Patient’s relationship or lack of relationship with their physicians (Clinical Perspective)?</a:t>
            </a:r>
          </a:p>
          <a:p>
            <a:pPr lvl="1"/>
            <a:r>
              <a:rPr lang="en-US" dirty="0"/>
              <a:t>Possible Conflict of Interest</a:t>
            </a:r>
          </a:p>
          <a:p>
            <a:pPr lvl="1"/>
            <a:r>
              <a:rPr lang="en-US" dirty="0"/>
              <a:t>Patient has not seen their </a:t>
            </a:r>
            <a:r>
              <a:rPr lang="en-US" dirty="0" err="1"/>
              <a:t>practioner</a:t>
            </a:r>
            <a:r>
              <a:rPr lang="en-US" dirty="0"/>
              <a:t> for some time</a:t>
            </a:r>
          </a:p>
          <a:p>
            <a:pPr lvl="1"/>
            <a:r>
              <a:rPr lang="en-US" dirty="0"/>
              <a:t>Liability seen as a barrier for taking an individuals’ rights away</a:t>
            </a:r>
          </a:p>
          <a:p>
            <a:pPr lvl="1"/>
            <a:r>
              <a:rPr lang="en-US" dirty="0"/>
              <a:t>Physicians not comfortable with completing a capacity declaration</a:t>
            </a:r>
          </a:p>
          <a:p>
            <a:pPr lvl="1"/>
            <a:r>
              <a:rPr lang="en-US" dirty="0"/>
              <a:t>Multiple mistakes made on the Capacity Declaration forms (GC335 and GC3351-A)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0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Forensic </a:t>
            </a:r>
            <a:r>
              <a:rPr lang="en-US" dirty="0" err="1"/>
              <a:t>Eval</a:t>
            </a:r>
            <a:r>
              <a:rPr lang="en-US" dirty="0"/>
              <a:t>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Forensic perspective (Medical Record Review)</a:t>
            </a:r>
          </a:p>
          <a:p>
            <a:pPr lvl="1"/>
            <a:r>
              <a:rPr lang="en-US" dirty="0"/>
              <a:t>District Attorney’s Office (DA) and law enforcement needs supporting evidence for malfeasance.</a:t>
            </a:r>
          </a:p>
          <a:p>
            <a:pPr lvl="1"/>
            <a:r>
              <a:rPr lang="en-US" dirty="0"/>
              <a:t>Time stamp a neurodegenerative process for financial misconduct (please see case example at end) .</a:t>
            </a:r>
          </a:p>
          <a:p>
            <a:pPr lvl="1"/>
            <a:r>
              <a:rPr lang="en-US" dirty="0"/>
              <a:t>Coroner’s office noted suspicious findings.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6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of Incapacity:  An individual who, for reasons other than being a minor, is unable </a:t>
            </a:r>
            <a:r>
              <a:rPr lang="en-US"/>
              <a:t>to receive </a:t>
            </a:r>
            <a:r>
              <a:rPr lang="en-US" dirty="0"/>
              <a:t>and evaluate information or make or communicate decisions to such an extent that the individual lacks the ability to meet essential requirements for physical health, safety, or self-care, even with appropriate technological assistance (Uniform Guardianship and Protective Proceedings Act, 1997)</a:t>
            </a:r>
          </a:p>
          <a:p>
            <a:endParaRPr lang="en-US" dirty="0"/>
          </a:p>
          <a:p>
            <a:r>
              <a:rPr lang="en-US" dirty="0"/>
              <a:t>Definition of Competency: Refers to Legal Findings Only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3509-6AA0-491A-AEA5-7B78123E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457200"/>
            <a:ext cx="6377940" cy="1600201"/>
          </a:xfrm>
        </p:spPr>
        <p:txBody>
          <a:bodyPr>
            <a:normAutofit fontScale="90000"/>
          </a:bodyPr>
          <a:lstStyle/>
          <a:p>
            <a:r>
              <a:rPr lang="en-US" dirty="0"/>
              <a:t>Presumption of capacity to make decisions and self-care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E2DC1-E9F4-4CAC-8556-E201E6843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2000" dirty="0"/>
              <a:t>Autonomy for all adults, within the limits of the law, is an important and respected value in this country.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342900" indent="-342900"/>
            <a:r>
              <a:rPr lang="en-US" sz="2000" dirty="0"/>
              <a:t>Adults are presumed to have the ability and right to make decisions about themselves and take care of themselves.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342900" indent="-342900"/>
            <a:r>
              <a:rPr lang="en-US" sz="2000" dirty="0"/>
              <a:t>They are presumed to have these abilities and rights even in very advanced age or when there are mental problems.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699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1644</TotalTime>
  <Words>1272</Words>
  <Application>Microsoft Office PowerPoint</Application>
  <PresentationFormat>On-screen Show (4:3)</PresentationFormat>
  <Paragraphs>252</Paragraphs>
  <Slides>36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Aharoni</vt:lpstr>
      <vt:lpstr>Arial</vt:lpstr>
      <vt:lpstr>Calibri</vt:lpstr>
      <vt:lpstr>Century Gothic</vt:lpstr>
      <vt:lpstr>Monotype Sorts</vt:lpstr>
      <vt:lpstr>Segoe UI</vt:lpstr>
      <vt:lpstr>Tahoma</vt:lpstr>
      <vt:lpstr>Times New Roman</vt:lpstr>
      <vt:lpstr>Wingdings</vt:lpstr>
      <vt:lpstr>Vapor Trail</vt:lpstr>
      <vt:lpstr> Understanding capacity   and the strategies used to    assess capacity        </vt:lpstr>
      <vt:lpstr>Aging</vt:lpstr>
      <vt:lpstr>What Are the Consequences When We Believe these Assumptions?</vt:lpstr>
      <vt:lpstr>Synonyms for older adults</vt:lpstr>
      <vt:lpstr>Ageism</vt:lpstr>
      <vt:lpstr>Why a CLINICAL/forensic evaluation?</vt:lpstr>
      <vt:lpstr>Forensic Eval Cont.</vt:lpstr>
      <vt:lpstr>Evaluating Capacity</vt:lpstr>
      <vt:lpstr>Presumption of capacity to make decisions and self-care</vt:lpstr>
      <vt:lpstr>Evaluating Capacity</vt:lpstr>
      <vt:lpstr>Capacity</vt:lpstr>
      <vt:lpstr>Capacity</vt:lpstr>
      <vt:lpstr>Clinical interview</vt:lpstr>
      <vt:lpstr>The do’s and do nots!</vt:lpstr>
      <vt:lpstr>The do’S cONTINUED</vt:lpstr>
      <vt:lpstr>The do nots!!!</vt:lpstr>
      <vt:lpstr>Neuropsychological evaluation</vt:lpstr>
      <vt:lpstr>NEUROPSYCHOLOGICAL  TESTING</vt:lpstr>
      <vt:lpstr>SCREENING INSTRUMENT</vt:lpstr>
      <vt:lpstr>PowerPoint Presentation</vt:lpstr>
      <vt:lpstr>Visuospatial Assessment</vt:lpstr>
      <vt:lpstr>Not only cognition!</vt:lpstr>
      <vt:lpstr>Sometimes you just know!!</vt:lpstr>
      <vt:lpstr>PowerPoint Presentation</vt:lpstr>
      <vt:lpstr>PowerPoint Presentation</vt:lpstr>
      <vt:lpstr>PowerPoint Presentation</vt:lpstr>
      <vt:lpstr>Key Points of capacity</vt:lpstr>
      <vt:lpstr>Multidisciplinary Teams </vt:lpstr>
      <vt:lpstr>Care Team</vt:lpstr>
      <vt:lpstr>What is the Elder Abuse Forensic Center?</vt:lpstr>
      <vt:lpstr>Core members of the EAFC</vt:lpstr>
      <vt:lpstr>Goals of the EAFC</vt:lpstr>
      <vt:lpstr>Elements of an EAFC Case</vt:lpstr>
      <vt:lpstr>EAFC MDT</vt:lpstr>
      <vt:lpstr>What does it take?</vt:lpstr>
      <vt:lpstr>Ageism doesn’t only impact older adults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Gus Alva, M.D.</dc:creator>
  <cp:lastModifiedBy>David L. Franklin</cp:lastModifiedBy>
  <cp:revision>81</cp:revision>
  <cp:lastPrinted>1998-12-08T01:22:38Z</cp:lastPrinted>
  <dcterms:created xsi:type="dcterms:W3CDTF">1998-06-24T15:29:22Z</dcterms:created>
  <dcterms:modified xsi:type="dcterms:W3CDTF">2023-09-15T19:00:21Z</dcterms:modified>
</cp:coreProperties>
</file>