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8" r:id="rId2"/>
    <p:sldId id="359" r:id="rId3"/>
    <p:sldId id="352" r:id="rId4"/>
    <p:sldId id="361" r:id="rId5"/>
    <p:sldId id="256" r:id="rId6"/>
    <p:sldId id="259" r:id="rId7"/>
    <p:sldId id="262" r:id="rId8"/>
    <p:sldId id="362" r:id="rId9"/>
    <p:sldId id="364" r:id="rId10"/>
    <p:sldId id="3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hyperlink" Target="https://www.elderjusticecal.org/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elderjusticecal.org/" TargetMode="External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A671A-67EB-4EDF-A461-3F04C6D646E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39EB5-1F4F-4FCC-B62B-00D48B85F0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/>
            <a:t>A multidisciplinary membership organization providing a voice from the field in elder justice policy and practice </a:t>
          </a:r>
          <a:endParaRPr lang="en-US" sz="1800" dirty="0"/>
        </a:p>
      </dgm:t>
    </dgm:pt>
    <dgm:pt modelId="{F5BF358B-E725-4B44-8E4A-48EA1C9A4034}" type="parTrans" cxnId="{9B4770BC-A4DD-43B3-867C-AB8F90D8502A}">
      <dgm:prSet/>
      <dgm:spPr/>
      <dgm:t>
        <a:bodyPr/>
        <a:lstStyle/>
        <a:p>
          <a:endParaRPr lang="en-US"/>
        </a:p>
      </dgm:t>
    </dgm:pt>
    <dgm:pt modelId="{817963E3-BAB4-434E-B93B-DBF1EFF60A6A}" type="sibTrans" cxnId="{9B4770BC-A4DD-43B3-867C-AB8F90D8502A}">
      <dgm:prSet/>
      <dgm:spPr/>
      <dgm:t>
        <a:bodyPr/>
        <a:lstStyle/>
        <a:p>
          <a:endParaRPr lang="en-US"/>
        </a:p>
      </dgm:t>
    </dgm:pt>
    <dgm:pt modelId="{24B5BC5B-A614-467F-B7F4-126EF91598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i="0" dirty="0"/>
            <a:t>We advocate for policy reform, create opportunities for exchange among advocates and policy makers, and provide consultation, training, and technical assistance</a:t>
          </a:r>
          <a:endParaRPr lang="en-US" sz="1800" dirty="0"/>
        </a:p>
      </dgm:t>
    </dgm:pt>
    <dgm:pt modelId="{374B6B09-16A7-44EB-B0D5-DF444EAECA96}" type="parTrans" cxnId="{7534D752-0809-443F-BF3E-EED216896393}">
      <dgm:prSet/>
      <dgm:spPr/>
      <dgm:t>
        <a:bodyPr/>
        <a:lstStyle/>
        <a:p>
          <a:endParaRPr lang="en-US"/>
        </a:p>
      </dgm:t>
    </dgm:pt>
    <dgm:pt modelId="{85F7EDAC-2B44-48EE-94A9-21F517E5145A}" type="sibTrans" cxnId="{7534D752-0809-443F-BF3E-EED216896393}">
      <dgm:prSet/>
      <dgm:spPr/>
      <dgm:t>
        <a:bodyPr/>
        <a:lstStyle/>
        <a:p>
          <a:endParaRPr lang="en-US"/>
        </a:p>
      </dgm:t>
    </dgm:pt>
    <dgm:pt modelId="{2350F71F-0016-4B7B-B5AE-773AAE3B01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R</a:t>
          </a:r>
          <a:r>
            <a:rPr lang="en-US" sz="1800" b="0" i="0" dirty="0"/>
            <a:t>aise awareness about EJ and developments</a:t>
          </a:r>
          <a:r>
            <a:rPr lang="en-US" sz="1800" dirty="0"/>
            <a:t> in the field through </a:t>
          </a:r>
          <a:r>
            <a:rPr lang="en-US" sz="1800" b="0" i="0" dirty="0"/>
            <a:t>educational materials/events on leading edge issues, including webinars, toolkits, blog, blueprints</a:t>
          </a:r>
          <a:br>
            <a:rPr lang="en-US" sz="1100" dirty="0"/>
          </a:br>
          <a:r>
            <a:rPr lang="en-US" sz="1100" b="0" i="0" dirty="0">
              <a:hlinkClick xmlns:r="http://schemas.openxmlformats.org/officeDocument/2006/relationships" r:id="rId1"/>
            </a:rPr>
            <a:t>​</a:t>
          </a:r>
          <a:endParaRPr lang="en-US" sz="1100" dirty="0"/>
        </a:p>
      </dgm:t>
    </dgm:pt>
    <dgm:pt modelId="{8B8E30E6-E596-45BF-B525-E0DC48DC63BA}" type="parTrans" cxnId="{08E6E992-4533-40C9-8D96-8530A4E82917}">
      <dgm:prSet/>
      <dgm:spPr/>
      <dgm:t>
        <a:bodyPr/>
        <a:lstStyle/>
        <a:p>
          <a:endParaRPr lang="en-US"/>
        </a:p>
      </dgm:t>
    </dgm:pt>
    <dgm:pt modelId="{B4F2B0E0-AFD7-47A6-BD76-DB1666EABAA0}" type="sibTrans" cxnId="{08E6E992-4533-40C9-8D96-8530A4E82917}">
      <dgm:prSet/>
      <dgm:spPr/>
      <dgm:t>
        <a:bodyPr/>
        <a:lstStyle/>
        <a:p>
          <a:endParaRPr lang="en-US"/>
        </a:p>
      </dgm:t>
    </dgm:pt>
    <dgm:pt modelId="{B1703FE2-819F-4037-BA1D-25DF9B674C17}" type="pres">
      <dgm:prSet presAssocID="{6C1A671A-67EB-4EDF-A461-3F04C6D646E2}" presName="root" presStyleCnt="0">
        <dgm:presLayoutVars>
          <dgm:dir/>
          <dgm:resizeHandles val="exact"/>
        </dgm:presLayoutVars>
      </dgm:prSet>
      <dgm:spPr/>
    </dgm:pt>
    <dgm:pt modelId="{D01185BD-DC67-45B2-9DF4-634DA011A8CD}" type="pres">
      <dgm:prSet presAssocID="{F4E39EB5-1F4F-4FCC-B62B-00D48B85F091}" presName="compNode" presStyleCnt="0"/>
      <dgm:spPr/>
    </dgm:pt>
    <dgm:pt modelId="{4FED1FE7-9263-46C1-B5FD-62580CB2861C}" type="pres">
      <dgm:prSet presAssocID="{F4E39EB5-1F4F-4FCC-B62B-00D48B85F091}" presName="iconRect" presStyleLbl="node1" presStyleIdx="0" presStyleCnt="3" custScaleX="242242" custScaleY="144123" custLinFactNeighborX="-93721" custLinFactNeighborY="-2906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57D0884-800D-4A65-80AD-80DC0FB9A907}" type="pres">
      <dgm:prSet presAssocID="{F4E39EB5-1F4F-4FCC-B62B-00D48B85F091}" presName="spaceRect" presStyleCnt="0"/>
      <dgm:spPr/>
    </dgm:pt>
    <dgm:pt modelId="{D4A1B489-42FC-45CB-AD39-D1AF979EC0D3}" type="pres">
      <dgm:prSet presAssocID="{F4E39EB5-1F4F-4FCC-B62B-00D48B85F091}" presName="textRect" presStyleLbl="revTx" presStyleIdx="0" presStyleCnt="3" custScaleX="164858" custLinFactX="-17668" custLinFactNeighborX="-100000" custLinFactNeighborY="-13973">
        <dgm:presLayoutVars>
          <dgm:chMax val="1"/>
          <dgm:chPref val="1"/>
        </dgm:presLayoutVars>
      </dgm:prSet>
      <dgm:spPr/>
    </dgm:pt>
    <dgm:pt modelId="{B79D3CB3-BE4A-418E-B989-EBEBCAAA1440}" type="pres">
      <dgm:prSet presAssocID="{817963E3-BAB4-434E-B93B-DBF1EFF60A6A}" presName="sibTrans" presStyleCnt="0"/>
      <dgm:spPr/>
    </dgm:pt>
    <dgm:pt modelId="{2EE400F5-F729-463B-A58B-8FC0002B35E8}" type="pres">
      <dgm:prSet presAssocID="{24B5BC5B-A614-467F-B7F4-126EF91598B3}" presName="compNode" presStyleCnt="0"/>
      <dgm:spPr/>
    </dgm:pt>
    <dgm:pt modelId="{7A53BEC5-7E1F-4566-9839-462CBC0F01C2}" type="pres">
      <dgm:prSet presAssocID="{24B5BC5B-A614-467F-B7F4-126EF91598B3}" presName="iconRect" presStyleLbl="node1" presStyleIdx="1" presStyleCnt="3" custScaleX="190890" custScaleY="161685" custLinFactNeighborX="-20082" custLinFactNeighborY="-2271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EAFC3B3-8B17-4D1A-870F-E3DC8C1403F0}" type="pres">
      <dgm:prSet presAssocID="{24B5BC5B-A614-467F-B7F4-126EF91598B3}" presName="spaceRect" presStyleCnt="0"/>
      <dgm:spPr/>
    </dgm:pt>
    <dgm:pt modelId="{B454B81A-F70E-4870-AFA5-481715AB5CA5}" type="pres">
      <dgm:prSet presAssocID="{24B5BC5B-A614-467F-B7F4-126EF91598B3}" presName="textRect" presStyleLbl="revTx" presStyleIdx="1" presStyleCnt="3" custScaleX="194220" custLinFactNeighborX="-12085" custLinFactNeighborY="-22038">
        <dgm:presLayoutVars>
          <dgm:chMax val="1"/>
          <dgm:chPref val="1"/>
        </dgm:presLayoutVars>
      </dgm:prSet>
      <dgm:spPr/>
    </dgm:pt>
    <dgm:pt modelId="{D25789EB-33A7-4537-9EAD-B5E8FC666957}" type="pres">
      <dgm:prSet presAssocID="{85F7EDAC-2B44-48EE-94A9-21F517E5145A}" presName="sibTrans" presStyleCnt="0"/>
      <dgm:spPr/>
    </dgm:pt>
    <dgm:pt modelId="{958C4816-47E3-48D4-AE11-43C7D2D80427}" type="pres">
      <dgm:prSet presAssocID="{2350F71F-0016-4B7B-B5AE-773AAE3B01AE}" presName="compNode" presStyleCnt="0"/>
      <dgm:spPr/>
    </dgm:pt>
    <dgm:pt modelId="{2A8C1BC3-D10D-429D-B2A7-5E4E3F3C9091}" type="pres">
      <dgm:prSet presAssocID="{2350F71F-0016-4B7B-B5AE-773AAE3B01AE}" presName="iconRect" presStyleLbl="node1" presStyleIdx="2" presStyleCnt="3" custScaleX="184787" custScaleY="152724" custLinFactNeighborX="29711" custLinFactNeighborY="-3022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C3F1BF0-AFD8-4929-BBEB-221633B82262}" type="pres">
      <dgm:prSet presAssocID="{2350F71F-0016-4B7B-B5AE-773AAE3B01AE}" presName="spaceRect" presStyleCnt="0"/>
      <dgm:spPr/>
    </dgm:pt>
    <dgm:pt modelId="{8FB3C9AA-7F85-47E7-A8DD-11769819787B}" type="pres">
      <dgm:prSet presAssocID="{2350F71F-0016-4B7B-B5AE-773AAE3B01AE}" presName="textRect" presStyleLbl="revTx" presStyleIdx="2" presStyleCnt="3" custScaleX="180489" custLinFactNeighborX="662" custLinFactNeighborY="-26051">
        <dgm:presLayoutVars>
          <dgm:chMax val="1"/>
          <dgm:chPref val="1"/>
        </dgm:presLayoutVars>
      </dgm:prSet>
      <dgm:spPr/>
    </dgm:pt>
  </dgm:ptLst>
  <dgm:cxnLst>
    <dgm:cxn modelId="{007F8801-943B-4E7B-B425-A3EC992A94E3}" type="presOf" srcId="{24B5BC5B-A614-467F-B7F4-126EF91598B3}" destId="{B454B81A-F70E-4870-AFA5-481715AB5CA5}" srcOrd="0" destOrd="0" presId="urn:microsoft.com/office/officeart/2018/2/layout/IconLabelList"/>
    <dgm:cxn modelId="{CD9A3B16-E0A9-42C4-96E4-62C2C48382A5}" type="presOf" srcId="{2350F71F-0016-4B7B-B5AE-773AAE3B01AE}" destId="{8FB3C9AA-7F85-47E7-A8DD-11769819787B}" srcOrd="0" destOrd="0" presId="urn:microsoft.com/office/officeart/2018/2/layout/IconLabelList"/>
    <dgm:cxn modelId="{7534D752-0809-443F-BF3E-EED216896393}" srcId="{6C1A671A-67EB-4EDF-A461-3F04C6D646E2}" destId="{24B5BC5B-A614-467F-B7F4-126EF91598B3}" srcOrd="1" destOrd="0" parTransId="{374B6B09-16A7-44EB-B0D5-DF444EAECA96}" sibTransId="{85F7EDAC-2B44-48EE-94A9-21F517E5145A}"/>
    <dgm:cxn modelId="{97AE6D54-54C2-463A-9DF0-59EAC9B53178}" type="presOf" srcId="{6C1A671A-67EB-4EDF-A461-3F04C6D646E2}" destId="{B1703FE2-819F-4037-BA1D-25DF9B674C17}" srcOrd="0" destOrd="0" presId="urn:microsoft.com/office/officeart/2018/2/layout/IconLabelList"/>
    <dgm:cxn modelId="{08E6E992-4533-40C9-8D96-8530A4E82917}" srcId="{6C1A671A-67EB-4EDF-A461-3F04C6D646E2}" destId="{2350F71F-0016-4B7B-B5AE-773AAE3B01AE}" srcOrd="2" destOrd="0" parTransId="{8B8E30E6-E596-45BF-B525-E0DC48DC63BA}" sibTransId="{B4F2B0E0-AFD7-47A6-BD76-DB1666EABAA0}"/>
    <dgm:cxn modelId="{9B4770BC-A4DD-43B3-867C-AB8F90D8502A}" srcId="{6C1A671A-67EB-4EDF-A461-3F04C6D646E2}" destId="{F4E39EB5-1F4F-4FCC-B62B-00D48B85F091}" srcOrd="0" destOrd="0" parTransId="{F5BF358B-E725-4B44-8E4A-48EA1C9A4034}" sibTransId="{817963E3-BAB4-434E-B93B-DBF1EFF60A6A}"/>
    <dgm:cxn modelId="{BA7710C2-C826-4CD4-8E1E-423DA3F4C01D}" type="presOf" srcId="{F4E39EB5-1F4F-4FCC-B62B-00D48B85F091}" destId="{D4A1B489-42FC-45CB-AD39-D1AF979EC0D3}" srcOrd="0" destOrd="0" presId="urn:microsoft.com/office/officeart/2018/2/layout/IconLabelList"/>
    <dgm:cxn modelId="{7169E943-7FFB-4450-AB3B-D32B01AC35B7}" type="presParOf" srcId="{B1703FE2-819F-4037-BA1D-25DF9B674C17}" destId="{D01185BD-DC67-45B2-9DF4-634DA011A8CD}" srcOrd="0" destOrd="0" presId="urn:microsoft.com/office/officeart/2018/2/layout/IconLabelList"/>
    <dgm:cxn modelId="{A08752E1-68C2-465D-AFB1-6042A74E2971}" type="presParOf" srcId="{D01185BD-DC67-45B2-9DF4-634DA011A8CD}" destId="{4FED1FE7-9263-46C1-B5FD-62580CB2861C}" srcOrd="0" destOrd="0" presId="urn:microsoft.com/office/officeart/2018/2/layout/IconLabelList"/>
    <dgm:cxn modelId="{54117B90-040B-4054-9FDB-1C340B2AA617}" type="presParOf" srcId="{D01185BD-DC67-45B2-9DF4-634DA011A8CD}" destId="{857D0884-800D-4A65-80AD-80DC0FB9A907}" srcOrd="1" destOrd="0" presId="urn:microsoft.com/office/officeart/2018/2/layout/IconLabelList"/>
    <dgm:cxn modelId="{8ECD6CD4-DC24-471A-9C89-F9CA5DBAF336}" type="presParOf" srcId="{D01185BD-DC67-45B2-9DF4-634DA011A8CD}" destId="{D4A1B489-42FC-45CB-AD39-D1AF979EC0D3}" srcOrd="2" destOrd="0" presId="urn:microsoft.com/office/officeart/2018/2/layout/IconLabelList"/>
    <dgm:cxn modelId="{321A2F32-50B4-48A9-9166-2EBA06DAC3A4}" type="presParOf" srcId="{B1703FE2-819F-4037-BA1D-25DF9B674C17}" destId="{B79D3CB3-BE4A-418E-B989-EBEBCAAA1440}" srcOrd="1" destOrd="0" presId="urn:microsoft.com/office/officeart/2018/2/layout/IconLabelList"/>
    <dgm:cxn modelId="{27313A66-41A1-4CD9-96B7-128F44556AA0}" type="presParOf" srcId="{B1703FE2-819F-4037-BA1D-25DF9B674C17}" destId="{2EE400F5-F729-463B-A58B-8FC0002B35E8}" srcOrd="2" destOrd="0" presId="urn:microsoft.com/office/officeart/2018/2/layout/IconLabelList"/>
    <dgm:cxn modelId="{BECD5BA4-808A-4A25-8D8B-60A1CBEF0F5D}" type="presParOf" srcId="{2EE400F5-F729-463B-A58B-8FC0002B35E8}" destId="{7A53BEC5-7E1F-4566-9839-462CBC0F01C2}" srcOrd="0" destOrd="0" presId="urn:microsoft.com/office/officeart/2018/2/layout/IconLabelList"/>
    <dgm:cxn modelId="{28203CF8-6AD1-44A7-975D-9E4167316685}" type="presParOf" srcId="{2EE400F5-F729-463B-A58B-8FC0002B35E8}" destId="{0EAFC3B3-8B17-4D1A-870F-E3DC8C1403F0}" srcOrd="1" destOrd="0" presId="urn:microsoft.com/office/officeart/2018/2/layout/IconLabelList"/>
    <dgm:cxn modelId="{638D9A9B-FC1D-4160-8AD6-691B1F369CB6}" type="presParOf" srcId="{2EE400F5-F729-463B-A58B-8FC0002B35E8}" destId="{B454B81A-F70E-4870-AFA5-481715AB5CA5}" srcOrd="2" destOrd="0" presId="urn:microsoft.com/office/officeart/2018/2/layout/IconLabelList"/>
    <dgm:cxn modelId="{824611DE-94C7-41E7-B8D1-E5C41981B91C}" type="presParOf" srcId="{B1703FE2-819F-4037-BA1D-25DF9B674C17}" destId="{D25789EB-33A7-4537-9EAD-B5E8FC666957}" srcOrd="3" destOrd="0" presId="urn:microsoft.com/office/officeart/2018/2/layout/IconLabelList"/>
    <dgm:cxn modelId="{57466A1F-5755-4DEC-A4BB-01EAF0A0D4BA}" type="presParOf" srcId="{B1703FE2-819F-4037-BA1D-25DF9B674C17}" destId="{958C4816-47E3-48D4-AE11-43C7D2D80427}" srcOrd="4" destOrd="0" presId="urn:microsoft.com/office/officeart/2018/2/layout/IconLabelList"/>
    <dgm:cxn modelId="{E5D551FA-FED9-4FA2-B58D-58BA763E65C4}" type="presParOf" srcId="{958C4816-47E3-48D4-AE11-43C7D2D80427}" destId="{2A8C1BC3-D10D-429D-B2A7-5E4E3F3C9091}" srcOrd="0" destOrd="0" presId="urn:microsoft.com/office/officeart/2018/2/layout/IconLabelList"/>
    <dgm:cxn modelId="{DC8CD4B8-D3E4-4E69-95EA-43B976ED3EEA}" type="presParOf" srcId="{958C4816-47E3-48D4-AE11-43C7D2D80427}" destId="{6C3F1BF0-AFD8-4929-BBEB-221633B82262}" srcOrd="1" destOrd="0" presId="urn:microsoft.com/office/officeart/2018/2/layout/IconLabelList"/>
    <dgm:cxn modelId="{EFD3CB89-5AB5-4BBE-A3BB-97E498CB48A8}" type="presParOf" srcId="{958C4816-47E3-48D4-AE11-43C7D2D80427}" destId="{8FB3C9AA-7F85-47E7-A8DD-11769819787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D1FE7-9263-46C1-B5FD-62580CB2861C}">
      <dsp:nvSpPr>
        <dsp:cNvPr id="0" name=""/>
        <dsp:cNvSpPr/>
      </dsp:nvSpPr>
      <dsp:spPr>
        <a:xfrm>
          <a:off x="0" y="114040"/>
          <a:ext cx="1795453" cy="10682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1B489-42FC-45CB-AD39-D1AF979EC0D3}">
      <dsp:nvSpPr>
        <dsp:cNvPr id="0" name=""/>
        <dsp:cNvSpPr/>
      </dsp:nvSpPr>
      <dsp:spPr>
        <a:xfrm>
          <a:off x="0" y="1417295"/>
          <a:ext cx="2715327" cy="1423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A multidisciplinary membership organization providing a voice from the field in elder justice policy and practice </a:t>
          </a:r>
          <a:endParaRPr lang="en-US" sz="1800" kern="1200" dirty="0"/>
        </a:p>
      </dsp:txBody>
      <dsp:txXfrm>
        <a:off x="0" y="1417295"/>
        <a:ext cx="2715327" cy="1423112"/>
      </dsp:txXfrm>
    </dsp:sp>
    <dsp:sp modelId="{7A53BEC5-7E1F-4566-9839-462CBC0F01C2}">
      <dsp:nvSpPr>
        <dsp:cNvPr id="0" name=""/>
        <dsp:cNvSpPr/>
      </dsp:nvSpPr>
      <dsp:spPr>
        <a:xfrm>
          <a:off x="3876375" y="128593"/>
          <a:ext cx="1414841" cy="11983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4B81A-F70E-4870-AFA5-481715AB5CA5}">
      <dsp:nvSpPr>
        <dsp:cNvPr id="0" name=""/>
        <dsp:cNvSpPr/>
      </dsp:nvSpPr>
      <dsp:spPr>
        <a:xfrm>
          <a:off x="2934121" y="1335063"/>
          <a:ext cx="3198939" cy="1423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We advocate for policy reform, create opportunities for exchange among advocates and policy makers, and provide consultation, training, and technical assistance</a:t>
          </a:r>
          <a:endParaRPr lang="en-US" sz="1800" kern="1200" dirty="0"/>
        </a:p>
      </dsp:txBody>
      <dsp:txXfrm>
        <a:off x="2934121" y="1335063"/>
        <a:ext cx="3198939" cy="1423112"/>
      </dsp:txXfrm>
    </dsp:sp>
    <dsp:sp modelId="{2A8C1BC3-D10D-429D-B2A7-5E4E3F3C9091}">
      <dsp:nvSpPr>
        <dsp:cNvPr id="0" name=""/>
        <dsp:cNvSpPr/>
      </dsp:nvSpPr>
      <dsp:spPr>
        <a:xfrm>
          <a:off x="7642146" y="89512"/>
          <a:ext cx="1369607" cy="1131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3C9AA-7F85-47E7-A8DD-11769819787B}">
      <dsp:nvSpPr>
        <dsp:cNvPr id="0" name=""/>
        <dsp:cNvSpPr/>
      </dsp:nvSpPr>
      <dsp:spPr>
        <a:xfrm>
          <a:off x="6631251" y="1261349"/>
          <a:ext cx="2972780" cy="1423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</a:t>
          </a:r>
          <a:r>
            <a:rPr lang="en-US" sz="1800" b="0" i="0" kern="1200" dirty="0"/>
            <a:t>aise awareness about EJ and developments</a:t>
          </a:r>
          <a:r>
            <a:rPr lang="en-US" sz="1800" kern="1200" dirty="0"/>
            <a:t> in the field through </a:t>
          </a:r>
          <a:r>
            <a:rPr lang="en-US" sz="1800" b="0" i="0" kern="1200" dirty="0"/>
            <a:t>educational materials/events on leading edge issues, including webinars, toolkits, blog, blueprints</a:t>
          </a:r>
          <a:br>
            <a:rPr lang="en-US" sz="1100" kern="1200" dirty="0"/>
          </a:br>
          <a:r>
            <a:rPr lang="en-US" sz="1100" b="0" i="0" kern="1200" dirty="0">
              <a:hlinkClick xmlns:r="http://schemas.openxmlformats.org/officeDocument/2006/relationships" r:id="rId7"/>
            </a:rPr>
            <a:t>​</a:t>
          </a:r>
          <a:endParaRPr lang="en-US" sz="1100" kern="1200" dirty="0"/>
        </a:p>
      </dsp:txBody>
      <dsp:txXfrm>
        <a:off x="6631251" y="1261349"/>
        <a:ext cx="2972780" cy="1423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0CEA3-3AB0-4405-9B30-6466F5BF091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096BB-08AE-46CF-8861-75EA6360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0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2506-5B26-40E7-B0B7-93499E2299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2506-5B26-40E7-B0B7-93499E2299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2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2506-5B26-40E7-B0B7-93499E2299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2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32FEA-9E7B-1A3D-A714-FF62269A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80D66-0C4F-61A8-FA10-C4B941E64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BA9B8-4389-DBAA-C2C8-0DDD0117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C423-A379-4EB3-ACA9-2D7349F84F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F2859-1610-B606-9F1F-A980DC4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9115E-69D5-4A96-C7D9-A957DB28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011-2A36-45EB-B9BD-49754FCA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CD86-BD1C-47E3-4309-A1C6959CF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9DEFD-C13B-6B94-8A76-AFBF451EA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38AA1-3FA8-885A-717D-CDD4FAD0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C423-A379-4EB3-ACA9-2D7349F84F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DF476-D54A-0B59-3862-00E67C23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BE276-BC75-5BB1-6F10-5B9A0F23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011-2A36-45EB-B9BD-49754FCA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21C204-51E7-B15D-C27F-17AFAEADB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F6FD4-53EC-9136-F4AA-517479B1E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6E721-E2B1-E785-C647-95FAAD65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C423-A379-4EB3-ACA9-2D7349F84F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1217-C6F2-1037-A942-229E6722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42A4B-4C19-6323-AC89-55B0FC3C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011-2A36-45EB-B9BD-49754FCA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59D6-9F56-9161-EBDD-D1CFBC60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6781-76E7-DB99-B993-A6457349B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CBC35-EFA3-3858-D032-644C390E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C423-A379-4EB3-ACA9-2D7349F84F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50D1F-9E22-BAF0-8ED6-85F923DF1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294EB-CF9C-D6D7-353A-64EB45AB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011-2A36-45EB-B9BD-49754FCA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5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700E-33D4-ECB4-79D0-9A05222D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D94CB-C811-FB14-0EAE-88DA10C9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4683C-550D-5895-598A-5EBDA7F3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C423-A379-4EB3-ACA9-2D7349F84F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0CC97-1AA0-896A-BB68-C336CFD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85AF7-743C-A154-7CAE-955FB634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011-2A36-45EB-B9BD-49754FCA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33DC-3F2F-D3F3-8551-0F7BD16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E23C0-1499-5D28-0E7E-BED8B68DD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ABD29-07CB-70E8-6C4B-28C49E5FD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9D7FB-4922-49DF-A0CD-FD861199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C423-A379-4EB3-ACA9-2D7349F84F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BB757-71E6-B21E-E0AD-6E2A1EA7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807BE-2116-0E87-01CB-9DBB7513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011-2A36-45EB-B9BD-49754FCA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2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6598-61DD-DCF2-9F58-CB1FBA62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B10F7-FB94-6A3B-A1D4-1BAACE32D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64579-3D1F-4D55-1BC0-12D4B4B9C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AAC02-9EDB-58D8-9BAB-653A946A2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B33C0-0724-9CAE-51B6-733471391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C900CC-70BF-D0D6-35D7-821BA9C1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C423-A379-4EB3-ACA9-2D7349F84F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DE3095-A2F1-5D14-9E06-3973191B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2AE167-B1C8-BE0B-7871-326A4262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011-2A36-45EB-B9BD-49754FCA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0C4A-9958-7DFF-2421-E9154D28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6EDE8-560A-0D92-1C9A-F60520FE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C423-A379-4EB3-ACA9-2D7349F84F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4BBC4-F510-E67D-1F69-297C1339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AB83E-673A-3A36-D3FB-54BB6844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011-2A36-45EB-B9BD-49754FCA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1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B652F-B395-2F12-E7A2-80E49E89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C423-A379-4EB3-ACA9-2D7349F84F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23EAF-8473-25C9-8DB0-5E2844F1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042AE-7C43-F38D-34C4-68388590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011-2A36-45EB-B9BD-49754FCA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2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0F87-0F3E-2B12-4866-A9401168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A991-A18E-81BF-64FF-C1F8C6209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1084C-BEC2-DBCD-871A-1E44D53EC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2209C-1C59-703A-3588-04032CE6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C423-A379-4EB3-ACA9-2D7349F84F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EFD2D-969D-971E-417C-E1107A70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A5196-4141-D78C-EE4E-44C7913A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011-2A36-45EB-B9BD-49754FCA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5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3C7B-9665-D5A4-7C45-0E29EA23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744ED-373F-7FCB-4F2B-64672B4A9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7D805-5488-E4BF-6824-CB353719E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75445-FFCA-5FC6-E52E-C470904A7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C423-A379-4EB3-ACA9-2D7349F84F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63553-C7FB-2CDA-7D78-6F72C97D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53039-F64F-7552-244C-E1966DB2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0011-2A36-45EB-B9BD-49754FCA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BF5A15-5AF3-35F0-8CFB-D14D910F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9D3D4-0F7B-FC47-FEC8-95AF21CC7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4947F-A703-485F-77C5-19CDD30BE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C423-A379-4EB3-ACA9-2D7349F84F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BEC23-C79B-F9F6-95AD-97962B93E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321B2-0887-E400-082E-FADB1FB9B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0011-2A36-45EB-B9BD-49754FCA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4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tif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Content Placeholder 5" descr="A picture containing food">
            <a:extLst>
              <a:ext uri="{FF2B5EF4-FFF2-40B4-BE49-F238E27FC236}">
                <a16:creationId xmlns:a16="http://schemas.microsoft.com/office/drawing/2014/main" id="{A34F20CE-B7C7-2CC4-C5C0-BCF5736D4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2402314"/>
            <a:ext cx="4170530" cy="2085265"/>
          </a:xfrm>
          <a:prstGeom prst="rect">
            <a:avLst/>
          </a:prstGeom>
        </p:spPr>
      </p:pic>
      <p:sp>
        <p:nvSpPr>
          <p:cNvPr id="3" name="Text Box 4" descr="Lisa Nerenberg…">
            <a:extLst>
              <a:ext uri="{FF2B5EF4-FFF2-40B4-BE49-F238E27FC236}">
                <a16:creationId xmlns:a16="http://schemas.microsoft.com/office/drawing/2014/main" id="{EAAE04D4-3904-9F0D-4CC4-E52688633D9E}"/>
              </a:ext>
            </a:extLst>
          </p:cNvPr>
          <p:cNvSpPr txBox="1">
            <a:spLocks/>
          </p:cNvSpPr>
          <p:nvPr/>
        </p:nvSpPr>
        <p:spPr bwMode="auto">
          <a:xfrm>
            <a:off x="457200" y="3451301"/>
            <a:ext cx="6331352" cy="221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2145" tIns="32145" rIns="32145" bIns="32145">
            <a:spAutoFit/>
          </a:bodyPr>
          <a:lstStyle>
            <a:lvl1pPr defTabSz="320675">
              <a:defRPr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320675">
              <a:defRPr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320675">
              <a:defRPr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320675">
              <a:defRPr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320675">
              <a:defRPr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320675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320675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320675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320675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algn="l"/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Lisa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+mn-lt"/>
              </a:rPr>
              <a:t>Nerenberg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: CEJC Executive Director</a:t>
            </a:r>
          </a:p>
          <a:p>
            <a:pPr algn="l"/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 </a:t>
            </a:r>
          </a:p>
          <a:p>
            <a:pPr algn="l"/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Carol Sewell: CEJC Policy Director and A*TEAM Coordinator</a:t>
            </a:r>
          </a:p>
          <a:p>
            <a:pPr algn="l"/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 </a:t>
            </a:r>
          </a:p>
          <a:p>
            <a:pPr algn="l"/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Donna Benton, PhD: CEJC Chair and Research Associate Professor of Gerontology,  Assistant Dean of Diversity and Inclusion, USC Leonard Davis School of Gerontology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18984-27A5-EF9B-5218-AD4901299CF4}"/>
              </a:ext>
            </a:extLst>
          </p:cNvPr>
          <p:cNvSpPr txBox="1"/>
          <p:nvPr/>
        </p:nvSpPr>
        <p:spPr>
          <a:xfrm>
            <a:off x="457200" y="578521"/>
            <a:ext cx="74135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Reinforcing California’s Elder Justice Infrastructure: </a:t>
            </a:r>
          </a:p>
          <a:p>
            <a:r>
              <a:rPr lang="en-US" sz="3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Committing to Equity and Inclusion 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0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Outreach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726" y="649479"/>
            <a:ext cx="3572441" cy="55969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We are developing collaborations with the Native American Communities, advocates for incarcerated elders and those reentering their communities, and older Californians living in underserved rural communities through:</a:t>
            </a:r>
          </a:p>
          <a:p>
            <a:r>
              <a:rPr lang="en-US" sz="2000" dirty="0"/>
              <a:t>Partnerships</a:t>
            </a:r>
          </a:p>
          <a:p>
            <a:r>
              <a:rPr lang="en-US" sz="2000" dirty="0"/>
              <a:t>Collaborations</a:t>
            </a:r>
          </a:p>
          <a:p>
            <a:r>
              <a:rPr lang="en-US" sz="2000" dirty="0"/>
              <a:t>Listening sessions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4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8E818299-A155-DE7D-C016-6CF24D69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476" y="643467"/>
            <a:ext cx="430364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4899FBA0-F6A4-DED6-6BA1-BC21304E9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783166"/>
            <a:ext cx="3361697" cy="3361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8EADA2-85B0-97E5-8B52-8E1F4B4551FC}"/>
              </a:ext>
            </a:extLst>
          </p:cNvPr>
          <p:cNvSpPr txBox="1"/>
          <p:nvPr/>
        </p:nvSpPr>
        <p:spPr>
          <a:xfrm>
            <a:off x="5112916" y="442451"/>
            <a:ext cx="6528478" cy="6322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5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731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7FC69-611A-03F9-54B2-5758698697F0}"/>
              </a:ext>
            </a:extLst>
          </p:cNvPr>
          <p:cNvSpPr txBox="1"/>
          <p:nvPr/>
        </p:nvSpPr>
        <p:spPr>
          <a:xfrm>
            <a:off x="5265336" y="489508"/>
            <a:ext cx="6086061" cy="1118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Who We Are</a:t>
            </a:r>
            <a:endParaRPr lang="en-US" sz="40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Content Placeholder 5" descr="A picture containing food">
            <a:extLst>
              <a:ext uri="{FF2B5EF4-FFF2-40B4-BE49-F238E27FC236}">
                <a16:creationId xmlns:a16="http://schemas.microsoft.com/office/drawing/2014/main" id="{A34F20CE-B7C7-2CC4-C5C0-BCF5736D4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7" y="300942"/>
            <a:ext cx="3125165" cy="1562582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A5CBC-87EE-43CC-A2CD-3855249D642C}"/>
              </a:ext>
            </a:extLst>
          </p:cNvPr>
          <p:cNvSpPr txBox="1"/>
          <p:nvPr/>
        </p:nvSpPr>
        <p:spPr>
          <a:xfrm>
            <a:off x="2534856" y="5528865"/>
            <a:ext cx="762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Join us at: https://www.elderjusticecal.org/join-us.html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Visit our Website at ElderJusticeCal.org</a:t>
            </a:r>
          </a:p>
        </p:txBody>
      </p:sp>
      <p:graphicFrame>
        <p:nvGraphicFramePr>
          <p:cNvPr id="63" name="TextBox 4">
            <a:extLst>
              <a:ext uri="{FF2B5EF4-FFF2-40B4-BE49-F238E27FC236}">
                <a16:creationId xmlns:a16="http://schemas.microsoft.com/office/drawing/2014/main" id="{C5C2BDFF-9DA5-77B8-EBAB-B3FFEBD51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0403382"/>
              </p:ext>
            </p:extLst>
          </p:nvPr>
        </p:nvGraphicFramePr>
        <p:xfrm>
          <a:off x="1388962" y="2205998"/>
          <a:ext cx="9722734" cy="336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820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7FC69-611A-03F9-54B2-5758698697F0}"/>
              </a:ext>
            </a:extLst>
          </p:cNvPr>
          <p:cNvSpPr txBox="1"/>
          <p:nvPr/>
        </p:nvSpPr>
        <p:spPr>
          <a:xfrm>
            <a:off x="5265336" y="489508"/>
            <a:ext cx="6086061" cy="1118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Elder Justice By the Book</a:t>
            </a:r>
            <a:endParaRPr lang="en-US" sz="40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Content Placeholder 5" descr="A picture containing food">
            <a:extLst>
              <a:ext uri="{FF2B5EF4-FFF2-40B4-BE49-F238E27FC236}">
                <a16:creationId xmlns:a16="http://schemas.microsoft.com/office/drawing/2014/main" id="{A34F20CE-B7C7-2CC4-C5C0-BCF5736D4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7" y="300942"/>
            <a:ext cx="3125165" cy="1562582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Picture">
            <a:extLst>
              <a:ext uri="{FF2B5EF4-FFF2-40B4-BE49-F238E27FC236}">
                <a16:creationId xmlns:a16="http://schemas.microsoft.com/office/drawing/2014/main" id="{451874B3-D491-4843-B73A-9F954EE7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2122" y="2294997"/>
            <a:ext cx="2769640" cy="35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203ECCB3-8CEC-F4C5-1E25-A24089E97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68" y="2338400"/>
            <a:ext cx="2813958" cy="35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>
            <a:extLst>
              <a:ext uri="{FF2B5EF4-FFF2-40B4-BE49-F238E27FC236}">
                <a16:creationId xmlns:a16="http://schemas.microsoft.com/office/drawing/2014/main" id="{98401EAA-2EEC-02B3-1FF8-41B35D46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64" y="2338400"/>
            <a:ext cx="2754557" cy="35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2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B2BB6D-C7C1-522F-E6DA-889F5B57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From Blueprint to Benchmarks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Building a Framework for Elder Justice (B2B)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8C6B94-BCB8-E8E9-F565-96FEF6D49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B2B:</a:t>
            </a:r>
          </a:p>
          <a:p>
            <a:r>
              <a:rPr lang="en-US" sz="2400" dirty="0"/>
              <a:t> Describes achievements that followed the 2010 EJ summit as well as new developments and needs in nine focus areas. </a:t>
            </a:r>
          </a:p>
          <a:p>
            <a:endParaRPr lang="en-US" sz="2400" dirty="0"/>
          </a:p>
          <a:p>
            <a:r>
              <a:rPr lang="en-US" sz="2400" dirty="0"/>
              <a:t>Proposed new directions and priorities for improving California’s response to elder abuse, neglect, and exploitation, and ensuring justice for older adults in California.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328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4A282-F8B5-37E8-D3E7-122FA982B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1600" dirty="0"/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CALIFORNIA’S ELDER &amp; DISABILITY JUSTICE COORDINATING COUNCIL </a:t>
            </a:r>
          </a:p>
          <a:p>
            <a:pPr lvl="1">
              <a:spcBef>
                <a:spcPts val="0"/>
              </a:spcBef>
            </a:pP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Created 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through the Master Plan for Aging in 2021 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 Agency and stakeholder representatives focused on </a:t>
            </a: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systemic issues across the state bureaucracy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EDJCC Conservatorship Workgroup </a:t>
            </a: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created to improve 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understanding and messaging around Probate Conservatorship, </a:t>
            </a: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access to data, program coordination and funding.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CEJC’s A*Team  - </a:t>
            </a: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Statewide team of advocates, policy analysts, experts, and stakeholders to explore systemic barriers to elder justice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88A77A-DE8A-12A3-2E1B-10ACCA2A22E1}"/>
              </a:ext>
            </a:extLst>
          </p:cNvPr>
          <p:cNvSpPr txBox="1"/>
          <p:nvPr/>
        </p:nvSpPr>
        <p:spPr>
          <a:xfrm>
            <a:off x="4375230" y="364002"/>
            <a:ext cx="304923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B2B In Action</a:t>
            </a:r>
            <a:r>
              <a:rPr lang="en-US" sz="1800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7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4A282-F8B5-37E8-D3E7-122FA982B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993087" cy="4082603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29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Legislative Analyst’s survey of County funding for APS</a:t>
            </a:r>
            <a:endParaRPr lang="en-US" sz="29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9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29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EDJCC’s APS Workgroup</a:t>
            </a:r>
            <a:r>
              <a:rPr lang="en-US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gap analysis, review of mandated reporting, collaboration between APS and PG.</a:t>
            </a:r>
          </a:p>
          <a:p>
            <a:pPr marL="0" indent="0">
              <a:spcBef>
                <a:spcPts val="0"/>
              </a:spcBef>
              <a:buNone/>
            </a:pPr>
            <a:endParaRPr lang="en-US" sz="29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9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29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EDJCC’s Legal Services Workgroup </a:t>
            </a:r>
            <a:r>
              <a:rPr lang="en-US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studying the scope and availability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of legal services. </a:t>
            </a:r>
          </a:p>
          <a:p>
            <a:pPr marL="0" indent="0">
              <a:spcBef>
                <a:spcPts val="0"/>
              </a:spcBef>
              <a:buNone/>
            </a:pPr>
            <a:endParaRPr lang="en-US" sz="29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29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CEJC Elder Justice training </a:t>
            </a:r>
            <a:r>
              <a:rPr lang="en-US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for legal service providers</a:t>
            </a:r>
          </a:p>
          <a:p>
            <a:pPr marL="0" indent="0">
              <a:spcBef>
                <a:spcPts val="0"/>
              </a:spcBef>
              <a:buNone/>
            </a:pPr>
            <a:endParaRPr lang="en-US" sz="29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US" sz="29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CEJC advised </a:t>
            </a:r>
            <a:r>
              <a:rPr lang="en-US" sz="2900" b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CalOES</a:t>
            </a:r>
            <a:r>
              <a:rPr lang="en-US" sz="2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the development of new VOCA grants for victim services, creating of new MDTs, legal services, support groups, &amp; direct service providers serving older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9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victims.</a:t>
            </a:r>
          </a:p>
          <a:p>
            <a:pPr marL="0" indent="0">
              <a:spcBef>
                <a:spcPts val="0"/>
              </a:spcBef>
              <a:buNone/>
            </a:pPr>
            <a:endParaRPr lang="en-US" sz="13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3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3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7A255C-2288-EA19-11FE-2B41CC7541CD}"/>
              </a:ext>
            </a:extLst>
          </p:cNvPr>
          <p:cNvSpPr txBox="1"/>
          <p:nvPr/>
        </p:nvSpPr>
        <p:spPr>
          <a:xfrm>
            <a:off x="4375230" y="364002"/>
            <a:ext cx="452463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B2B In Action (cont.)</a:t>
            </a:r>
            <a:r>
              <a:rPr lang="en-US" sz="1800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8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sz="3100">
                <a:solidFill>
                  <a:srgbClr val="FFFFFF"/>
                </a:solidFill>
              </a:rPr>
              <a:t>Equity and Diversity: Intersectionality of Justice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r>
              <a:rPr lang="en-US" sz="2000"/>
              <a:t>Who are the underserved communities ?</a:t>
            </a:r>
          </a:p>
          <a:p>
            <a:pPr lvl="1"/>
            <a:r>
              <a:rPr lang="en-US" sz="2000"/>
              <a:t>Rural</a:t>
            </a:r>
          </a:p>
          <a:p>
            <a:pPr lvl="1"/>
            <a:r>
              <a:rPr lang="en-US" sz="2000"/>
              <a:t>BIPOC</a:t>
            </a:r>
          </a:p>
          <a:p>
            <a:pPr lvl="1"/>
            <a:r>
              <a:rPr lang="en-US" sz="2000"/>
              <a:t>Formally Incarcerated</a:t>
            </a:r>
          </a:p>
          <a:p>
            <a:pPr lvl="1"/>
            <a:r>
              <a:rPr lang="en-US" sz="2000"/>
              <a:t>Cognitively Impaired</a:t>
            </a:r>
          </a:p>
          <a:p>
            <a:endParaRPr lang="en-US" sz="2000"/>
          </a:p>
          <a:p>
            <a:r>
              <a:rPr lang="en-US" sz="2000"/>
              <a:t>What are the Promising Practices ?</a:t>
            </a:r>
          </a:p>
          <a:p>
            <a:pPr lvl="1"/>
            <a:r>
              <a:rPr lang="en-US" sz="2000"/>
              <a:t>Restorative Justice</a:t>
            </a:r>
          </a:p>
          <a:p>
            <a:pPr lvl="1"/>
            <a:r>
              <a:rPr lang="en-US" sz="2000"/>
              <a:t>Legislation to reduce continued predatory practices.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024" y="900555"/>
            <a:ext cx="2381255" cy="2381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4" y="3589863"/>
            <a:ext cx="2395235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9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67FF3-6690-F226-E16C-769701E29505}"/>
              </a:ext>
            </a:extLst>
          </p:cNvPr>
          <p:cNvSpPr txBox="1"/>
          <p:nvPr/>
        </p:nvSpPr>
        <p:spPr>
          <a:xfrm>
            <a:off x="2743199" y="2561961"/>
            <a:ext cx="8111245" cy="2093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“In Bayview, San Francisco, you have a lot of low-income Black families that moved up during the great migration, but as a whole have lacked social mobility and been the target of racist redlining and employment policies. So, now, you have tons of low-income families that own homes worth nearly $1 million dollars free and clear but don’t have the liquid funds to pay $3-4,000 for a revocable living trust to avoid probate. If that family goes through probate, they will certainly lose the home and be displaced.”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1B85D-315B-9CDF-4ED7-F699E78DD7B6}"/>
              </a:ext>
            </a:extLst>
          </p:cNvPr>
          <p:cNvSpPr txBox="1"/>
          <p:nvPr/>
        </p:nvSpPr>
        <p:spPr>
          <a:xfrm>
            <a:off x="3646026" y="5812012"/>
            <a:ext cx="7022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– Sil </a:t>
            </a:r>
            <a:r>
              <a:rPr lang="en-US" dirty="0" err="1"/>
              <a:t>Vossler</a:t>
            </a:r>
            <a:r>
              <a:rPr lang="en-US" dirty="0"/>
              <a:t>, </a:t>
            </a:r>
            <a:r>
              <a:rPr lang="en-US" dirty="0" err="1"/>
              <a:t>Vossler</a:t>
            </a:r>
            <a:r>
              <a:rPr lang="en-US" dirty="0"/>
              <a:t> Law Firm and CEJC Steering Committee member</a:t>
            </a:r>
          </a:p>
        </p:txBody>
      </p:sp>
      <p:pic>
        <p:nvPicPr>
          <p:cNvPr id="4" name="Picture 3" descr="A yellow and orange bridge&#10;&#10;Description automatically generated">
            <a:extLst>
              <a:ext uri="{FF2B5EF4-FFF2-40B4-BE49-F238E27FC236}">
                <a16:creationId xmlns:a16="http://schemas.microsoft.com/office/drawing/2014/main" id="{6BA9E534-242F-DEE3-7FFF-3EDBD0D20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4" y="546098"/>
            <a:ext cx="1954428" cy="19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86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575</Words>
  <Application>Microsoft Office PowerPoint</Application>
  <PresentationFormat>Widescreen</PresentationFormat>
  <Paragraphs>69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From Blueprint to Benchmarks Building a Framework for Elder Justice (B2B)</vt:lpstr>
      <vt:lpstr>PowerPoint Presentation</vt:lpstr>
      <vt:lpstr>PowerPoint Presentation</vt:lpstr>
      <vt:lpstr>Equity and Diversity: Intersectionality of Justice</vt:lpstr>
      <vt:lpstr>PowerPoint Presentation</vt:lpstr>
      <vt:lpstr>Outreach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Nerenberg</dc:creator>
  <cp:lastModifiedBy>Lisa Nerenberg</cp:lastModifiedBy>
  <cp:revision>11</cp:revision>
  <dcterms:created xsi:type="dcterms:W3CDTF">2023-01-07T16:54:07Z</dcterms:created>
  <dcterms:modified xsi:type="dcterms:W3CDTF">2023-09-15T18:18:24Z</dcterms:modified>
</cp:coreProperties>
</file>