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32" r:id="rId2"/>
    <p:sldMasterId id="2147483648" r:id="rId3"/>
  </p:sldMasterIdLst>
  <p:notesMasterIdLst>
    <p:notesMasterId r:id="rId23"/>
  </p:notesMasterIdLst>
  <p:sldIdLst>
    <p:sldId id="305" r:id="rId4"/>
    <p:sldId id="296" r:id="rId5"/>
    <p:sldId id="363" r:id="rId6"/>
    <p:sldId id="307" r:id="rId7"/>
    <p:sldId id="380" r:id="rId8"/>
    <p:sldId id="381" r:id="rId9"/>
    <p:sldId id="366" r:id="rId10"/>
    <p:sldId id="367" r:id="rId11"/>
    <p:sldId id="368" r:id="rId12"/>
    <p:sldId id="310" r:id="rId13"/>
    <p:sldId id="369" r:id="rId14"/>
    <p:sldId id="370" r:id="rId15"/>
    <p:sldId id="371" r:id="rId16"/>
    <p:sldId id="372" r:id="rId17"/>
    <p:sldId id="374" r:id="rId18"/>
    <p:sldId id="375" r:id="rId19"/>
    <p:sldId id="376" r:id="rId20"/>
    <p:sldId id="379"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871"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bjs.ojp.gov/content/pub/pdf/capd0919st.pdf" TargetMode="External"/><Relationship Id="rId2" Type="http://schemas.openxmlformats.org/officeDocument/2006/relationships/hyperlink" Target="https://www.apa.org/topics/disabilities/women-violence" TargetMode="External"/><Relationship Id="rId1" Type="http://schemas.openxmlformats.org/officeDocument/2006/relationships/hyperlink" Target="https://www.npr.org/series/575502633/abused-and-betrayed"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hyperlink" Target="https://bjs.ojp.gov/content/pub/pdf/capd0919st.pdf" TargetMode="External"/><Relationship Id="rId2" Type="http://schemas.openxmlformats.org/officeDocument/2006/relationships/hyperlink" Target="https://www.apa.org/topics/disabilities/women-violence" TargetMode="External"/><Relationship Id="rId1" Type="http://schemas.openxmlformats.org/officeDocument/2006/relationships/hyperlink" Target="https://www.npr.org/series/575502633/abused-and-betrayed"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907FD-7D7B-4575-ACEE-AC3FA18B2E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AE44191-F2FE-4562-9469-9E609F02788E}">
      <dgm:prSet/>
      <dgm:spPr/>
      <dgm:t>
        <a:bodyPr/>
        <a:lstStyle/>
        <a:p>
          <a:r>
            <a:rPr lang="en-US" b="0" i="0">
              <a:latin typeface="Arial" panose="020B0604020202020204" pitchFamily="34" charset="0"/>
              <a:cs typeface="Arial" panose="020B0604020202020204" pitchFamily="34" charset="0"/>
            </a:rPr>
            <a:t>Acknowledge your Intentions</a:t>
          </a:r>
          <a:endParaRPr lang="en-US">
            <a:latin typeface="Arial" panose="020B0604020202020204" pitchFamily="34" charset="0"/>
            <a:cs typeface="Arial" panose="020B0604020202020204" pitchFamily="34" charset="0"/>
          </a:endParaRPr>
        </a:p>
      </dgm:t>
    </dgm:pt>
    <dgm:pt modelId="{CE311AC5-9D91-47BB-827F-3B9F4571E441}" type="parTrans" cxnId="{1C6453FE-266C-4B24-BFD5-7B15D0C91431}">
      <dgm:prSet/>
      <dgm:spPr/>
      <dgm:t>
        <a:bodyPr/>
        <a:lstStyle/>
        <a:p>
          <a:endParaRPr lang="en-US"/>
        </a:p>
      </dgm:t>
    </dgm:pt>
    <dgm:pt modelId="{0A1C1F07-5E59-49FD-BBF3-8664C974504F}" type="sibTrans" cxnId="{1C6453FE-266C-4B24-BFD5-7B15D0C91431}">
      <dgm:prSet/>
      <dgm:spPr>
        <a:noFill/>
        <a:ln>
          <a:solidFill>
            <a:schemeClr val="bg1">
              <a:alpha val="90000"/>
            </a:schemeClr>
          </a:solidFill>
        </a:ln>
      </dgm:spPr>
      <dgm:t>
        <a:bodyPr/>
        <a:lstStyle/>
        <a:p>
          <a:endParaRPr lang="en-US" dirty="0"/>
        </a:p>
      </dgm:t>
    </dgm:pt>
    <dgm:pt modelId="{5D709F17-B3ED-42CA-A77D-8DAD70AB4716}">
      <dgm:prSet/>
      <dgm:spPr/>
      <dgm:t>
        <a:bodyPr/>
        <a:lstStyle/>
        <a:p>
          <a:r>
            <a:rPr lang="en-US" b="0" i="0">
              <a:latin typeface="Arial" panose="020B0604020202020204" pitchFamily="34" charset="0"/>
              <a:cs typeface="Arial" panose="020B0604020202020204" pitchFamily="34" charset="0"/>
            </a:rPr>
            <a:t>Centering Survivors/Victims</a:t>
          </a:r>
          <a:endParaRPr lang="en-US">
            <a:latin typeface="Arial" panose="020B0604020202020204" pitchFamily="34" charset="0"/>
            <a:cs typeface="Arial" panose="020B0604020202020204" pitchFamily="34" charset="0"/>
          </a:endParaRPr>
        </a:p>
      </dgm:t>
    </dgm:pt>
    <dgm:pt modelId="{B531ECFA-7209-4655-9894-866BFE64E4CA}" type="parTrans" cxnId="{F843D9A4-7131-4917-BC0D-0CAD7F628AF6}">
      <dgm:prSet/>
      <dgm:spPr/>
      <dgm:t>
        <a:bodyPr/>
        <a:lstStyle/>
        <a:p>
          <a:endParaRPr lang="en-US"/>
        </a:p>
      </dgm:t>
    </dgm:pt>
    <dgm:pt modelId="{EF7E495D-68A8-4BB8-9F38-6265EC3EF24C}" type="sibTrans" cxnId="{F843D9A4-7131-4917-BC0D-0CAD7F628AF6}">
      <dgm:prSet/>
      <dgm:spPr>
        <a:noFill/>
        <a:ln>
          <a:solidFill>
            <a:schemeClr val="bg1">
              <a:alpha val="90000"/>
            </a:schemeClr>
          </a:solidFill>
        </a:ln>
      </dgm:spPr>
      <dgm:t>
        <a:bodyPr/>
        <a:lstStyle/>
        <a:p>
          <a:endParaRPr lang="en-US" dirty="0"/>
        </a:p>
      </dgm:t>
    </dgm:pt>
    <dgm:pt modelId="{75AAA221-E38E-4C09-92B8-3F8BA5000255}">
      <dgm:prSet/>
      <dgm:spPr/>
      <dgm:t>
        <a:bodyPr/>
        <a:lstStyle/>
        <a:p>
          <a:r>
            <a:rPr lang="en-US" dirty="0">
              <a:latin typeface="Arial" panose="020B0604020202020204" pitchFamily="34" charset="0"/>
              <a:cs typeface="Arial" panose="020B0604020202020204" pitchFamily="34" charset="0"/>
            </a:rPr>
            <a:t>Examine Your Assumptions and Biases</a:t>
          </a:r>
        </a:p>
      </dgm:t>
    </dgm:pt>
    <dgm:pt modelId="{BB97AD05-3B8B-430C-ABD8-5527F33BE0E8}" type="parTrans" cxnId="{B1D72FD7-B73A-4624-A368-CA516759804E}">
      <dgm:prSet/>
      <dgm:spPr/>
      <dgm:t>
        <a:bodyPr/>
        <a:lstStyle/>
        <a:p>
          <a:endParaRPr lang="en-US"/>
        </a:p>
      </dgm:t>
    </dgm:pt>
    <dgm:pt modelId="{FD6BD946-7FEC-4391-AA34-097592871CB2}" type="sibTrans" cxnId="{B1D72FD7-B73A-4624-A368-CA516759804E}">
      <dgm:prSet/>
      <dgm:spPr>
        <a:noFill/>
        <a:ln>
          <a:solidFill>
            <a:schemeClr val="bg1">
              <a:alpha val="90000"/>
            </a:schemeClr>
          </a:solidFill>
        </a:ln>
      </dgm:spPr>
      <dgm:t>
        <a:bodyPr/>
        <a:lstStyle/>
        <a:p>
          <a:endParaRPr lang="en-US"/>
        </a:p>
      </dgm:t>
    </dgm:pt>
    <dgm:pt modelId="{7C9EB68F-F411-480C-96EB-7435A136F4BE}">
      <dgm:prSet/>
      <dgm:spPr/>
      <dgm:t>
        <a:bodyPr/>
        <a:lstStyle/>
        <a:p>
          <a:r>
            <a:rPr lang="en-US" dirty="0">
              <a:latin typeface="Arial" panose="020B0604020202020204" pitchFamily="34" charset="0"/>
              <a:cs typeface="Arial" panose="020B0604020202020204" pitchFamily="34" charset="0"/>
            </a:rPr>
            <a:t>Explore Support</a:t>
          </a:r>
        </a:p>
      </dgm:t>
    </dgm:pt>
    <dgm:pt modelId="{35EAC359-DB8E-48BB-81BF-0EA1491660EE}" type="parTrans" cxnId="{86800FF6-8777-444E-9B20-CD52AA8D5A10}">
      <dgm:prSet/>
      <dgm:spPr/>
      <dgm:t>
        <a:bodyPr/>
        <a:lstStyle/>
        <a:p>
          <a:endParaRPr lang="en-US"/>
        </a:p>
      </dgm:t>
    </dgm:pt>
    <dgm:pt modelId="{3B8DC2E2-64D9-4EFC-B7D3-9596CED8A335}" type="sibTrans" cxnId="{86800FF6-8777-444E-9B20-CD52AA8D5A10}">
      <dgm:prSet/>
      <dgm:spPr>
        <a:noFill/>
        <a:ln>
          <a:solidFill>
            <a:schemeClr val="bg1">
              <a:alpha val="90000"/>
            </a:schemeClr>
          </a:solidFill>
        </a:ln>
      </dgm:spPr>
      <dgm:t>
        <a:bodyPr/>
        <a:lstStyle/>
        <a:p>
          <a:endParaRPr lang="en-US"/>
        </a:p>
      </dgm:t>
    </dgm:pt>
    <dgm:pt modelId="{7ED5B9F8-4775-4696-9075-6B06F1C69F86}">
      <dgm:prSet/>
      <dgm:spPr/>
      <dgm:t>
        <a:bodyPr/>
        <a:lstStyle/>
        <a:p>
          <a:r>
            <a:rPr lang="en-US" b="0" i="0">
              <a:latin typeface="Arial" panose="020B0604020202020204" pitchFamily="34" charset="0"/>
              <a:cs typeface="Arial" panose="020B0604020202020204" pitchFamily="34" charset="0"/>
            </a:rPr>
            <a:t>Create Collective Access</a:t>
          </a:r>
          <a:endParaRPr lang="en-US">
            <a:latin typeface="Arial" panose="020B0604020202020204" pitchFamily="34" charset="0"/>
            <a:cs typeface="Arial" panose="020B0604020202020204" pitchFamily="34" charset="0"/>
          </a:endParaRPr>
        </a:p>
      </dgm:t>
    </dgm:pt>
    <dgm:pt modelId="{042BCA0B-EEA7-4383-AA2C-BA49C7AA6BBF}" type="parTrans" cxnId="{A24FB40C-C9F2-48D5-A185-2D9C61D8AA02}">
      <dgm:prSet/>
      <dgm:spPr/>
      <dgm:t>
        <a:bodyPr/>
        <a:lstStyle/>
        <a:p>
          <a:endParaRPr lang="en-US"/>
        </a:p>
      </dgm:t>
    </dgm:pt>
    <dgm:pt modelId="{7C37E9E4-20D0-444B-8F66-2D26146D3E7E}" type="sibTrans" cxnId="{A24FB40C-C9F2-48D5-A185-2D9C61D8AA02}">
      <dgm:prSet/>
      <dgm:spPr/>
      <dgm:t>
        <a:bodyPr/>
        <a:lstStyle/>
        <a:p>
          <a:endParaRPr lang="en-US"/>
        </a:p>
      </dgm:t>
    </dgm:pt>
    <dgm:pt modelId="{272A917A-8404-4D5B-B9EA-CE9B525F8FE5}" type="pres">
      <dgm:prSet presAssocID="{4E7907FD-7D7B-4575-ACEE-AC3FA18B2E9F}" presName="outerComposite" presStyleCnt="0">
        <dgm:presLayoutVars>
          <dgm:chMax val="5"/>
          <dgm:dir/>
          <dgm:resizeHandles val="exact"/>
        </dgm:presLayoutVars>
      </dgm:prSet>
      <dgm:spPr/>
    </dgm:pt>
    <dgm:pt modelId="{624F160C-C420-4938-959C-B89EADBA0BDA}" type="pres">
      <dgm:prSet presAssocID="{4E7907FD-7D7B-4575-ACEE-AC3FA18B2E9F}" presName="dummyMaxCanvas" presStyleCnt="0">
        <dgm:presLayoutVars/>
      </dgm:prSet>
      <dgm:spPr/>
    </dgm:pt>
    <dgm:pt modelId="{0300F3FB-3EE8-46B3-B9AC-9513D24AC153}" type="pres">
      <dgm:prSet presAssocID="{4E7907FD-7D7B-4575-ACEE-AC3FA18B2E9F}" presName="FiveNodes_1" presStyleLbl="node1" presStyleIdx="0" presStyleCnt="5">
        <dgm:presLayoutVars>
          <dgm:bulletEnabled val="1"/>
        </dgm:presLayoutVars>
      </dgm:prSet>
      <dgm:spPr/>
    </dgm:pt>
    <dgm:pt modelId="{4F025B6A-5005-445A-957F-B8F792BC93D8}" type="pres">
      <dgm:prSet presAssocID="{4E7907FD-7D7B-4575-ACEE-AC3FA18B2E9F}" presName="FiveNodes_2" presStyleLbl="node1" presStyleIdx="1" presStyleCnt="5">
        <dgm:presLayoutVars>
          <dgm:bulletEnabled val="1"/>
        </dgm:presLayoutVars>
      </dgm:prSet>
      <dgm:spPr/>
    </dgm:pt>
    <dgm:pt modelId="{2595F0EF-96D3-4D71-9920-0448F283D2BE}" type="pres">
      <dgm:prSet presAssocID="{4E7907FD-7D7B-4575-ACEE-AC3FA18B2E9F}" presName="FiveNodes_3" presStyleLbl="node1" presStyleIdx="2" presStyleCnt="5">
        <dgm:presLayoutVars>
          <dgm:bulletEnabled val="1"/>
        </dgm:presLayoutVars>
      </dgm:prSet>
      <dgm:spPr/>
    </dgm:pt>
    <dgm:pt modelId="{67E9DA92-B08D-46F5-B765-594339C45FD1}" type="pres">
      <dgm:prSet presAssocID="{4E7907FD-7D7B-4575-ACEE-AC3FA18B2E9F}" presName="FiveNodes_4" presStyleLbl="node1" presStyleIdx="3" presStyleCnt="5">
        <dgm:presLayoutVars>
          <dgm:bulletEnabled val="1"/>
        </dgm:presLayoutVars>
      </dgm:prSet>
      <dgm:spPr/>
    </dgm:pt>
    <dgm:pt modelId="{35202458-EC24-41A2-8DE1-24CE0BD5404F}" type="pres">
      <dgm:prSet presAssocID="{4E7907FD-7D7B-4575-ACEE-AC3FA18B2E9F}" presName="FiveNodes_5" presStyleLbl="node1" presStyleIdx="4" presStyleCnt="5">
        <dgm:presLayoutVars>
          <dgm:bulletEnabled val="1"/>
        </dgm:presLayoutVars>
      </dgm:prSet>
      <dgm:spPr/>
    </dgm:pt>
    <dgm:pt modelId="{A67F0E00-6402-435E-875D-9D8F196F1653}" type="pres">
      <dgm:prSet presAssocID="{4E7907FD-7D7B-4575-ACEE-AC3FA18B2E9F}" presName="FiveConn_1-2" presStyleLbl="fgAccFollowNode1" presStyleIdx="0" presStyleCnt="4" custLinFactX="200000" custLinFactNeighborX="277390" custLinFactNeighborY="-88326">
        <dgm:presLayoutVars>
          <dgm:bulletEnabled val="1"/>
        </dgm:presLayoutVars>
      </dgm:prSet>
      <dgm:spPr>
        <a:prstGeom prst="downArrow">
          <a:avLst/>
        </a:prstGeom>
      </dgm:spPr>
    </dgm:pt>
    <dgm:pt modelId="{83CDA456-3D22-4547-98F5-6DDB43271C58}" type="pres">
      <dgm:prSet presAssocID="{4E7907FD-7D7B-4575-ACEE-AC3FA18B2E9F}" presName="FiveConn_2-3" presStyleLbl="fgAccFollowNode1" presStyleIdx="1" presStyleCnt="4" custLinFactX="132985" custLinFactY="-45879" custLinFactNeighborX="200000" custLinFactNeighborY="-100000">
        <dgm:presLayoutVars>
          <dgm:bulletEnabled val="1"/>
        </dgm:presLayoutVars>
      </dgm:prSet>
      <dgm:spPr/>
    </dgm:pt>
    <dgm:pt modelId="{4A6D8C9E-1BC6-439D-90CE-71A36166B70E}" type="pres">
      <dgm:prSet presAssocID="{4E7907FD-7D7B-4575-ACEE-AC3FA18B2E9F}" presName="FiveConn_3-4" presStyleLbl="fgAccFollowNode1" presStyleIdx="2" presStyleCnt="4" custLinFactX="100000" custLinFactY="-100000" custLinFactNeighborX="150532" custLinFactNeighborY="-120315">
        <dgm:presLayoutVars>
          <dgm:bulletEnabled val="1"/>
        </dgm:presLayoutVars>
      </dgm:prSet>
      <dgm:spPr/>
    </dgm:pt>
    <dgm:pt modelId="{87AF08B4-A669-4B44-95E5-4BBDA8DA0B77}" type="pres">
      <dgm:prSet presAssocID="{4E7907FD-7D7B-4575-ACEE-AC3FA18B2E9F}" presName="FiveConn_4-5" presStyleLbl="fgAccFollowNode1" presStyleIdx="3" presStyleCnt="4" custLinFactX="4652" custLinFactY="-100000" custLinFactNeighborX="100000" custLinFactNeighborY="-169559">
        <dgm:presLayoutVars>
          <dgm:bulletEnabled val="1"/>
        </dgm:presLayoutVars>
      </dgm:prSet>
      <dgm:spPr/>
    </dgm:pt>
    <dgm:pt modelId="{1B6E955A-9A02-465D-A75E-97DD4FF92E91}" type="pres">
      <dgm:prSet presAssocID="{4E7907FD-7D7B-4575-ACEE-AC3FA18B2E9F}" presName="FiveNodes_1_text" presStyleLbl="node1" presStyleIdx="4" presStyleCnt="5">
        <dgm:presLayoutVars>
          <dgm:bulletEnabled val="1"/>
        </dgm:presLayoutVars>
      </dgm:prSet>
      <dgm:spPr/>
    </dgm:pt>
    <dgm:pt modelId="{6FB25E42-082A-48CA-9AB6-1374F1B746EA}" type="pres">
      <dgm:prSet presAssocID="{4E7907FD-7D7B-4575-ACEE-AC3FA18B2E9F}" presName="FiveNodes_2_text" presStyleLbl="node1" presStyleIdx="4" presStyleCnt="5">
        <dgm:presLayoutVars>
          <dgm:bulletEnabled val="1"/>
        </dgm:presLayoutVars>
      </dgm:prSet>
      <dgm:spPr/>
    </dgm:pt>
    <dgm:pt modelId="{7BED8C8D-EEF8-4AF6-B7E0-F2969236B4E6}" type="pres">
      <dgm:prSet presAssocID="{4E7907FD-7D7B-4575-ACEE-AC3FA18B2E9F}" presName="FiveNodes_3_text" presStyleLbl="node1" presStyleIdx="4" presStyleCnt="5">
        <dgm:presLayoutVars>
          <dgm:bulletEnabled val="1"/>
        </dgm:presLayoutVars>
      </dgm:prSet>
      <dgm:spPr/>
    </dgm:pt>
    <dgm:pt modelId="{E0B50374-B4C2-4989-BB47-F442EAFE61AB}" type="pres">
      <dgm:prSet presAssocID="{4E7907FD-7D7B-4575-ACEE-AC3FA18B2E9F}" presName="FiveNodes_4_text" presStyleLbl="node1" presStyleIdx="4" presStyleCnt="5">
        <dgm:presLayoutVars>
          <dgm:bulletEnabled val="1"/>
        </dgm:presLayoutVars>
      </dgm:prSet>
      <dgm:spPr/>
    </dgm:pt>
    <dgm:pt modelId="{7541A28A-0D4C-4CCF-A98D-FE169A7EDC3C}" type="pres">
      <dgm:prSet presAssocID="{4E7907FD-7D7B-4575-ACEE-AC3FA18B2E9F}" presName="FiveNodes_5_text" presStyleLbl="node1" presStyleIdx="4" presStyleCnt="5">
        <dgm:presLayoutVars>
          <dgm:bulletEnabled val="1"/>
        </dgm:presLayoutVars>
      </dgm:prSet>
      <dgm:spPr/>
    </dgm:pt>
  </dgm:ptLst>
  <dgm:cxnLst>
    <dgm:cxn modelId="{A24FB40C-C9F2-48D5-A185-2D9C61D8AA02}" srcId="{4E7907FD-7D7B-4575-ACEE-AC3FA18B2E9F}" destId="{7ED5B9F8-4775-4696-9075-6B06F1C69F86}" srcOrd="4" destOrd="0" parTransId="{042BCA0B-EEA7-4383-AA2C-BA49C7AA6BBF}" sibTransId="{7C37E9E4-20D0-444B-8F66-2D26146D3E7E}"/>
    <dgm:cxn modelId="{D9EF6921-A97D-4BEE-9392-6341CA1617ED}" type="presOf" srcId="{7ED5B9F8-4775-4696-9075-6B06F1C69F86}" destId="{35202458-EC24-41A2-8DE1-24CE0BD5404F}" srcOrd="0" destOrd="0" presId="urn:microsoft.com/office/officeart/2005/8/layout/vProcess5"/>
    <dgm:cxn modelId="{1C183E32-CB5F-4385-BCFB-21E79317C5AB}" type="presOf" srcId="{9AE44191-F2FE-4562-9469-9E609F02788E}" destId="{0300F3FB-3EE8-46B3-B9AC-9513D24AC153}" srcOrd="0" destOrd="0" presId="urn:microsoft.com/office/officeart/2005/8/layout/vProcess5"/>
    <dgm:cxn modelId="{D882B132-EA90-4036-B1EE-A8E9B663EEF4}" type="presOf" srcId="{FD6BD946-7FEC-4391-AA34-097592871CB2}" destId="{4A6D8C9E-1BC6-439D-90CE-71A36166B70E}" srcOrd="0" destOrd="0" presId="urn:microsoft.com/office/officeart/2005/8/layout/vProcess5"/>
    <dgm:cxn modelId="{C8257E62-A626-4DF4-9DF6-12E3E006B7CC}" type="presOf" srcId="{4E7907FD-7D7B-4575-ACEE-AC3FA18B2E9F}" destId="{272A917A-8404-4D5B-B9EA-CE9B525F8FE5}" srcOrd="0" destOrd="0" presId="urn:microsoft.com/office/officeart/2005/8/layout/vProcess5"/>
    <dgm:cxn modelId="{637AEE7E-7C0F-4B1E-A39E-1D3C5CB47D00}" type="presOf" srcId="{7C9EB68F-F411-480C-96EB-7435A136F4BE}" destId="{E0B50374-B4C2-4989-BB47-F442EAFE61AB}" srcOrd="1" destOrd="0" presId="urn:microsoft.com/office/officeart/2005/8/layout/vProcess5"/>
    <dgm:cxn modelId="{77E1817F-44B6-406E-AC1D-AA670EE46E0C}" type="presOf" srcId="{75AAA221-E38E-4C09-92B8-3F8BA5000255}" destId="{7BED8C8D-EEF8-4AF6-B7E0-F2969236B4E6}" srcOrd="1" destOrd="0" presId="urn:microsoft.com/office/officeart/2005/8/layout/vProcess5"/>
    <dgm:cxn modelId="{4CAFBF8E-1CDE-4045-827B-82C2B2872C3E}" type="presOf" srcId="{5D709F17-B3ED-42CA-A77D-8DAD70AB4716}" destId="{6FB25E42-082A-48CA-9AB6-1374F1B746EA}" srcOrd="1" destOrd="0" presId="urn:microsoft.com/office/officeart/2005/8/layout/vProcess5"/>
    <dgm:cxn modelId="{4C2E8E9D-1D4A-4BF9-BB65-1F57F10500D0}" type="presOf" srcId="{7C9EB68F-F411-480C-96EB-7435A136F4BE}" destId="{67E9DA92-B08D-46F5-B765-594339C45FD1}" srcOrd="0" destOrd="0" presId="urn:microsoft.com/office/officeart/2005/8/layout/vProcess5"/>
    <dgm:cxn modelId="{490D2EA2-4152-4297-91D8-0E65FAA59DAB}" type="presOf" srcId="{0A1C1F07-5E59-49FD-BBF3-8664C974504F}" destId="{A67F0E00-6402-435E-875D-9D8F196F1653}" srcOrd="0" destOrd="0" presId="urn:microsoft.com/office/officeart/2005/8/layout/vProcess5"/>
    <dgm:cxn modelId="{F843D9A4-7131-4917-BC0D-0CAD7F628AF6}" srcId="{4E7907FD-7D7B-4575-ACEE-AC3FA18B2E9F}" destId="{5D709F17-B3ED-42CA-A77D-8DAD70AB4716}" srcOrd="1" destOrd="0" parTransId="{B531ECFA-7209-4655-9894-866BFE64E4CA}" sibTransId="{EF7E495D-68A8-4BB8-9F38-6265EC3EF24C}"/>
    <dgm:cxn modelId="{BB6E8DC2-0E76-4929-8917-B08E0B8302A2}" type="presOf" srcId="{75AAA221-E38E-4C09-92B8-3F8BA5000255}" destId="{2595F0EF-96D3-4D71-9920-0448F283D2BE}" srcOrd="0" destOrd="0" presId="urn:microsoft.com/office/officeart/2005/8/layout/vProcess5"/>
    <dgm:cxn modelId="{D88353D6-5728-49B0-97F2-8BD2173E96EF}" type="presOf" srcId="{7ED5B9F8-4775-4696-9075-6B06F1C69F86}" destId="{7541A28A-0D4C-4CCF-A98D-FE169A7EDC3C}" srcOrd="1" destOrd="0" presId="urn:microsoft.com/office/officeart/2005/8/layout/vProcess5"/>
    <dgm:cxn modelId="{B1D72FD7-B73A-4624-A368-CA516759804E}" srcId="{4E7907FD-7D7B-4575-ACEE-AC3FA18B2E9F}" destId="{75AAA221-E38E-4C09-92B8-3F8BA5000255}" srcOrd="2" destOrd="0" parTransId="{BB97AD05-3B8B-430C-ABD8-5527F33BE0E8}" sibTransId="{FD6BD946-7FEC-4391-AA34-097592871CB2}"/>
    <dgm:cxn modelId="{8FF553E3-F06E-4696-88D9-F0E677FEDCE6}" type="presOf" srcId="{3B8DC2E2-64D9-4EFC-B7D3-9596CED8A335}" destId="{87AF08B4-A669-4B44-95E5-4BBDA8DA0B77}" srcOrd="0" destOrd="0" presId="urn:microsoft.com/office/officeart/2005/8/layout/vProcess5"/>
    <dgm:cxn modelId="{5BC023F1-DB71-4013-89F9-4721B654DE34}" type="presOf" srcId="{EF7E495D-68A8-4BB8-9F38-6265EC3EF24C}" destId="{83CDA456-3D22-4547-98F5-6DDB43271C58}" srcOrd="0" destOrd="0" presId="urn:microsoft.com/office/officeart/2005/8/layout/vProcess5"/>
    <dgm:cxn modelId="{65A1D3F3-5D31-41C6-BEC0-5F12A66389F3}" type="presOf" srcId="{9AE44191-F2FE-4562-9469-9E609F02788E}" destId="{1B6E955A-9A02-465D-A75E-97DD4FF92E91}" srcOrd="1" destOrd="0" presId="urn:microsoft.com/office/officeart/2005/8/layout/vProcess5"/>
    <dgm:cxn modelId="{86800FF6-8777-444E-9B20-CD52AA8D5A10}" srcId="{4E7907FD-7D7B-4575-ACEE-AC3FA18B2E9F}" destId="{7C9EB68F-F411-480C-96EB-7435A136F4BE}" srcOrd="3" destOrd="0" parTransId="{35EAC359-DB8E-48BB-81BF-0EA1491660EE}" sibTransId="{3B8DC2E2-64D9-4EFC-B7D3-9596CED8A335}"/>
    <dgm:cxn modelId="{7C5C29F7-B9EE-417D-AD09-2F65092319C1}" type="presOf" srcId="{5D709F17-B3ED-42CA-A77D-8DAD70AB4716}" destId="{4F025B6A-5005-445A-957F-B8F792BC93D8}" srcOrd="0" destOrd="0" presId="urn:microsoft.com/office/officeart/2005/8/layout/vProcess5"/>
    <dgm:cxn modelId="{1C6453FE-266C-4B24-BFD5-7B15D0C91431}" srcId="{4E7907FD-7D7B-4575-ACEE-AC3FA18B2E9F}" destId="{9AE44191-F2FE-4562-9469-9E609F02788E}" srcOrd="0" destOrd="0" parTransId="{CE311AC5-9D91-47BB-827F-3B9F4571E441}" sibTransId="{0A1C1F07-5E59-49FD-BBF3-8664C974504F}"/>
    <dgm:cxn modelId="{5B24236F-226D-438C-BB2A-7037EA8D3A46}" type="presParOf" srcId="{272A917A-8404-4D5B-B9EA-CE9B525F8FE5}" destId="{624F160C-C420-4938-959C-B89EADBA0BDA}" srcOrd="0" destOrd="0" presId="urn:microsoft.com/office/officeart/2005/8/layout/vProcess5"/>
    <dgm:cxn modelId="{D2D38D58-9A4D-4BE7-8812-B2ACE578AB7E}" type="presParOf" srcId="{272A917A-8404-4D5B-B9EA-CE9B525F8FE5}" destId="{0300F3FB-3EE8-46B3-B9AC-9513D24AC153}" srcOrd="1" destOrd="0" presId="urn:microsoft.com/office/officeart/2005/8/layout/vProcess5"/>
    <dgm:cxn modelId="{4A4DD217-69B9-4D37-AD0A-BB2A7E19BF9D}" type="presParOf" srcId="{272A917A-8404-4D5B-B9EA-CE9B525F8FE5}" destId="{4F025B6A-5005-445A-957F-B8F792BC93D8}" srcOrd="2" destOrd="0" presId="urn:microsoft.com/office/officeart/2005/8/layout/vProcess5"/>
    <dgm:cxn modelId="{C5C282CF-9697-40C3-A824-2FBE7F1E9C7B}" type="presParOf" srcId="{272A917A-8404-4D5B-B9EA-CE9B525F8FE5}" destId="{2595F0EF-96D3-4D71-9920-0448F283D2BE}" srcOrd="3" destOrd="0" presId="urn:microsoft.com/office/officeart/2005/8/layout/vProcess5"/>
    <dgm:cxn modelId="{80E4C765-44C6-4128-9FC4-167D23B1DCD6}" type="presParOf" srcId="{272A917A-8404-4D5B-B9EA-CE9B525F8FE5}" destId="{67E9DA92-B08D-46F5-B765-594339C45FD1}" srcOrd="4" destOrd="0" presId="urn:microsoft.com/office/officeart/2005/8/layout/vProcess5"/>
    <dgm:cxn modelId="{4359B717-CBBE-4615-ACF3-6593E760DC41}" type="presParOf" srcId="{272A917A-8404-4D5B-B9EA-CE9B525F8FE5}" destId="{35202458-EC24-41A2-8DE1-24CE0BD5404F}" srcOrd="5" destOrd="0" presId="urn:microsoft.com/office/officeart/2005/8/layout/vProcess5"/>
    <dgm:cxn modelId="{2B821DDD-DFCA-496A-975F-C284ECDEF206}" type="presParOf" srcId="{272A917A-8404-4D5B-B9EA-CE9B525F8FE5}" destId="{A67F0E00-6402-435E-875D-9D8F196F1653}" srcOrd="6" destOrd="0" presId="urn:microsoft.com/office/officeart/2005/8/layout/vProcess5"/>
    <dgm:cxn modelId="{F4158720-6397-4BE6-A688-EDC7F840925C}" type="presParOf" srcId="{272A917A-8404-4D5B-B9EA-CE9B525F8FE5}" destId="{83CDA456-3D22-4547-98F5-6DDB43271C58}" srcOrd="7" destOrd="0" presId="urn:microsoft.com/office/officeart/2005/8/layout/vProcess5"/>
    <dgm:cxn modelId="{EC19A054-ED81-435D-AEC4-E91A5015A833}" type="presParOf" srcId="{272A917A-8404-4D5B-B9EA-CE9B525F8FE5}" destId="{4A6D8C9E-1BC6-439D-90CE-71A36166B70E}" srcOrd="8" destOrd="0" presId="urn:microsoft.com/office/officeart/2005/8/layout/vProcess5"/>
    <dgm:cxn modelId="{09A2A5E1-9DAA-4416-93B8-BC3F9509CD3A}" type="presParOf" srcId="{272A917A-8404-4D5B-B9EA-CE9B525F8FE5}" destId="{87AF08B4-A669-4B44-95E5-4BBDA8DA0B77}" srcOrd="9" destOrd="0" presId="urn:microsoft.com/office/officeart/2005/8/layout/vProcess5"/>
    <dgm:cxn modelId="{5F0C5C20-6B12-455E-BEEC-8E6B07FA2071}" type="presParOf" srcId="{272A917A-8404-4D5B-B9EA-CE9B525F8FE5}" destId="{1B6E955A-9A02-465D-A75E-97DD4FF92E91}" srcOrd="10" destOrd="0" presId="urn:microsoft.com/office/officeart/2005/8/layout/vProcess5"/>
    <dgm:cxn modelId="{7874B05D-0CF3-428D-B973-28EC52D7CB36}" type="presParOf" srcId="{272A917A-8404-4D5B-B9EA-CE9B525F8FE5}" destId="{6FB25E42-082A-48CA-9AB6-1374F1B746EA}" srcOrd="11" destOrd="0" presId="urn:microsoft.com/office/officeart/2005/8/layout/vProcess5"/>
    <dgm:cxn modelId="{BD7E1FA2-DC4E-429F-A3FF-807FE8F06687}" type="presParOf" srcId="{272A917A-8404-4D5B-B9EA-CE9B525F8FE5}" destId="{7BED8C8D-EEF8-4AF6-B7E0-F2969236B4E6}" srcOrd="12" destOrd="0" presId="urn:microsoft.com/office/officeart/2005/8/layout/vProcess5"/>
    <dgm:cxn modelId="{5025CA43-BE38-427A-91AF-B060E9B3ED44}" type="presParOf" srcId="{272A917A-8404-4D5B-B9EA-CE9B525F8FE5}" destId="{E0B50374-B4C2-4989-BB47-F442EAFE61AB}" srcOrd="13" destOrd="0" presId="urn:microsoft.com/office/officeart/2005/8/layout/vProcess5"/>
    <dgm:cxn modelId="{237F5831-AD10-4056-9D91-C6770D2D4570}" type="presParOf" srcId="{272A917A-8404-4D5B-B9EA-CE9B525F8FE5}" destId="{7541A28A-0D4C-4CCF-A98D-FE169A7EDC3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4E9AB41-A58A-4DF6-B912-287AB79DEAB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9B5AB6E2-C014-4983-91E2-68AEF06EDF73}">
      <dgm:prSet custT="1"/>
      <dgm:spPr/>
      <dgm:t>
        <a:bodyPr/>
        <a:lstStyle/>
        <a:p>
          <a:pPr algn="l"/>
          <a:r>
            <a:rPr lang="en-US" sz="1400" dirty="0">
              <a:latin typeface="Arial" panose="020B0604020202020204" pitchFamily="34" charset="0"/>
              <a:cs typeface="Arial" panose="020B0604020202020204" pitchFamily="34" charset="0"/>
            </a:rPr>
            <a:t>An </a:t>
          </a:r>
          <a:r>
            <a:rPr lang="en-US" sz="1400" u="sng" dirty="0">
              <a:latin typeface="Arial" panose="020B0604020202020204" pitchFamily="34" charset="0"/>
              <a:cs typeface="Arial" panose="020B0604020202020204" pitchFamily="34" charset="0"/>
              <a:hlinkClick xmlns:r="http://schemas.openxmlformats.org/officeDocument/2006/relationships" r:id="rId1"/>
            </a:rPr>
            <a:t>NPR</a:t>
          </a:r>
          <a:r>
            <a:rPr lang="en-US" sz="1400" dirty="0">
              <a:latin typeface="Arial" panose="020B0604020202020204" pitchFamily="34" charset="0"/>
              <a:cs typeface="Arial" panose="020B0604020202020204" pitchFamily="34" charset="0"/>
            </a:rPr>
            <a:t> investigation finds people with intellectual disabilities are raped at a rate seven times higher than those without disabilities. </a:t>
          </a:r>
        </a:p>
      </dgm:t>
    </dgm:pt>
    <dgm:pt modelId="{54A2E88C-2394-444B-83B5-3E13B52C5EE7}" type="parTrans" cxnId="{D37780D1-EC89-49B7-B554-4BEC2BA9B360}">
      <dgm:prSet/>
      <dgm:spPr/>
      <dgm:t>
        <a:bodyPr/>
        <a:lstStyle/>
        <a:p>
          <a:endParaRPr lang="en-US"/>
        </a:p>
      </dgm:t>
    </dgm:pt>
    <dgm:pt modelId="{FF564DAD-A790-456F-A14F-B3041C6684F6}" type="sibTrans" cxnId="{D37780D1-EC89-49B7-B554-4BEC2BA9B360}">
      <dgm:prSet/>
      <dgm:spPr/>
      <dgm:t>
        <a:bodyPr/>
        <a:lstStyle/>
        <a:p>
          <a:endParaRPr lang="en-US"/>
        </a:p>
      </dgm:t>
    </dgm:pt>
    <dgm:pt modelId="{373D6E42-659B-4B4B-B536-53FCF39A6A61}">
      <dgm:prSet custT="1"/>
      <dgm:spPr/>
      <dgm:t>
        <a:bodyPr/>
        <a:lstStyle/>
        <a:p>
          <a:pPr algn="l"/>
          <a:r>
            <a:rPr lang="en-US" sz="1400" u="sng" dirty="0">
              <a:latin typeface="Arial" panose="020B0604020202020204" pitchFamily="34" charset="0"/>
              <a:cs typeface="Arial" panose="020B0604020202020204" pitchFamily="34" charset="0"/>
              <a:hlinkClick xmlns:r="http://schemas.openxmlformats.org/officeDocument/2006/relationships" r:id="rId2"/>
            </a:rPr>
            <a:t>Women with disabilities</a:t>
          </a:r>
          <a:r>
            <a:rPr lang="en-US" sz="1400" dirty="0">
              <a:latin typeface="Arial" panose="020B0604020202020204" pitchFamily="34" charset="0"/>
              <a:cs typeface="Arial" panose="020B0604020202020204" pitchFamily="34" charset="0"/>
            </a:rPr>
            <a:t> have a 40% greater chance of intimate partner violence than those without disabilities </a:t>
          </a:r>
        </a:p>
      </dgm:t>
    </dgm:pt>
    <dgm:pt modelId="{8DD5387A-4373-41BF-82CF-0B1EB18C3C15}" type="parTrans" cxnId="{13979C62-9629-4B62-B5DE-E97FFE1CFDD6}">
      <dgm:prSet/>
      <dgm:spPr/>
      <dgm:t>
        <a:bodyPr/>
        <a:lstStyle/>
        <a:p>
          <a:endParaRPr lang="en-US"/>
        </a:p>
      </dgm:t>
    </dgm:pt>
    <dgm:pt modelId="{C92BEF5E-ECC6-405E-8BF8-AE0862712352}" type="sibTrans" cxnId="{13979C62-9629-4B62-B5DE-E97FFE1CFDD6}">
      <dgm:prSet/>
      <dgm:spPr/>
      <dgm:t>
        <a:bodyPr/>
        <a:lstStyle/>
        <a:p>
          <a:endParaRPr lang="en-US"/>
        </a:p>
      </dgm:t>
    </dgm:pt>
    <dgm:pt modelId="{D1B5B746-B1B4-4414-9DF0-63C1C6EF73BB}">
      <dgm:prSet custT="1"/>
      <dgm:spPr/>
      <dgm:t>
        <a:bodyPr/>
        <a:lstStyle/>
        <a:p>
          <a:pPr algn="l"/>
          <a:r>
            <a:rPr lang="en-US" sz="1400">
              <a:latin typeface="Arial" panose="020B0604020202020204" pitchFamily="34" charset="0"/>
              <a:cs typeface="Arial" panose="020B0604020202020204" pitchFamily="34" charset="0"/>
            </a:rPr>
            <a:t>According to </a:t>
          </a:r>
          <a:r>
            <a:rPr lang="en-US" sz="1400" u="sng">
              <a:latin typeface="Arial" panose="020B0604020202020204" pitchFamily="34" charset="0"/>
              <a:cs typeface="Arial" panose="020B0604020202020204" pitchFamily="34" charset="0"/>
              <a:hlinkClick xmlns:r="http://schemas.openxmlformats.org/officeDocument/2006/relationships" r:id="rId3"/>
            </a:rPr>
            <a:t>the U.S. Department of Justice Crime Against Persons with Disabilities report </a:t>
          </a:r>
          <a:r>
            <a:rPr lang="en-US" sz="1400">
              <a:latin typeface="Arial" panose="020B0604020202020204" pitchFamily="34" charset="0"/>
              <a:cs typeface="Arial" panose="020B0604020202020204" pitchFamily="34" charset="0"/>
            </a:rPr>
            <a:t>(2009-2019), women and girls with disabilities face the highest rates of physical and sexual violence.</a:t>
          </a:r>
        </a:p>
      </dgm:t>
    </dgm:pt>
    <dgm:pt modelId="{E0E3BE10-4F16-421E-869E-2A5E25F3467D}" type="parTrans" cxnId="{6F47E2CD-27C5-4301-9645-2EFD0755598B}">
      <dgm:prSet/>
      <dgm:spPr/>
      <dgm:t>
        <a:bodyPr/>
        <a:lstStyle/>
        <a:p>
          <a:endParaRPr lang="en-US"/>
        </a:p>
      </dgm:t>
    </dgm:pt>
    <dgm:pt modelId="{912DD057-7D19-4639-BDDE-7AFADEB1E7F7}" type="sibTrans" cxnId="{6F47E2CD-27C5-4301-9645-2EFD0755598B}">
      <dgm:prSet/>
      <dgm:spPr/>
      <dgm:t>
        <a:bodyPr/>
        <a:lstStyle/>
        <a:p>
          <a:endParaRPr lang="en-US"/>
        </a:p>
      </dgm:t>
    </dgm:pt>
    <dgm:pt modelId="{72800764-B50A-4499-ADB7-CBAF95C3D40D}" type="pres">
      <dgm:prSet presAssocID="{F4E9AB41-A58A-4DF6-B912-287AB79DEAB3}" presName="hierChild1" presStyleCnt="0">
        <dgm:presLayoutVars>
          <dgm:chPref val="1"/>
          <dgm:dir/>
          <dgm:animOne val="branch"/>
          <dgm:animLvl val="lvl"/>
          <dgm:resizeHandles/>
        </dgm:presLayoutVars>
      </dgm:prSet>
      <dgm:spPr/>
    </dgm:pt>
    <dgm:pt modelId="{B6669604-9576-43B6-BBC6-0184DA236C12}" type="pres">
      <dgm:prSet presAssocID="{9B5AB6E2-C014-4983-91E2-68AEF06EDF73}" presName="hierRoot1" presStyleCnt="0"/>
      <dgm:spPr/>
    </dgm:pt>
    <dgm:pt modelId="{8157614C-AB65-4595-BACD-53FA958C8179}" type="pres">
      <dgm:prSet presAssocID="{9B5AB6E2-C014-4983-91E2-68AEF06EDF73}" presName="composite" presStyleCnt="0"/>
      <dgm:spPr/>
    </dgm:pt>
    <dgm:pt modelId="{C2C75B4C-9815-4980-89BD-D4E4C1FC62B7}" type="pres">
      <dgm:prSet presAssocID="{9B5AB6E2-C014-4983-91E2-68AEF06EDF73}" presName="background" presStyleLbl="node0" presStyleIdx="0" presStyleCnt="3"/>
      <dgm:spPr/>
    </dgm:pt>
    <dgm:pt modelId="{EB088772-2BDC-4164-91B3-136DC4006E9C}" type="pres">
      <dgm:prSet presAssocID="{9B5AB6E2-C014-4983-91E2-68AEF06EDF73}" presName="text" presStyleLbl="fgAcc0" presStyleIdx="0" presStyleCnt="3" custScaleX="154375" custScaleY="183759" custLinFactNeighborX="-2676" custLinFactNeighborY="3800">
        <dgm:presLayoutVars>
          <dgm:chPref val="3"/>
        </dgm:presLayoutVars>
      </dgm:prSet>
      <dgm:spPr/>
    </dgm:pt>
    <dgm:pt modelId="{6AE1646B-B0D9-4963-812E-DF6FD9EF5C8B}" type="pres">
      <dgm:prSet presAssocID="{9B5AB6E2-C014-4983-91E2-68AEF06EDF73}" presName="hierChild2" presStyleCnt="0"/>
      <dgm:spPr/>
    </dgm:pt>
    <dgm:pt modelId="{95B69416-E3FD-4ADC-B00D-AE851DD39DC8}" type="pres">
      <dgm:prSet presAssocID="{373D6E42-659B-4B4B-B536-53FCF39A6A61}" presName="hierRoot1" presStyleCnt="0"/>
      <dgm:spPr/>
    </dgm:pt>
    <dgm:pt modelId="{1FBAA6AA-0527-4B37-9A37-6F62C4DB0951}" type="pres">
      <dgm:prSet presAssocID="{373D6E42-659B-4B4B-B536-53FCF39A6A61}" presName="composite" presStyleCnt="0"/>
      <dgm:spPr/>
    </dgm:pt>
    <dgm:pt modelId="{B6031114-CE46-45A8-81B3-C457BD7FE5BE}" type="pres">
      <dgm:prSet presAssocID="{373D6E42-659B-4B4B-B536-53FCF39A6A61}" presName="background" presStyleLbl="node0" presStyleIdx="1" presStyleCnt="3"/>
      <dgm:spPr/>
    </dgm:pt>
    <dgm:pt modelId="{71955300-EEFE-4A33-81C1-C4768D1586F0}" type="pres">
      <dgm:prSet presAssocID="{373D6E42-659B-4B4B-B536-53FCF39A6A61}" presName="text" presStyleLbl="fgAcc0" presStyleIdx="1" presStyleCnt="3" custScaleX="154375" custScaleY="183759" custLinFactNeighborX="-2676" custLinFactNeighborY="3800">
        <dgm:presLayoutVars>
          <dgm:chPref val="3"/>
        </dgm:presLayoutVars>
      </dgm:prSet>
      <dgm:spPr/>
    </dgm:pt>
    <dgm:pt modelId="{C0B49AFD-5520-4079-BFAD-F237C8F2B0C4}" type="pres">
      <dgm:prSet presAssocID="{373D6E42-659B-4B4B-B536-53FCF39A6A61}" presName="hierChild2" presStyleCnt="0"/>
      <dgm:spPr/>
    </dgm:pt>
    <dgm:pt modelId="{8ED3B5B7-3A7D-4971-A0C5-FF447C9D6DBB}" type="pres">
      <dgm:prSet presAssocID="{D1B5B746-B1B4-4414-9DF0-63C1C6EF73BB}" presName="hierRoot1" presStyleCnt="0"/>
      <dgm:spPr/>
    </dgm:pt>
    <dgm:pt modelId="{FAAA769E-9B89-48D2-9DE4-64C393122068}" type="pres">
      <dgm:prSet presAssocID="{D1B5B746-B1B4-4414-9DF0-63C1C6EF73BB}" presName="composite" presStyleCnt="0"/>
      <dgm:spPr/>
    </dgm:pt>
    <dgm:pt modelId="{0DD93332-2282-4D29-A3D1-47CB6B73CF6D}" type="pres">
      <dgm:prSet presAssocID="{D1B5B746-B1B4-4414-9DF0-63C1C6EF73BB}" presName="background" presStyleLbl="node0" presStyleIdx="2" presStyleCnt="3"/>
      <dgm:spPr/>
    </dgm:pt>
    <dgm:pt modelId="{CC697127-92E3-4CEA-817A-69AB16650A99}" type="pres">
      <dgm:prSet presAssocID="{D1B5B746-B1B4-4414-9DF0-63C1C6EF73BB}" presName="text" presStyleLbl="fgAcc0" presStyleIdx="2" presStyleCnt="3" custScaleX="154375" custScaleY="183759" custLinFactNeighborY="3800">
        <dgm:presLayoutVars>
          <dgm:chPref val="3"/>
        </dgm:presLayoutVars>
      </dgm:prSet>
      <dgm:spPr/>
    </dgm:pt>
    <dgm:pt modelId="{9F66ACF1-47CE-4FB7-B6FF-6942FF889B91}" type="pres">
      <dgm:prSet presAssocID="{D1B5B746-B1B4-4414-9DF0-63C1C6EF73BB}" presName="hierChild2" presStyleCnt="0"/>
      <dgm:spPr/>
    </dgm:pt>
  </dgm:ptLst>
  <dgm:cxnLst>
    <dgm:cxn modelId="{F6E5912D-5BAA-417C-A0B7-A270A2FADF1A}" type="presOf" srcId="{9B5AB6E2-C014-4983-91E2-68AEF06EDF73}" destId="{EB088772-2BDC-4164-91B3-136DC4006E9C}" srcOrd="0" destOrd="0" presId="urn:microsoft.com/office/officeart/2005/8/layout/hierarchy1"/>
    <dgm:cxn modelId="{3B032261-FDBD-45D9-9DAF-EE1AB1D0A68E}" type="presOf" srcId="{373D6E42-659B-4B4B-B536-53FCF39A6A61}" destId="{71955300-EEFE-4A33-81C1-C4768D1586F0}" srcOrd="0" destOrd="0" presId="urn:microsoft.com/office/officeart/2005/8/layout/hierarchy1"/>
    <dgm:cxn modelId="{13979C62-9629-4B62-B5DE-E97FFE1CFDD6}" srcId="{F4E9AB41-A58A-4DF6-B912-287AB79DEAB3}" destId="{373D6E42-659B-4B4B-B536-53FCF39A6A61}" srcOrd="1" destOrd="0" parTransId="{8DD5387A-4373-41BF-82CF-0B1EB18C3C15}" sibTransId="{C92BEF5E-ECC6-405E-8BF8-AE0862712352}"/>
    <dgm:cxn modelId="{BCC28D93-012F-4540-9235-ED1904282508}" type="presOf" srcId="{D1B5B746-B1B4-4414-9DF0-63C1C6EF73BB}" destId="{CC697127-92E3-4CEA-817A-69AB16650A99}" srcOrd="0" destOrd="0" presId="urn:microsoft.com/office/officeart/2005/8/layout/hierarchy1"/>
    <dgm:cxn modelId="{6F47E2CD-27C5-4301-9645-2EFD0755598B}" srcId="{F4E9AB41-A58A-4DF6-B912-287AB79DEAB3}" destId="{D1B5B746-B1B4-4414-9DF0-63C1C6EF73BB}" srcOrd="2" destOrd="0" parTransId="{E0E3BE10-4F16-421E-869E-2A5E25F3467D}" sibTransId="{912DD057-7D19-4639-BDDE-7AFADEB1E7F7}"/>
    <dgm:cxn modelId="{D37780D1-EC89-49B7-B554-4BEC2BA9B360}" srcId="{F4E9AB41-A58A-4DF6-B912-287AB79DEAB3}" destId="{9B5AB6E2-C014-4983-91E2-68AEF06EDF73}" srcOrd="0" destOrd="0" parTransId="{54A2E88C-2394-444B-83B5-3E13B52C5EE7}" sibTransId="{FF564DAD-A790-456F-A14F-B3041C6684F6}"/>
    <dgm:cxn modelId="{F75D42D5-DCEF-4B15-AD07-D114B39F70A9}" type="presOf" srcId="{F4E9AB41-A58A-4DF6-B912-287AB79DEAB3}" destId="{72800764-B50A-4499-ADB7-CBAF95C3D40D}" srcOrd="0" destOrd="0" presId="urn:microsoft.com/office/officeart/2005/8/layout/hierarchy1"/>
    <dgm:cxn modelId="{ACB836D5-BCB9-4B73-AB23-3BAF163A5AC5}" type="presParOf" srcId="{72800764-B50A-4499-ADB7-CBAF95C3D40D}" destId="{B6669604-9576-43B6-BBC6-0184DA236C12}" srcOrd="0" destOrd="0" presId="urn:microsoft.com/office/officeart/2005/8/layout/hierarchy1"/>
    <dgm:cxn modelId="{12A84CB2-1F3E-4F6D-BEDC-359DD9306054}" type="presParOf" srcId="{B6669604-9576-43B6-BBC6-0184DA236C12}" destId="{8157614C-AB65-4595-BACD-53FA958C8179}" srcOrd="0" destOrd="0" presId="urn:microsoft.com/office/officeart/2005/8/layout/hierarchy1"/>
    <dgm:cxn modelId="{D5C99C7C-76ED-495F-8F3E-AFFB34117F8B}" type="presParOf" srcId="{8157614C-AB65-4595-BACD-53FA958C8179}" destId="{C2C75B4C-9815-4980-89BD-D4E4C1FC62B7}" srcOrd="0" destOrd="0" presId="urn:microsoft.com/office/officeart/2005/8/layout/hierarchy1"/>
    <dgm:cxn modelId="{717289AB-8719-4258-A0D3-CB15A3D0BAAA}" type="presParOf" srcId="{8157614C-AB65-4595-BACD-53FA958C8179}" destId="{EB088772-2BDC-4164-91B3-136DC4006E9C}" srcOrd="1" destOrd="0" presId="urn:microsoft.com/office/officeart/2005/8/layout/hierarchy1"/>
    <dgm:cxn modelId="{5E3A10EC-07BE-4316-8392-33AE1C1A9BA7}" type="presParOf" srcId="{B6669604-9576-43B6-BBC6-0184DA236C12}" destId="{6AE1646B-B0D9-4963-812E-DF6FD9EF5C8B}" srcOrd="1" destOrd="0" presId="urn:microsoft.com/office/officeart/2005/8/layout/hierarchy1"/>
    <dgm:cxn modelId="{B59B18FB-8445-415B-946D-6C7166ADBC28}" type="presParOf" srcId="{72800764-B50A-4499-ADB7-CBAF95C3D40D}" destId="{95B69416-E3FD-4ADC-B00D-AE851DD39DC8}" srcOrd="1" destOrd="0" presId="urn:microsoft.com/office/officeart/2005/8/layout/hierarchy1"/>
    <dgm:cxn modelId="{01A65669-30C3-411A-9BB3-D45E8F6DD7C8}" type="presParOf" srcId="{95B69416-E3FD-4ADC-B00D-AE851DD39DC8}" destId="{1FBAA6AA-0527-4B37-9A37-6F62C4DB0951}" srcOrd="0" destOrd="0" presId="urn:microsoft.com/office/officeart/2005/8/layout/hierarchy1"/>
    <dgm:cxn modelId="{663322B2-E1FC-4C85-8467-F93467C02B5C}" type="presParOf" srcId="{1FBAA6AA-0527-4B37-9A37-6F62C4DB0951}" destId="{B6031114-CE46-45A8-81B3-C457BD7FE5BE}" srcOrd="0" destOrd="0" presId="urn:microsoft.com/office/officeart/2005/8/layout/hierarchy1"/>
    <dgm:cxn modelId="{1294C88E-94B6-49CB-B2DF-2D3D599340A0}" type="presParOf" srcId="{1FBAA6AA-0527-4B37-9A37-6F62C4DB0951}" destId="{71955300-EEFE-4A33-81C1-C4768D1586F0}" srcOrd="1" destOrd="0" presId="urn:microsoft.com/office/officeart/2005/8/layout/hierarchy1"/>
    <dgm:cxn modelId="{82D17D8C-8234-48EF-8571-19B1B18C6E3F}" type="presParOf" srcId="{95B69416-E3FD-4ADC-B00D-AE851DD39DC8}" destId="{C0B49AFD-5520-4079-BFAD-F237C8F2B0C4}" srcOrd="1" destOrd="0" presId="urn:microsoft.com/office/officeart/2005/8/layout/hierarchy1"/>
    <dgm:cxn modelId="{D9546082-281A-4E7D-82B3-38DCBB0F606C}" type="presParOf" srcId="{72800764-B50A-4499-ADB7-CBAF95C3D40D}" destId="{8ED3B5B7-3A7D-4971-A0C5-FF447C9D6DBB}" srcOrd="2" destOrd="0" presId="urn:microsoft.com/office/officeart/2005/8/layout/hierarchy1"/>
    <dgm:cxn modelId="{2B882147-8983-4E54-9291-87B8894B41E4}" type="presParOf" srcId="{8ED3B5B7-3A7D-4971-A0C5-FF447C9D6DBB}" destId="{FAAA769E-9B89-48D2-9DE4-64C393122068}" srcOrd="0" destOrd="0" presId="urn:microsoft.com/office/officeart/2005/8/layout/hierarchy1"/>
    <dgm:cxn modelId="{515BE780-4AA6-4200-9046-9EAB0A05F544}" type="presParOf" srcId="{FAAA769E-9B89-48D2-9DE4-64C393122068}" destId="{0DD93332-2282-4D29-A3D1-47CB6B73CF6D}" srcOrd="0" destOrd="0" presId="urn:microsoft.com/office/officeart/2005/8/layout/hierarchy1"/>
    <dgm:cxn modelId="{F9041E8B-04AC-4DA8-B731-2C6F2AEEAF5E}" type="presParOf" srcId="{FAAA769E-9B89-48D2-9DE4-64C393122068}" destId="{CC697127-92E3-4CEA-817A-69AB16650A99}" srcOrd="1" destOrd="0" presId="urn:microsoft.com/office/officeart/2005/8/layout/hierarchy1"/>
    <dgm:cxn modelId="{5684E4FC-D02D-46F3-9AAE-2C701B427253}" type="presParOf" srcId="{8ED3B5B7-3A7D-4971-A0C5-FF447C9D6DBB}" destId="{9F66ACF1-47CE-4FB7-B6FF-6942FF889B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F0F73-2F7F-4C72-A1FE-EA14DFA1A9D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2ADED49-4C68-42B7-819A-53CEB005B5CF}">
      <dgm:prSet phldrT="[Text]" custT="1"/>
      <dgm:spPr/>
      <dgm:t>
        <a:bodyPr/>
        <a:lstStyle/>
        <a:p>
          <a:pPr>
            <a:lnSpc>
              <a:spcPct val="100000"/>
            </a:lnSpc>
          </a:pPr>
          <a:r>
            <a:rPr lang="en-US" sz="1400" b="1" dirty="0">
              <a:latin typeface="Arial" panose="020B0604020202020204" pitchFamily="34" charset="0"/>
              <a:cs typeface="Arial" panose="020B0604020202020204" pitchFamily="34" charset="0"/>
            </a:rPr>
            <a:t>Physical </a:t>
          </a:r>
          <a:r>
            <a:rPr lang="en-US" sz="1400" dirty="0">
              <a:latin typeface="Arial" panose="020B0604020202020204" pitchFamily="34" charset="0"/>
              <a:cs typeface="Arial" panose="020B0604020202020204" pitchFamily="34" charset="0"/>
            </a:rPr>
            <a:t>— Hitting, pushing, punching, slapping, under and/or over-medicating.</a:t>
          </a:r>
        </a:p>
      </dgm:t>
    </dgm:pt>
    <dgm:pt modelId="{A63CF5CB-D70E-4F7D-BAA5-269AA2F7FDAC}" type="parTrans" cxnId="{CFA4AE05-71F3-4141-B257-83A9DE79FFF5}">
      <dgm:prSet/>
      <dgm:spPr/>
      <dgm:t>
        <a:bodyPr/>
        <a:lstStyle/>
        <a:p>
          <a:endParaRPr lang="en-US" sz="1400"/>
        </a:p>
      </dgm:t>
    </dgm:pt>
    <dgm:pt modelId="{704439D6-915D-47AA-B5BE-888132F5D371}" type="sibTrans" cxnId="{CFA4AE05-71F3-4141-B257-83A9DE79FFF5}">
      <dgm:prSet/>
      <dgm:spPr/>
      <dgm:t>
        <a:bodyPr/>
        <a:lstStyle/>
        <a:p>
          <a:pPr>
            <a:lnSpc>
              <a:spcPct val="100000"/>
            </a:lnSpc>
          </a:pPr>
          <a:endParaRPr lang="en-US" sz="1400"/>
        </a:p>
      </dgm:t>
    </dgm:pt>
    <dgm:pt modelId="{925FF437-1DCB-4BC6-8A2A-301160E4C31C}">
      <dgm:prSet phldrT="[Text]" custT="1"/>
      <dgm:spPr/>
      <dgm:t>
        <a:bodyPr/>
        <a:lstStyle/>
        <a:p>
          <a:pPr>
            <a:lnSpc>
              <a:spcPct val="100000"/>
            </a:lnSpc>
          </a:pPr>
          <a:r>
            <a:rPr lang="en-US" sz="1400" b="1" dirty="0">
              <a:latin typeface="Arial" panose="020B0604020202020204" pitchFamily="34" charset="0"/>
              <a:cs typeface="Arial" panose="020B0604020202020204" pitchFamily="34" charset="0"/>
            </a:rPr>
            <a:t>Isolation</a:t>
          </a:r>
          <a:r>
            <a:rPr lang="en-US" sz="1400" dirty="0">
              <a:latin typeface="Arial" panose="020B0604020202020204" pitchFamily="34" charset="0"/>
              <a:cs typeface="Arial" panose="020B0604020202020204" pitchFamily="34" charset="0"/>
            </a:rPr>
            <a:t> — using “disabilities culture” to isolate survivor, denial of access to communication, information, pathway, healthcare, culture and religious practice, and more</a:t>
          </a:r>
        </a:p>
      </dgm:t>
    </dgm:pt>
    <dgm:pt modelId="{2BA3FA77-FD71-4B86-84D7-52166A759559}" type="parTrans" cxnId="{22C4EB17-F57C-4BD9-BE8E-FF1B16C58EBE}">
      <dgm:prSet/>
      <dgm:spPr/>
      <dgm:t>
        <a:bodyPr/>
        <a:lstStyle/>
        <a:p>
          <a:endParaRPr lang="en-US" sz="1400"/>
        </a:p>
      </dgm:t>
    </dgm:pt>
    <dgm:pt modelId="{FB6F26F5-9C0C-43D1-A631-06B9CD415B70}" type="sibTrans" cxnId="{22C4EB17-F57C-4BD9-BE8E-FF1B16C58EBE}">
      <dgm:prSet/>
      <dgm:spPr/>
      <dgm:t>
        <a:bodyPr/>
        <a:lstStyle/>
        <a:p>
          <a:pPr>
            <a:lnSpc>
              <a:spcPct val="100000"/>
            </a:lnSpc>
          </a:pPr>
          <a:endParaRPr lang="en-US" sz="1400"/>
        </a:p>
      </dgm:t>
    </dgm:pt>
    <dgm:pt modelId="{33C57301-DA0F-44AA-8857-C6FE2C1D1260}">
      <dgm:prSet phldrT="[Text]" custT="1"/>
      <dgm:spPr/>
      <dgm:t>
        <a:bodyPr/>
        <a:lstStyle/>
        <a:p>
          <a:pPr>
            <a:lnSpc>
              <a:spcPct val="100000"/>
            </a:lnSpc>
          </a:pPr>
          <a:r>
            <a:rPr lang="en-US" sz="1400" b="1" dirty="0">
              <a:latin typeface="Arial" panose="020B0604020202020204" pitchFamily="34" charset="0"/>
              <a:cs typeface="Arial" panose="020B0604020202020204" pitchFamily="34" charset="0"/>
            </a:rPr>
            <a:t>Emotional</a:t>
          </a:r>
          <a:r>
            <a:rPr lang="en-US" sz="1400" dirty="0">
              <a:latin typeface="Arial" panose="020B0604020202020204" pitchFamily="34" charset="0"/>
              <a:cs typeface="Arial" panose="020B0604020202020204" pitchFamily="34" charset="0"/>
            </a:rPr>
            <a:t> —Using “disability” to manipulate and control,  threats, put-downs, name-calling, ridicule of personal/cultural beliefs, threats against family members, pets, immigration/disabilities/LGBTQ+ &amp; HIV status, minimize, and manipulate .</a:t>
          </a:r>
        </a:p>
      </dgm:t>
    </dgm:pt>
    <dgm:pt modelId="{A0E8AD5C-72F3-43F0-BD81-39A666759113}" type="parTrans" cxnId="{CF0C3D6A-42A4-4514-B68C-F68B408B9500}">
      <dgm:prSet/>
      <dgm:spPr/>
      <dgm:t>
        <a:bodyPr/>
        <a:lstStyle/>
        <a:p>
          <a:endParaRPr lang="en-US" sz="1400"/>
        </a:p>
      </dgm:t>
    </dgm:pt>
    <dgm:pt modelId="{AAF83DD7-1648-4625-AF0C-8523996F494B}" type="sibTrans" cxnId="{CF0C3D6A-42A4-4514-B68C-F68B408B9500}">
      <dgm:prSet/>
      <dgm:spPr/>
      <dgm:t>
        <a:bodyPr/>
        <a:lstStyle/>
        <a:p>
          <a:pPr>
            <a:lnSpc>
              <a:spcPct val="100000"/>
            </a:lnSpc>
          </a:pPr>
          <a:endParaRPr lang="en-US" sz="1400"/>
        </a:p>
      </dgm:t>
    </dgm:pt>
    <dgm:pt modelId="{2AC34565-462E-41EA-8132-C11FE9C4E095}">
      <dgm:prSet phldrT="[Text]" custT="1"/>
      <dgm:spPr/>
      <dgm:t>
        <a:bodyPr/>
        <a:lstStyle/>
        <a:p>
          <a:pPr>
            <a:lnSpc>
              <a:spcPct val="100000"/>
            </a:lnSpc>
          </a:pPr>
          <a:r>
            <a:rPr lang="en-US" sz="1400" b="1" dirty="0">
              <a:latin typeface="Arial" panose="020B0604020202020204" pitchFamily="34" charset="0"/>
              <a:cs typeface="Arial" panose="020B0604020202020204" pitchFamily="34" charset="0"/>
            </a:rPr>
            <a:t>Financial </a:t>
          </a:r>
          <a:r>
            <a:rPr lang="en-US" sz="1400" dirty="0">
              <a:latin typeface="Arial" panose="020B0604020202020204" pitchFamily="34" charset="0"/>
              <a:cs typeface="Arial" panose="020B0604020202020204" pitchFamily="34" charset="0"/>
            </a:rPr>
            <a:t>– No access or knowledge of money movement, control of spending/non-spending, access of employment/education, trafficking/exploitation </a:t>
          </a:r>
        </a:p>
      </dgm:t>
    </dgm:pt>
    <dgm:pt modelId="{B8077342-B6F8-433B-AE5F-3EC8D44D3513}" type="parTrans" cxnId="{74C4D352-4F45-4988-90AD-AB5A01A6D8F7}">
      <dgm:prSet/>
      <dgm:spPr/>
      <dgm:t>
        <a:bodyPr/>
        <a:lstStyle/>
        <a:p>
          <a:endParaRPr lang="en-US" sz="1400"/>
        </a:p>
      </dgm:t>
    </dgm:pt>
    <dgm:pt modelId="{44D3279C-7E55-44A5-9BBA-4F8A2F03E5B3}" type="sibTrans" cxnId="{74C4D352-4F45-4988-90AD-AB5A01A6D8F7}">
      <dgm:prSet/>
      <dgm:spPr/>
      <dgm:t>
        <a:bodyPr/>
        <a:lstStyle/>
        <a:p>
          <a:pPr>
            <a:lnSpc>
              <a:spcPct val="100000"/>
            </a:lnSpc>
          </a:pPr>
          <a:endParaRPr lang="en-US" sz="1400"/>
        </a:p>
      </dgm:t>
    </dgm:pt>
    <dgm:pt modelId="{22654311-29D6-42A1-9E20-CD077EF14807}">
      <dgm:prSet phldrT="[Text]" custT="1"/>
      <dgm:spPr/>
      <dgm:t>
        <a:bodyPr/>
        <a:lstStyle/>
        <a:p>
          <a:pPr>
            <a:lnSpc>
              <a:spcPct val="100000"/>
            </a:lnSpc>
          </a:pPr>
          <a:r>
            <a:rPr lang="en-US" sz="1400" b="1" dirty="0">
              <a:latin typeface="Arial" panose="020B0604020202020204" pitchFamily="34" charset="0"/>
              <a:cs typeface="Arial" panose="020B0604020202020204" pitchFamily="34" charset="0"/>
            </a:rPr>
            <a:t>Abandonment</a:t>
          </a:r>
          <a:r>
            <a:rPr lang="en-US" sz="1400" dirty="0">
              <a:latin typeface="Arial" panose="020B0604020202020204" pitchFamily="34" charset="0"/>
              <a:cs typeface="Arial" panose="020B0604020202020204" pitchFamily="34" charset="0"/>
            </a:rPr>
            <a:t> –Refusing to provide proper food, housing, or medical care.</a:t>
          </a:r>
        </a:p>
      </dgm:t>
    </dgm:pt>
    <dgm:pt modelId="{88FCA0B9-47A0-4191-9265-D3EFD0B8992D}" type="parTrans" cxnId="{F9107B69-D7FE-4222-AEA3-D7BDF99C78A2}">
      <dgm:prSet/>
      <dgm:spPr/>
      <dgm:t>
        <a:bodyPr/>
        <a:lstStyle/>
        <a:p>
          <a:endParaRPr lang="en-US" sz="1400"/>
        </a:p>
      </dgm:t>
    </dgm:pt>
    <dgm:pt modelId="{3A71BC6F-CD6F-4A55-8986-0F2FD580E20A}" type="sibTrans" cxnId="{F9107B69-D7FE-4222-AEA3-D7BDF99C78A2}">
      <dgm:prSet/>
      <dgm:spPr/>
      <dgm:t>
        <a:bodyPr/>
        <a:lstStyle/>
        <a:p>
          <a:pPr>
            <a:lnSpc>
              <a:spcPct val="100000"/>
            </a:lnSpc>
          </a:pPr>
          <a:endParaRPr lang="en-US" sz="1400"/>
        </a:p>
      </dgm:t>
    </dgm:pt>
    <dgm:pt modelId="{7423625A-A163-447C-94B6-48035C69EC74}">
      <dgm:prSet custT="1"/>
      <dgm:spPr/>
      <dgm:t>
        <a:bodyPr/>
        <a:lstStyle/>
        <a:p>
          <a:pPr>
            <a:lnSpc>
              <a:spcPct val="100000"/>
            </a:lnSpc>
          </a:pPr>
          <a:r>
            <a:rPr lang="en-US" sz="1400" b="1" dirty="0">
              <a:latin typeface="Arial" panose="020B0604020202020204" pitchFamily="34" charset="0"/>
              <a:cs typeface="Arial" panose="020B0604020202020204" pitchFamily="34" charset="0"/>
            </a:rPr>
            <a:t>Sexual</a:t>
          </a:r>
          <a:r>
            <a:rPr lang="en-US" sz="1400" dirty="0">
              <a:latin typeface="Arial" panose="020B0604020202020204" pitchFamily="34" charset="0"/>
              <a:cs typeface="Arial" panose="020B0604020202020204" pitchFamily="34" charset="0"/>
            </a:rPr>
            <a:t> —Inappropriate unwanted touching, watching, recording, or photographing. Inappropriate unwanted massages, non-consensual intercourse, exposing of genitals, exposing to pornography.</a:t>
          </a:r>
        </a:p>
      </dgm:t>
    </dgm:pt>
    <dgm:pt modelId="{8B8FDCED-37FE-4065-9ECE-55391B797385}" type="parTrans" cxnId="{F6FC78AD-EE77-45DB-937D-F5A0919F126B}">
      <dgm:prSet/>
      <dgm:spPr/>
      <dgm:t>
        <a:bodyPr/>
        <a:lstStyle/>
        <a:p>
          <a:endParaRPr lang="en-US" sz="1400"/>
        </a:p>
      </dgm:t>
    </dgm:pt>
    <dgm:pt modelId="{298CF6E7-F897-49C9-90AF-9BB3E0BD111F}" type="sibTrans" cxnId="{F6FC78AD-EE77-45DB-937D-F5A0919F126B}">
      <dgm:prSet/>
      <dgm:spPr/>
      <dgm:t>
        <a:bodyPr/>
        <a:lstStyle/>
        <a:p>
          <a:pPr>
            <a:lnSpc>
              <a:spcPct val="100000"/>
            </a:lnSpc>
          </a:pPr>
          <a:endParaRPr lang="en-US" sz="1400"/>
        </a:p>
      </dgm:t>
    </dgm:pt>
    <dgm:pt modelId="{2696E535-25EA-4137-9281-FA01CF3E60AF}">
      <dgm:prSet custT="1"/>
      <dgm:spPr/>
      <dgm:t>
        <a:bodyPr/>
        <a:lstStyle/>
        <a:p>
          <a:pPr>
            <a:lnSpc>
              <a:spcPct val="100000"/>
            </a:lnSpc>
          </a:pPr>
          <a:r>
            <a:rPr lang="en-US" sz="1400" b="1" dirty="0">
              <a:latin typeface="Arial" panose="020B0604020202020204" pitchFamily="34" charset="0"/>
              <a:cs typeface="Arial" panose="020B0604020202020204" pitchFamily="34" charset="0"/>
            </a:rPr>
            <a:t>Neglect</a:t>
          </a:r>
          <a:r>
            <a:rPr lang="en-US" sz="1400" dirty="0">
              <a:latin typeface="Arial" panose="020B0604020202020204" pitchFamily="34" charset="0"/>
              <a:cs typeface="Arial" panose="020B0604020202020204" pitchFamily="34" charset="0"/>
            </a:rPr>
            <a:t> – Failing to meet basic needs of daily care including water, hygiene, clothing.</a:t>
          </a:r>
        </a:p>
      </dgm:t>
    </dgm:pt>
    <dgm:pt modelId="{69AE713A-F40E-46D7-BDE6-3438D9327FE8}" type="parTrans" cxnId="{9A258AC6-71FD-4138-8D35-6318B80385B8}">
      <dgm:prSet/>
      <dgm:spPr/>
      <dgm:t>
        <a:bodyPr/>
        <a:lstStyle/>
        <a:p>
          <a:endParaRPr lang="en-US" sz="1400"/>
        </a:p>
      </dgm:t>
    </dgm:pt>
    <dgm:pt modelId="{BC3FC7BC-F709-46A1-AF38-6B1863CAD276}" type="sibTrans" cxnId="{9A258AC6-71FD-4138-8D35-6318B80385B8}">
      <dgm:prSet/>
      <dgm:spPr/>
      <dgm:t>
        <a:bodyPr/>
        <a:lstStyle/>
        <a:p>
          <a:pPr>
            <a:lnSpc>
              <a:spcPct val="100000"/>
            </a:lnSpc>
          </a:pPr>
          <a:endParaRPr lang="en-US" sz="1400"/>
        </a:p>
      </dgm:t>
    </dgm:pt>
    <dgm:pt modelId="{FC98C2EB-DC48-4275-B250-F8B75F2D5B75}" type="pres">
      <dgm:prSet presAssocID="{994F0F73-2F7F-4C72-A1FE-EA14DFA1A9D4}" presName="root" presStyleCnt="0">
        <dgm:presLayoutVars>
          <dgm:dir/>
          <dgm:resizeHandles val="exact"/>
        </dgm:presLayoutVars>
      </dgm:prSet>
      <dgm:spPr/>
    </dgm:pt>
    <dgm:pt modelId="{2231FD9E-AD09-4F88-B421-E145A7D20DEA}" type="pres">
      <dgm:prSet presAssocID="{994F0F73-2F7F-4C72-A1FE-EA14DFA1A9D4}" presName="container" presStyleCnt="0">
        <dgm:presLayoutVars>
          <dgm:dir/>
          <dgm:resizeHandles val="exact"/>
        </dgm:presLayoutVars>
      </dgm:prSet>
      <dgm:spPr/>
    </dgm:pt>
    <dgm:pt modelId="{414C5B1C-3058-4368-AB96-6309FF1320BA}" type="pres">
      <dgm:prSet presAssocID="{92ADED49-4C68-42B7-819A-53CEB005B5CF}" presName="compNode" presStyleCnt="0"/>
      <dgm:spPr/>
    </dgm:pt>
    <dgm:pt modelId="{B381AC37-F905-4455-B4D9-36491EDDB67A}" type="pres">
      <dgm:prSet presAssocID="{92ADED49-4C68-42B7-819A-53CEB005B5CF}" presName="iconBgRect" presStyleLbl="bgShp" presStyleIdx="0" presStyleCnt="7"/>
      <dgm:spPr/>
    </dgm:pt>
    <dgm:pt modelId="{3E5E46A3-960D-4E5E-8646-9379BCCB6AFD}" type="pres">
      <dgm:prSet presAssocID="{92ADED49-4C68-42B7-819A-53CEB005B5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dicine outline"/>
        </a:ext>
      </dgm:extLst>
    </dgm:pt>
    <dgm:pt modelId="{E023ECBF-8C6A-449A-83AF-D5051B081CBB}" type="pres">
      <dgm:prSet presAssocID="{92ADED49-4C68-42B7-819A-53CEB005B5CF}" presName="spaceRect" presStyleCnt="0"/>
      <dgm:spPr/>
    </dgm:pt>
    <dgm:pt modelId="{7A8DA989-4C74-4FF6-B0D1-A839A5402371}" type="pres">
      <dgm:prSet presAssocID="{92ADED49-4C68-42B7-819A-53CEB005B5CF}" presName="textRect" presStyleLbl="revTx" presStyleIdx="0" presStyleCnt="7">
        <dgm:presLayoutVars>
          <dgm:chMax val="1"/>
          <dgm:chPref val="1"/>
        </dgm:presLayoutVars>
      </dgm:prSet>
      <dgm:spPr/>
    </dgm:pt>
    <dgm:pt modelId="{76BD0B04-097D-4DC2-AF86-F07D25D448BA}" type="pres">
      <dgm:prSet presAssocID="{704439D6-915D-47AA-B5BE-888132F5D371}" presName="sibTrans" presStyleLbl="sibTrans2D1" presStyleIdx="0" presStyleCnt="0"/>
      <dgm:spPr/>
    </dgm:pt>
    <dgm:pt modelId="{B0113861-5E39-4742-85C9-8CE4304588AA}" type="pres">
      <dgm:prSet presAssocID="{925FF437-1DCB-4BC6-8A2A-301160E4C31C}" presName="compNode" presStyleCnt="0"/>
      <dgm:spPr/>
    </dgm:pt>
    <dgm:pt modelId="{929DFBB2-2162-4E6C-8866-B820884BFA71}" type="pres">
      <dgm:prSet presAssocID="{925FF437-1DCB-4BC6-8A2A-301160E4C31C}" presName="iconBgRect" presStyleLbl="bgShp" presStyleIdx="1" presStyleCnt="7"/>
      <dgm:spPr/>
    </dgm:pt>
    <dgm:pt modelId="{2B89CE4B-DF3E-47B0-8375-64D09EBD09A2}" type="pres">
      <dgm:prSet presAssocID="{925FF437-1DCB-4BC6-8A2A-301160E4C31C}"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Phones outline"/>
        </a:ext>
      </dgm:extLst>
    </dgm:pt>
    <dgm:pt modelId="{9FB19741-8EF4-4E31-99FE-86D7029FE17B}" type="pres">
      <dgm:prSet presAssocID="{925FF437-1DCB-4BC6-8A2A-301160E4C31C}" presName="spaceRect" presStyleCnt="0"/>
      <dgm:spPr/>
    </dgm:pt>
    <dgm:pt modelId="{4B0A4162-2C00-448F-B959-09D8BBA08493}" type="pres">
      <dgm:prSet presAssocID="{925FF437-1DCB-4BC6-8A2A-301160E4C31C}" presName="textRect" presStyleLbl="revTx" presStyleIdx="1" presStyleCnt="7" custScaleY="129100" custLinFactNeighborX="587" custLinFactNeighborY="33454">
        <dgm:presLayoutVars>
          <dgm:chMax val="1"/>
          <dgm:chPref val="1"/>
        </dgm:presLayoutVars>
      </dgm:prSet>
      <dgm:spPr/>
    </dgm:pt>
    <dgm:pt modelId="{A226C060-55C0-448D-8BBE-105EA053BA78}" type="pres">
      <dgm:prSet presAssocID="{FB6F26F5-9C0C-43D1-A631-06B9CD415B70}" presName="sibTrans" presStyleLbl="sibTrans2D1" presStyleIdx="0" presStyleCnt="0"/>
      <dgm:spPr/>
    </dgm:pt>
    <dgm:pt modelId="{52523D98-BAFE-45A3-8229-5376D6C616DF}" type="pres">
      <dgm:prSet presAssocID="{33C57301-DA0F-44AA-8857-C6FE2C1D1260}" presName="compNode" presStyleCnt="0"/>
      <dgm:spPr/>
    </dgm:pt>
    <dgm:pt modelId="{8D7CE7E9-FA60-42CE-BE11-668E50C41F5D}" type="pres">
      <dgm:prSet presAssocID="{33C57301-DA0F-44AA-8857-C6FE2C1D1260}" presName="iconBgRect" presStyleLbl="bgShp" presStyleIdx="2" presStyleCnt="7"/>
      <dgm:spPr/>
    </dgm:pt>
    <dgm:pt modelId="{60C03743-85A3-4BF8-BEA7-3A88A0A76D83}" type="pres">
      <dgm:prSet presAssocID="{33C57301-DA0F-44AA-8857-C6FE2C1D126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tificial Intelligence outline"/>
        </a:ext>
      </dgm:extLst>
    </dgm:pt>
    <dgm:pt modelId="{0223DD9F-E14C-4383-952A-A1E08D184AF7}" type="pres">
      <dgm:prSet presAssocID="{33C57301-DA0F-44AA-8857-C6FE2C1D1260}" presName="spaceRect" presStyleCnt="0"/>
      <dgm:spPr/>
    </dgm:pt>
    <dgm:pt modelId="{308C68D9-F68C-4451-81D5-31E897856282}" type="pres">
      <dgm:prSet presAssocID="{33C57301-DA0F-44AA-8857-C6FE2C1D1260}" presName="textRect" presStyleLbl="revTx" presStyleIdx="2" presStyleCnt="7" custLinFactNeighborX="-5389" custLinFactNeighborY="58571">
        <dgm:presLayoutVars>
          <dgm:chMax val="1"/>
          <dgm:chPref val="1"/>
        </dgm:presLayoutVars>
      </dgm:prSet>
      <dgm:spPr/>
    </dgm:pt>
    <dgm:pt modelId="{7078A21F-47BC-403A-856F-3A1CCDC6F75A}" type="pres">
      <dgm:prSet presAssocID="{AAF83DD7-1648-4625-AF0C-8523996F494B}" presName="sibTrans" presStyleLbl="sibTrans2D1" presStyleIdx="0" presStyleCnt="0"/>
      <dgm:spPr/>
    </dgm:pt>
    <dgm:pt modelId="{E1DF1737-54E0-488B-978E-207AC768201F}" type="pres">
      <dgm:prSet presAssocID="{7423625A-A163-447C-94B6-48035C69EC74}" presName="compNode" presStyleCnt="0"/>
      <dgm:spPr/>
    </dgm:pt>
    <dgm:pt modelId="{4476121A-C7DB-4BA5-A80A-E07A17ECC4BE}" type="pres">
      <dgm:prSet presAssocID="{7423625A-A163-447C-94B6-48035C69EC74}" presName="iconBgRect" presStyleLbl="bgShp" presStyleIdx="3" presStyleCnt="7"/>
      <dgm:spPr/>
    </dgm:pt>
    <dgm:pt modelId="{EBF53FCA-552F-41B5-878B-FDB9742EEC21}" type="pres">
      <dgm:prSet presAssocID="{7423625A-A163-447C-94B6-48035C69EC74}"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o Touch outline"/>
        </a:ext>
      </dgm:extLst>
    </dgm:pt>
    <dgm:pt modelId="{D020D59A-DEEE-44FB-BFA2-9C2ED3ACE6C0}" type="pres">
      <dgm:prSet presAssocID="{7423625A-A163-447C-94B6-48035C69EC74}" presName="spaceRect" presStyleCnt="0"/>
      <dgm:spPr/>
    </dgm:pt>
    <dgm:pt modelId="{561D5F99-596F-4DEC-9633-197A41FD3546}" type="pres">
      <dgm:prSet presAssocID="{7423625A-A163-447C-94B6-48035C69EC74}" presName="textRect" presStyleLbl="revTx" presStyleIdx="3" presStyleCnt="7">
        <dgm:presLayoutVars>
          <dgm:chMax val="1"/>
          <dgm:chPref val="1"/>
        </dgm:presLayoutVars>
      </dgm:prSet>
      <dgm:spPr/>
    </dgm:pt>
    <dgm:pt modelId="{C3AF0670-F742-4FA7-A5D1-AA2C0172D207}" type="pres">
      <dgm:prSet presAssocID="{298CF6E7-F897-49C9-90AF-9BB3E0BD111F}" presName="sibTrans" presStyleLbl="sibTrans2D1" presStyleIdx="0" presStyleCnt="0"/>
      <dgm:spPr/>
    </dgm:pt>
    <dgm:pt modelId="{62A2BBB8-9697-43B8-B49C-C47DC8ABCF40}" type="pres">
      <dgm:prSet presAssocID="{2AC34565-462E-41EA-8132-C11FE9C4E095}" presName="compNode" presStyleCnt="0"/>
      <dgm:spPr/>
    </dgm:pt>
    <dgm:pt modelId="{53002AA9-50F9-44AE-918B-A19796CCECCE}" type="pres">
      <dgm:prSet presAssocID="{2AC34565-462E-41EA-8132-C11FE9C4E095}" presName="iconBgRect" presStyleLbl="bgShp" presStyleIdx="4" presStyleCnt="7"/>
      <dgm:spPr/>
    </dgm:pt>
    <dgm:pt modelId="{F1F754AC-9410-477D-824B-E5EEB5F2C43A}" type="pres">
      <dgm:prSet presAssocID="{2AC34565-462E-41EA-8132-C11FE9C4E09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llar outline"/>
        </a:ext>
      </dgm:extLst>
    </dgm:pt>
    <dgm:pt modelId="{88126DF9-0631-4DEE-9D6F-32E67E5D78B7}" type="pres">
      <dgm:prSet presAssocID="{2AC34565-462E-41EA-8132-C11FE9C4E095}" presName="spaceRect" presStyleCnt="0"/>
      <dgm:spPr/>
    </dgm:pt>
    <dgm:pt modelId="{98DF736F-DC27-477C-8109-FEE0665C6FAB}" type="pres">
      <dgm:prSet presAssocID="{2AC34565-462E-41EA-8132-C11FE9C4E095}" presName="textRect" presStyleLbl="revTx" presStyleIdx="4" presStyleCnt="7" custLinFactNeighborY="33375">
        <dgm:presLayoutVars>
          <dgm:chMax val="1"/>
          <dgm:chPref val="1"/>
        </dgm:presLayoutVars>
      </dgm:prSet>
      <dgm:spPr/>
    </dgm:pt>
    <dgm:pt modelId="{8D963674-7AB1-44A3-8578-639F623B9CFC}" type="pres">
      <dgm:prSet presAssocID="{44D3279C-7E55-44A5-9BBA-4F8A2F03E5B3}" presName="sibTrans" presStyleLbl="sibTrans2D1" presStyleIdx="0" presStyleCnt="0"/>
      <dgm:spPr/>
    </dgm:pt>
    <dgm:pt modelId="{E9A4FA0F-C3AC-4EC8-94AD-271EF79B5F6A}" type="pres">
      <dgm:prSet presAssocID="{22654311-29D6-42A1-9E20-CD077EF14807}" presName="compNode" presStyleCnt="0"/>
      <dgm:spPr/>
    </dgm:pt>
    <dgm:pt modelId="{BB7A302D-887E-4569-945B-9B0D9EF30BB7}" type="pres">
      <dgm:prSet presAssocID="{22654311-29D6-42A1-9E20-CD077EF14807}" presName="iconBgRect" presStyleLbl="bgShp" presStyleIdx="5" presStyleCnt="7" custLinFactNeighborX="4131" custLinFactNeighborY="44983"/>
      <dgm:spPr/>
    </dgm:pt>
    <dgm:pt modelId="{477808A9-5890-4271-BB02-1C8211B46A1A}" type="pres">
      <dgm:prSet presAssocID="{22654311-29D6-42A1-9E20-CD077EF14807}" presName="iconRect" presStyleLbl="node1" presStyleIdx="5" presStyleCnt="7" custLinFactNeighborX="7123" custLinFactNeighborY="7755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Man outline"/>
        </a:ext>
      </dgm:extLst>
    </dgm:pt>
    <dgm:pt modelId="{77BC7413-F509-4D78-9352-5D1375C9EEF7}" type="pres">
      <dgm:prSet presAssocID="{22654311-29D6-42A1-9E20-CD077EF14807}" presName="spaceRect" presStyleCnt="0"/>
      <dgm:spPr/>
    </dgm:pt>
    <dgm:pt modelId="{AD46B257-9BE1-496A-8E3E-7C3954734AA0}" type="pres">
      <dgm:prSet presAssocID="{22654311-29D6-42A1-9E20-CD077EF14807}" presName="textRect" presStyleLbl="revTx" presStyleIdx="5" presStyleCnt="7" custLinFactNeighborX="-5389" custLinFactNeighborY="47885">
        <dgm:presLayoutVars>
          <dgm:chMax val="1"/>
          <dgm:chPref val="1"/>
        </dgm:presLayoutVars>
      </dgm:prSet>
      <dgm:spPr/>
    </dgm:pt>
    <dgm:pt modelId="{55D54766-2259-4920-80DC-91E038D55B0F}" type="pres">
      <dgm:prSet presAssocID="{3A71BC6F-CD6F-4A55-8986-0F2FD580E20A}" presName="sibTrans" presStyleLbl="sibTrans2D1" presStyleIdx="0" presStyleCnt="0"/>
      <dgm:spPr/>
    </dgm:pt>
    <dgm:pt modelId="{EAA72544-E152-4A54-83A0-ED1154E98CFC}" type="pres">
      <dgm:prSet presAssocID="{2696E535-25EA-4137-9281-FA01CF3E60AF}" presName="compNode" presStyleCnt="0"/>
      <dgm:spPr/>
    </dgm:pt>
    <dgm:pt modelId="{0BC7A82E-B40D-4BE6-9512-59D38EBA3BA5}" type="pres">
      <dgm:prSet presAssocID="{2696E535-25EA-4137-9281-FA01CF3E60AF}" presName="iconBgRect" presStyleLbl="bgShp" presStyleIdx="6" presStyleCnt="7"/>
      <dgm:spPr/>
    </dgm:pt>
    <dgm:pt modelId="{9238D1DE-6614-41EC-8562-0F5960BDDAD6}" type="pres">
      <dgm:prSet presAssocID="{2696E535-25EA-4137-9281-FA01CF3E60A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Alarm clock outline"/>
        </a:ext>
      </dgm:extLst>
    </dgm:pt>
    <dgm:pt modelId="{D6AF60C5-8CCD-4F08-BF4E-3CEC024DF2C7}" type="pres">
      <dgm:prSet presAssocID="{2696E535-25EA-4137-9281-FA01CF3E60AF}" presName="spaceRect" presStyleCnt="0"/>
      <dgm:spPr/>
    </dgm:pt>
    <dgm:pt modelId="{E23B56FA-0F33-4B77-B16D-68376C703A90}" type="pres">
      <dgm:prSet presAssocID="{2696E535-25EA-4137-9281-FA01CF3E60AF}" presName="textRect" presStyleLbl="revTx" presStyleIdx="6" presStyleCnt="7">
        <dgm:presLayoutVars>
          <dgm:chMax val="1"/>
          <dgm:chPref val="1"/>
        </dgm:presLayoutVars>
      </dgm:prSet>
      <dgm:spPr/>
    </dgm:pt>
  </dgm:ptLst>
  <dgm:cxnLst>
    <dgm:cxn modelId="{CFA4AE05-71F3-4141-B257-83A9DE79FFF5}" srcId="{994F0F73-2F7F-4C72-A1FE-EA14DFA1A9D4}" destId="{92ADED49-4C68-42B7-819A-53CEB005B5CF}" srcOrd="0" destOrd="0" parTransId="{A63CF5CB-D70E-4F7D-BAA5-269AA2F7FDAC}" sibTransId="{704439D6-915D-47AA-B5BE-888132F5D371}"/>
    <dgm:cxn modelId="{22C4EB17-F57C-4BD9-BE8E-FF1B16C58EBE}" srcId="{994F0F73-2F7F-4C72-A1FE-EA14DFA1A9D4}" destId="{925FF437-1DCB-4BC6-8A2A-301160E4C31C}" srcOrd="1" destOrd="0" parTransId="{2BA3FA77-FD71-4B86-84D7-52166A759559}" sibTransId="{FB6F26F5-9C0C-43D1-A631-06B9CD415B70}"/>
    <dgm:cxn modelId="{3D7C3C24-096A-44BD-9778-F5E7CC4BC367}" type="presOf" srcId="{298CF6E7-F897-49C9-90AF-9BB3E0BD111F}" destId="{C3AF0670-F742-4FA7-A5D1-AA2C0172D207}" srcOrd="0" destOrd="0" presId="urn:microsoft.com/office/officeart/2018/2/layout/IconCircleList"/>
    <dgm:cxn modelId="{FC696024-B054-4CEC-BE38-ED2C9B892E63}" type="presOf" srcId="{704439D6-915D-47AA-B5BE-888132F5D371}" destId="{76BD0B04-097D-4DC2-AF86-F07D25D448BA}" srcOrd="0" destOrd="0" presId="urn:microsoft.com/office/officeart/2018/2/layout/IconCircleList"/>
    <dgm:cxn modelId="{00FC312B-F41A-4D96-81DB-1815D485506B}" type="presOf" srcId="{994F0F73-2F7F-4C72-A1FE-EA14DFA1A9D4}" destId="{FC98C2EB-DC48-4275-B250-F8B75F2D5B75}" srcOrd="0" destOrd="0" presId="urn:microsoft.com/office/officeart/2018/2/layout/IconCircleList"/>
    <dgm:cxn modelId="{9732292D-98DC-47A3-94F3-A83BBCBF25FB}" type="presOf" srcId="{44D3279C-7E55-44A5-9BBA-4F8A2F03E5B3}" destId="{8D963674-7AB1-44A3-8578-639F623B9CFC}" srcOrd="0" destOrd="0" presId="urn:microsoft.com/office/officeart/2018/2/layout/IconCircleList"/>
    <dgm:cxn modelId="{D4AD7663-4410-4139-8FFE-BA657C9BA058}" type="presOf" srcId="{2696E535-25EA-4137-9281-FA01CF3E60AF}" destId="{E23B56FA-0F33-4B77-B16D-68376C703A90}" srcOrd="0" destOrd="0" presId="urn:microsoft.com/office/officeart/2018/2/layout/IconCircleList"/>
    <dgm:cxn modelId="{80BB2E65-066E-4649-961C-B88E48D66E8F}" type="presOf" srcId="{925FF437-1DCB-4BC6-8A2A-301160E4C31C}" destId="{4B0A4162-2C00-448F-B959-09D8BBA08493}" srcOrd="0" destOrd="0" presId="urn:microsoft.com/office/officeart/2018/2/layout/IconCircleList"/>
    <dgm:cxn modelId="{A6B1A668-E591-402A-B732-B2036A8F0403}" type="presOf" srcId="{2AC34565-462E-41EA-8132-C11FE9C4E095}" destId="{98DF736F-DC27-477C-8109-FEE0665C6FAB}" srcOrd="0" destOrd="0" presId="urn:microsoft.com/office/officeart/2018/2/layout/IconCircleList"/>
    <dgm:cxn modelId="{F9107B69-D7FE-4222-AEA3-D7BDF99C78A2}" srcId="{994F0F73-2F7F-4C72-A1FE-EA14DFA1A9D4}" destId="{22654311-29D6-42A1-9E20-CD077EF14807}" srcOrd="5" destOrd="0" parTransId="{88FCA0B9-47A0-4191-9265-D3EFD0B8992D}" sibTransId="{3A71BC6F-CD6F-4A55-8986-0F2FD580E20A}"/>
    <dgm:cxn modelId="{CF0C3D6A-42A4-4514-B68C-F68B408B9500}" srcId="{994F0F73-2F7F-4C72-A1FE-EA14DFA1A9D4}" destId="{33C57301-DA0F-44AA-8857-C6FE2C1D1260}" srcOrd="2" destOrd="0" parTransId="{A0E8AD5C-72F3-43F0-BD81-39A666759113}" sibTransId="{AAF83DD7-1648-4625-AF0C-8523996F494B}"/>
    <dgm:cxn modelId="{3B829C70-4AB8-454F-8D95-D208AF011609}" type="presOf" srcId="{92ADED49-4C68-42B7-819A-53CEB005B5CF}" destId="{7A8DA989-4C74-4FF6-B0D1-A839A5402371}" srcOrd="0" destOrd="0" presId="urn:microsoft.com/office/officeart/2018/2/layout/IconCircleList"/>
    <dgm:cxn modelId="{74C4D352-4F45-4988-90AD-AB5A01A6D8F7}" srcId="{994F0F73-2F7F-4C72-A1FE-EA14DFA1A9D4}" destId="{2AC34565-462E-41EA-8132-C11FE9C4E095}" srcOrd="4" destOrd="0" parTransId="{B8077342-B6F8-433B-AE5F-3EC8D44D3513}" sibTransId="{44D3279C-7E55-44A5-9BBA-4F8A2F03E5B3}"/>
    <dgm:cxn modelId="{BE8252AB-4A07-46DD-BD69-FACAAB65C18A}" type="presOf" srcId="{AAF83DD7-1648-4625-AF0C-8523996F494B}" destId="{7078A21F-47BC-403A-856F-3A1CCDC6F75A}" srcOrd="0" destOrd="0" presId="urn:microsoft.com/office/officeart/2018/2/layout/IconCircleList"/>
    <dgm:cxn modelId="{E5F526AD-95E5-4B25-911A-8DF551EA5816}" type="presOf" srcId="{33C57301-DA0F-44AA-8857-C6FE2C1D1260}" destId="{308C68D9-F68C-4451-81D5-31E897856282}" srcOrd="0" destOrd="0" presId="urn:microsoft.com/office/officeart/2018/2/layout/IconCircleList"/>
    <dgm:cxn modelId="{F6FC78AD-EE77-45DB-937D-F5A0919F126B}" srcId="{994F0F73-2F7F-4C72-A1FE-EA14DFA1A9D4}" destId="{7423625A-A163-447C-94B6-48035C69EC74}" srcOrd="3" destOrd="0" parTransId="{8B8FDCED-37FE-4065-9ECE-55391B797385}" sibTransId="{298CF6E7-F897-49C9-90AF-9BB3E0BD111F}"/>
    <dgm:cxn modelId="{3891ADAE-DBB6-4853-BBD6-4DF3AB848DA8}" type="presOf" srcId="{22654311-29D6-42A1-9E20-CD077EF14807}" destId="{AD46B257-9BE1-496A-8E3E-7C3954734AA0}" srcOrd="0" destOrd="0" presId="urn:microsoft.com/office/officeart/2018/2/layout/IconCircleList"/>
    <dgm:cxn modelId="{2B1346B5-508E-4BE9-A400-233A60EE07FF}" type="presOf" srcId="{7423625A-A163-447C-94B6-48035C69EC74}" destId="{561D5F99-596F-4DEC-9633-197A41FD3546}" srcOrd="0" destOrd="0" presId="urn:microsoft.com/office/officeart/2018/2/layout/IconCircleList"/>
    <dgm:cxn modelId="{9A258AC6-71FD-4138-8D35-6318B80385B8}" srcId="{994F0F73-2F7F-4C72-A1FE-EA14DFA1A9D4}" destId="{2696E535-25EA-4137-9281-FA01CF3E60AF}" srcOrd="6" destOrd="0" parTransId="{69AE713A-F40E-46D7-BDE6-3438D9327FE8}" sibTransId="{BC3FC7BC-F709-46A1-AF38-6B1863CAD276}"/>
    <dgm:cxn modelId="{78727AF0-F515-4695-806F-373DE7F1BB0D}" type="presOf" srcId="{FB6F26F5-9C0C-43D1-A631-06B9CD415B70}" destId="{A226C060-55C0-448D-8BBE-105EA053BA78}" srcOrd="0" destOrd="0" presId="urn:microsoft.com/office/officeart/2018/2/layout/IconCircleList"/>
    <dgm:cxn modelId="{75695BF8-382F-4D0B-BB5B-639651355813}" type="presOf" srcId="{3A71BC6F-CD6F-4A55-8986-0F2FD580E20A}" destId="{55D54766-2259-4920-80DC-91E038D55B0F}" srcOrd="0" destOrd="0" presId="urn:microsoft.com/office/officeart/2018/2/layout/IconCircleList"/>
    <dgm:cxn modelId="{B2D3CBA0-1153-4BB7-89BA-44FE98A3D7D1}" type="presParOf" srcId="{FC98C2EB-DC48-4275-B250-F8B75F2D5B75}" destId="{2231FD9E-AD09-4F88-B421-E145A7D20DEA}" srcOrd="0" destOrd="0" presId="urn:microsoft.com/office/officeart/2018/2/layout/IconCircleList"/>
    <dgm:cxn modelId="{31180869-12E6-4088-B241-68EE4EA43F5E}" type="presParOf" srcId="{2231FD9E-AD09-4F88-B421-E145A7D20DEA}" destId="{414C5B1C-3058-4368-AB96-6309FF1320BA}" srcOrd="0" destOrd="0" presId="urn:microsoft.com/office/officeart/2018/2/layout/IconCircleList"/>
    <dgm:cxn modelId="{48BB06D7-C3B9-4BE8-A768-2C958A6AF2AD}" type="presParOf" srcId="{414C5B1C-3058-4368-AB96-6309FF1320BA}" destId="{B381AC37-F905-4455-B4D9-36491EDDB67A}" srcOrd="0" destOrd="0" presId="urn:microsoft.com/office/officeart/2018/2/layout/IconCircleList"/>
    <dgm:cxn modelId="{01AEB0A2-BCBE-41FB-B180-7F0B288CBF8D}" type="presParOf" srcId="{414C5B1C-3058-4368-AB96-6309FF1320BA}" destId="{3E5E46A3-960D-4E5E-8646-9379BCCB6AFD}" srcOrd="1" destOrd="0" presId="urn:microsoft.com/office/officeart/2018/2/layout/IconCircleList"/>
    <dgm:cxn modelId="{4B36D1EF-9AFE-4959-9E91-30B77D4A9149}" type="presParOf" srcId="{414C5B1C-3058-4368-AB96-6309FF1320BA}" destId="{E023ECBF-8C6A-449A-83AF-D5051B081CBB}" srcOrd="2" destOrd="0" presId="urn:microsoft.com/office/officeart/2018/2/layout/IconCircleList"/>
    <dgm:cxn modelId="{B56EAFA1-B238-45AC-9B5C-D295840A6DBB}" type="presParOf" srcId="{414C5B1C-3058-4368-AB96-6309FF1320BA}" destId="{7A8DA989-4C74-4FF6-B0D1-A839A5402371}" srcOrd="3" destOrd="0" presId="urn:microsoft.com/office/officeart/2018/2/layout/IconCircleList"/>
    <dgm:cxn modelId="{4F3FB56C-AEB1-43FB-ABE2-3486B7402236}" type="presParOf" srcId="{2231FD9E-AD09-4F88-B421-E145A7D20DEA}" destId="{76BD0B04-097D-4DC2-AF86-F07D25D448BA}" srcOrd="1" destOrd="0" presId="urn:microsoft.com/office/officeart/2018/2/layout/IconCircleList"/>
    <dgm:cxn modelId="{5961B703-4656-4268-8FAC-587C5DA3DCA8}" type="presParOf" srcId="{2231FD9E-AD09-4F88-B421-E145A7D20DEA}" destId="{B0113861-5E39-4742-85C9-8CE4304588AA}" srcOrd="2" destOrd="0" presId="urn:microsoft.com/office/officeart/2018/2/layout/IconCircleList"/>
    <dgm:cxn modelId="{9DC5CA9C-F8BC-4296-A57C-63FFBBE9092E}" type="presParOf" srcId="{B0113861-5E39-4742-85C9-8CE4304588AA}" destId="{929DFBB2-2162-4E6C-8866-B820884BFA71}" srcOrd="0" destOrd="0" presId="urn:microsoft.com/office/officeart/2018/2/layout/IconCircleList"/>
    <dgm:cxn modelId="{CB5C5006-961D-464A-BAD9-34073F065CBF}" type="presParOf" srcId="{B0113861-5E39-4742-85C9-8CE4304588AA}" destId="{2B89CE4B-DF3E-47B0-8375-64D09EBD09A2}" srcOrd="1" destOrd="0" presId="urn:microsoft.com/office/officeart/2018/2/layout/IconCircleList"/>
    <dgm:cxn modelId="{0E9620E7-3438-44EC-9B8F-FDAE0945DA3B}" type="presParOf" srcId="{B0113861-5E39-4742-85C9-8CE4304588AA}" destId="{9FB19741-8EF4-4E31-99FE-86D7029FE17B}" srcOrd="2" destOrd="0" presId="urn:microsoft.com/office/officeart/2018/2/layout/IconCircleList"/>
    <dgm:cxn modelId="{57381A21-F7C5-4874-84F8-09FD0C62C0F7}" type="presParOf" srcId="{B0113861-5E39-4742-85C9-8CE4304588AA}" destId="{4B0A4162-2C00-448F-B959-09D8BBA08493}" srcOrd="3" destOrd="0" presId="urn:microsoft.com/office/officeart/2018/2/layout/IconCircleList"/>
    <dgm:cxn modelId="{8A9582D8-C1F9-4281-BAAA-9EBF5B7B93A4}" type="presParOf" srcId="{2231FD9E-AD09-4F88-B421-E145A7D20DEA}" destId="{A226C060-55C0-448D-8BBE-105EA053BA78}" srcOrd="3" destOrd="0" presId="urn:microsoft.com/office/officeart/2018/2/layout/IconCircleList"/>
    <dgm:cxn modelId="{C696B643-4B77-4646-B490-5FF5C806B934}" type="presParOf" srcId="{2231FD9E-AD09-4F88-B421-E145A7D20DEA}" destId="{52523D98-BAFE-45A3-8229-5376D6C616DF}" srcOrd="4" destOrd="0" presId="urn:microsoft.com/office/officeart/2018/2/layout/IconCircleList"/>
    <dgm:cxn modelId="{61B15F59-82CC-4711-9352-84D882562C22}" type="presParOf" srcId="{52523D98-BAFE-45A3-8229-5376D6C616DF}" destId="{8D7CE7E9-FA60-42CE-BE11-668E50C41F5D}" srcOrd="0" destOrd="0" presId="urn:microsoft.com/office/officeart/2018/2/layout/IconCircleList"/>
    <dgm:cxn modelId="{7A201DBF-2FB5-43A7-8A5C-E475CC52D619}" type="presParOf" srcId="{52523D98-BAFE-45A3-8229-5376D6C616DF}" destId="{60C03743-85A3-4BF8-BEA7-3A88A0A76D83}" srcOrd="1" destOrd="0" presId="urn:microsoft.com/office/officeart/2018/2/layout/IconCircleList"/>
    <dgm:cxn modelId="{6305044C-616D-4D46-8CEB-2C8939E973B6}" type="presParOf" srcId="{52523D98-BAFE-45A3-8229-5376D6C616DF}" destId="{0223DD9F-E14C-4383-952A-A1E08D184AF7}" srcOrd="2" destOrd="0" presId="urn:microsoft.com/office/officeart/2018/2/layout/IconCircleList"/>
    <dgm:cxn modelId="{EE1408B3-DF77-4C78-B41E-A7FA0EAD066F}" type="presParOf" srcId="{52523D98-BAFE-45A3-8229-5376D6C616DF}" destId="{308C68D9-F68C-4451-81D5-31E897856282}" srcOrd="3" destOrd="0" presId="urn:microsoft.com/office/officeart/2018/2/layout/IconCircleList"/>
    <dgm:cxn modelId="{AE70AEDF-D4AC-49C6-B3CC-B3AA469FD102}" type="presParOf" srcId="{2231FD9E-AD09-4F88-B421-E145A7D20DEA}" destId="{7078A21F-47BC-403A-856F-3A1CCDC6F75A}" srcOrd="5" destOrd="0" presId="urn:microsoft.com/office/officeart/2018/2/layout/IconCircleList"/>
    <dgm:cxn modelId="{E8F51C39-3F63-4103-83B5-A834F423284A}" type="presParOf" srcId="{2231FD9E-AD09-4F88-B421-E145A7D20DEA}" destId="{E1DF1737-54E0-488B-978E-207AC768201F}" srcOrd="6" destOrd="0" presId="urn:microsoft.com/office/officeart/2018/2/layout/IconCircleList"/>
    <dgm:cxn modelId="{A8D66881-A562-45DB-8546-A2085BB7B3A1}" type="presParOf" srcId="{E1DF1737-54E0-488B-978E-207AC768201F}" destId="{4476121A-C7DB-4BA5-A80A-E07A17ECC4BE}" srcOrd="0" destOrd="0" presId="urn:microsoft.com/office/officeart/2018/2/layout/IconCircleList"/>
    <dgm:cxn modelId="{4684AC76-9F00-464E-8791-DB2F5150719A}" type="presParOf" srcId="{E1DF1737-54E0-488B-978E-207AC768201F}" destId="{EBF53FCA-552F-41B5-878B-FDB9742EEC21}" srcOrd="1" destOrd="0" presId="urn:microsoft.com/office/officeart/2018/2/layout/IconCircleList"/>
    <dgm:cxn modelId="{D3FD76EB-732B-4D53-A48E-81559A6A01FD}" type="presParOf" srcId="{E1DF1737-54E0-488B-978E-207AC768201F}" destId="{D020D59A-DEEE-44FB-BFA2-9C2ED3ACE6C0}" srcOrd="2" destOrd="0" presId="urn:microsoft.com/office/officeart/2018/2/layout/IconCircleList"/>
    <dgm:cxn modelId="{9E2E061A-F486-43AB-9B64-748246F8C090}" type="presParOf" srcId="{E1DF1737-54E0-488B-978E-207AC768201F}" destId="{561D5F99-596F-4DEC-9633-197A41FD3546}" srcOrd="3" destOrd="0" presId="urn:microsoft.com/office/officeart/2018/2/layout/IconCircleList"/>
    <dgm:cxn modelId="{ADD26FEE-4B0B-4C0A-92C4-27C68D9BA7A1}" type="presParOf" srcId="{2231FD9E-AD09-4F88-B421-E145A7D20DEA}" destId="{C3AF0670-F742-4FA7-A5D1-AA2C0172D207}" srcOrd="7" destOrd="0" presId="urn:microsoft.com/office/officeart/2018/2/layout/IconCircleList"/>
    <dgm:cxn modelId="{543CADCA-364B-4834-8044-BAC96B1EC0D3}" type="presParOf" srcId="{2231FD9E-AD09-4F88-B421-E145A7D20DEA}" destId="{62A2BBB8-9697-43B8-B49C-C47DC8ABCF40}" srcOrd="8" destOrd="0" presId="urn:microsoft.com/office/officeart/2018/2/layout/IconCircleList"/>
    <dgm:cxn modelId="{D8FCB6AA-A7CE-483D-9D5E-861797D7C220}" type="presParOf" srcId="{62A2BBB8-9697-43B8-B49C-C47DC8ABCF40}" destId="{53002AA9-50F9-44AE-918B-A19796CCECCE}" srcOrd="0" destOrd="0" presId="urn:microsoft.com/office/officeart/2018/2/layout/IconCircleList"/>
    <dgm:cxn modelId="{A73454E3-F2F9-418C-A6D4-38E3861214E0}" type="presParOf" srcId="{62A2BBB8-9697-43B8-B49C-C47DC8ABCF40}" destId="{F1F754AC-9410-477D-824B-E5EEB5F2C43A}" srcOrd="1" destOrd="0" presId="urn:microsoft.com/office/officeart/2018/2/layout/IconCircleList"/>
    <dgm:cxn modelId="{A847A147-8144-477B-881E-4CD2AE029EC8}" type="presParOf" srcId="{62A2BBB8-9697-43B8-B49C-C47DC8ABCF40}" destId="{88126DF9-0631-4DEE-9D6F-32E67E5D78B7}" srcOrd="2" destOrd="0" presId="urn:microsoft.com/office/officeart/2018/2/layout/IconCircleList"/>
    <dgm:cxn modelId="{0616E0EB-3B1B-4D6E-A8AD-5FE070786325}" type="presParOf" srcId="{62A2BBB8-9697-43B8-B49C-C47DC8ABCF40}" destId="{98DF736F-DC27-477C-8109-FEE0665C6FAB}" srcOrd="3" destOrd="0" presId="urn:microsoft.com/office/officeart/2018/2/layout/IconCircleList"/>
    <dgm:cxn modelId="{105F0E01-78DC-49D4-B133-F2C6A0CAD0E3}" type="presParOf" srcId="{2231FD9E-AD09-4F88-B421-E145A7D20DEA}" destId="{8D963674-7AB1-44A3-8578-639F623B9CFC}" srcOrd="9" destOrd="0" presId="urn:microsoft.com/office/officeart/2018/2/layout/IconCircleList"/>
    <dgm:cxn modelId="{85A95D64-996D-4E7E-BEC2-E1C6C36CAF44}" type="presParOf" srcId="{2231FD9E-AD09-4F88-B421-E145A7D20DEA}" destId="{E9A4FA0F-C3AC-4EC8-94AD-271EF79B5F6A}" srcOrd="10" destOrd="0" presId="urn:microsoft.com/office/officeart/2018/2/layout/IconCircleList"/>
    <dgm:cxn modelId="{166D0B03-049C-4361-9355-83A472E74E47}" type="presParOf" srcId="{E9A4FA0F-C3AC-4EC8-94AD-271EF79B5F6A}" destId="{BB7A302D-887E-4569-945B-9B0D9EF30BB7}" srcOrd="0" destOrd="0" presId="urn:microsoft.com/office/officeart/2018/2/layout/IconCircleList"/>
    <dgm:cxn modelId="{D5B96A98-13F3-4255-9F48-69526F9A9788}" type="presParOf" srcId="{E9A4FA0F-C3AC-4EC8-94AD-271EF79B5F6A}" destId="{477808A9-5890-4271-BB02-1C8211B46A1A}" srcOrd="1" destOrd="0" presId="urn:microsoft.com/office/officeart/2018/2/layout/IconCircleList"/>
    <dgm:cxn modelId="{D2539BF0-E0AC-4522-9136-A504B542DC59}" type="presParOf" srcId="{E9A4FA0F-C3AC-4EC8-94AD-271EF79B5F6A}" destId="{77BC7413-F509-4D78-9352-5D1375C9EEF7}" srcOrd="2" destOrd="0" presId="urn:microsoft.com/office/officeart/2018/2/layout/IconCircleList"/>
    <dgm:cxn modelId="{3636EF32-5DF7-4CA3-8832-C25E84C42141}" type="presParOf" srcId="{E9A4FA0F-C3AC-4EC8-94AD-271EF79B5F6A}" destId="{AD46B257-9BE1-496A-8E3E-7C3954734AA0}" srcOrd="3" destOrd="0" presId="urn:microsoft.com/office/officeart/2018/2/layout/IconCircleList"/>
    <dgm:cxn modelId="{CCAC0B1D-2E90-4E53-8D49-D7EFFAB56C2C}" type="presParOf" srcId="{2231FD9E-AD09-4F88-B421-E145A7D20DEA}" destId="{55D54766-2259-4920-80DC-91E038D55B0F}" srcOrd="11" destOrd="0" presId="urn:microsoft.com/office/officeart/2018/2/layout/IconCircleList"/>
    <dgm:cxn modelId="{B0A4A9B3-A5AA-43A8-826A-4FF39A4CD490}" type="presParOf" srcId="{2231FD9E-AD09-4F88-B421-E145A7D20DEA}" destId="{EAA72544-E152-4A54-83A0-ED1154E98CFC}" srcOrd="12" destOrd="0" presId="urn:microsoft.com/office/officeart/2018/2/layout/IconCircleList"/>
    <dgm:cxn modelId="{E8CB072F-0F24-4AA6-979E-5A7A9779658E}" type="presParOf" srcId="{EAA72544-E152-4A54-83A0-ED1154E98CFC}" destId="{0BC7A82E-B40D-4BE6-9512-59D38EBA3BA5}" srcOrd="0" destOrd="0" presId="urn:microsoft.com/office/officeart/2018/2/layout/IconCircleList"/>
    <dgm:cxn modelId="{2748D763-AAC7-47CC-80B6-8BC836FF7FFA}" type="presParOf" srcId="{EAA72544-E152-4A54-83A0-ED1154E98CFC}" destId="{9238D1DE-6614-41EC-8562-0F5960BDDAD6}" srcOrd="1" destOrd="0" presId="urn:microsoft.com/office/officeart/2018/2/layout/IconCircleList"/>
    <dgm:cxn modelId="{954E8886-E0D5-4347-878C-C187A0085E71}" type="presParOf" srcId="{EAA72544-E152-4A54-83A0-ED1154E98CFC}" destId="{D6AF60C5-8CCD-4F08-BF4E-3CEC024DF2C7}" srcOrd="2" destOrd="0" presId="urn:microsoft.com/office/officeart/2018/2/layout/IconCircleList"/>
    <dgm:cxn modelId="{8287B6E8-9214-476D-86B9-1ADF64F5A728}" type="presParOf" srcId="{EAA72544-E152-4A54-83A0-ED1154E98CFC}" destId="{E23B56FA-0F33-4B77-B16D-68376C703A9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CA7A0-733B-4E7B-8BD9-309372A6BCF4}"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AA00F288-0A3B-47F9-B6D5-C29FB1536B24}">
      <dgm:prSet custT="1"/>
      <dgm:spPr/>
      <dgm:t>
        <a:bodyPr/>
        <a:lstStyle/>
        <a:p>
          <a:r>
            <a:rPr lang="en-US" sz="1800" dirty="0">
              <a:latin typeface="Arial" panose="020B0604020202020204" pitchFamily="34" charset="0"/>
              <a:cs typeface="Arial" panose="020B0604020202020204" pitchFamily="34" charset="0"/>
            </a:rPr>
            <a:t>Consider</a:t>
          </a:r>
        </a:p>
      </dgm:t>
    </dgm:pt>
    <dgm:pt modelId="{253B4C56-1D33-4392-97C8-098588F79273}" type="parTrans" cxnId="{7E7C6F2E-08F6-4ABD-B665-0B69A02E3B8F}">
      <dgm:prSet/>
      <dgm:spPr/>
      <dgm:t>
        <a:bodyPr/>
        <a:lstStyle/>
        <a:p>
          <a:endParaRPr lang="en-US"/>
        </a:p>
      </dgm:t>
    </dgm:pt>
    <dgm:pt modelId="{CBA6B750-6F89-4B38-B800-1076178052BD}" type="sibTrans" cxnId="{7E7C6F2E-08F6-4ABD-B665-0B69A02E3B8F}">
      <dgm:prSet/>
      <dgm:spPr/>
      <dgm:t>
        <a:bodyPr/>
        <a:lstStyle/>
        <a:p>
          <a:endParaRPr lang="en-US"/>
        </a:p>
      </dgm:t>
    </dgm:pt>
    <dgm:pt modelId="{5D64260D-9BD2-461B-9703-8F2A8B5342B1}">
      <dgm:prSet custT="1"/>
      <dgm:spPr/>
      <dgm:t>
        <a:bodyPr/>
        <a:lstStyle/>
        <a:p>
          <a:r>
            <a:rPr lang="en-US" sz="1400" b="0">
              <a:latin typeface="Arial" panose="020B0604020202020204" pitchFamily="34" charset="0"/>
              <a:cs typeface="Arial" panose="020B0604020202020204" pitchFamily="34" charset="0"/>
            </a:rPr>
            <a:t>Consider the impact of carceral living conditions when recommending “safe/accessible housing” options for survivors with disabilities  </a:t>
          </a:r>
        </a:p>
      </dgm:t>
    </dgm:pt>
    <dgm:pt modelId="{B8A60B15-5F36-49D2-9AB1-4DAA1E8E229F}" type="parTrans" cxnId="{1F7599B6-8A2A-4A6A-AC4D-EA27ADD1556B}">
      <dgm:prSet/>
      <dgm:spPr/>
      <dgm:t>
        <a:bodyPr/>
        <a:lstStyle/>
        <a:p>
          <a:endParaRPr lang="en-US"/>
        </a:p>
      </dgm:t>
    </dgm:pt>
    <dgm:pt modelId="{2D71635F-F316-4B93-BAE1-02A80EA39645}" type="sibTrans" cxnId="{1F7599B6-8A2A-4A6A-AC4D-EA27ADD1556B}">
      <dgm:prSet/>
      <dgm:spPr/>
      <dgm:t>
        <a:bodyPr/>
        <a:lstStyle/>
        <a:p>
          <a:endParaRPr lang="en-US"/>
        </a:p>
      </dgm:t>
    </dgm:pt>
    <dgm:pt modelId="{01EB8268-6411-407C-AD71-9C2F4059C15E}">
      <dgm:prSet custT="1"/>
      <dgm:spPr/>
      <dgm:t>
        <a:bodyPr/>
        <a:lstStyle/>
        <a:p>
          <a:r>
            <a:rPr lang="en-US" sz="1800">
              <a:latin typeface="Arial" panose="020B0604020202020204" pitchFamily="34" charset="0"/>
              <a:cs typeface="Arial" panose="020B0604020202020204" pitchFamily="34" charset="0"/>
            </a:rPr>
            <a:t>Question</a:t>
          </a:r>
        </a:p>
      </dgm:t>
    </dgm:pt>
    <dgm:pt modelId="{AAB7AF5F-78C9-41F0-B8B8-7BE0014356B0}" type="parTrans" cxnId="{7B4947ED-610D-4AA4-8DB2-038A9B42C2B2}">
      <dgm:prSet/>
      <dgm:spPr/>
      <dgm:t>
        <a:bodyPr/>
        <a:lstStyle/>
        <a:p>
          <a:endParaRPr lang="en-US"/>
        </a:p>
      </dgm:t>
    </dgm:pt>
    <dgm:pt modelId="{BE3D74BE-054B-4728-9DF8-62AF5F6FAF6E}" type="sibTrans" cxnId="{7B4947ED-610D-4AA4-8DB2-038A9B42C2B2}">
      <dgm:prSet/>
      <dgm:spPr/>
      <dgm:t>
        <a:bodyPr/>
        <a:lstStyle/>
        <a:p>
          <a:endParaRPr lang="en-US"/>
        </a:p>
      </dgm:t>
    </dgm:pt>
    <dgm:pt modelId="{F3EAB752-3DDD-47CF-9FBE-0D1D39275B58}">
      <dgm:prSet custT="1"/>
      <dgm:spPr/>
      <dgm:t>
        <a:bodyPr/>
        <a:lstStyle/>
        <a:p>
          <a:r>
            <a:rPr lang="en-US" sz="1400" b="0">
              <a:latin typeface="Arial" panose="020B0604020202020204" pitchFamily="34" charset="0"/>
              <a:cs typeface="Arial" panose="020B0604020202020204" pitchFamily="34" charset="0"/>
            </a:rPr>
            <a:t>Question with the intent to invite conversation rather than an atmosphere of interrogation  </a:t>
          </a:r>
        </a:p>
      </dgm:t>
    </dgm:pt>
    <dgm:pt modelId="{9738B6E5-AE7F-4AFF-9CD1-D27F7FAB2EFB}" type="parTrans" cxnId="{99FCF5EF-9525-4865-A434-1D4E3A93CDC4}">
      <dgm:prSet/>
      <dgm:spPr/>
      <dgm:t>
        <a:bodyPr/>
        <a:lstStyle/>
        <a:p>
          <a:endParaRPr lang="en-US"/>
        </a:p>
      </dgm:t>
    </dgm:pt>
    <dgm:pt modelId="{6BD2941F-EAB0-4FDF-B3C9-8E0A4F0EAA22}" type="sibTrans" cxnId="{99FCF5EF-9525-4865-A434-1D4E3A93CDC4}">
      <dgm:prSet/>
      <dgm:spPr/>
      <dgm:t>
        <a:bodyPr/>
        <a:lstStyle/>
        <a:p>
          <a:endParaRPr lang="en-US"/>
        </a:p>
      </dgm:t>
    </dgm:pt>
    <dgm:pt modelId="{D79DB6D1-5918-42E3-B78A-43548094FB28}">
      <dgm:prSet custT="1"/>
      <dgm:spPr/>
      <dgm:t>
        <a:bodyPr/>
        <a:lstStyle/>
        <a:p>
          <a:r>
            <a:rPr lang="en-US" sz="1800">
              <a:latin typeface="Arial" panose="020B0604020202020204" pitchFamily="34" charset="0"/>
              <a:cs typeface="Arial" panose="020B0604020202020204" pitchFamily="34" charset="0"/>
            </a:rPr>
            <a:t>Offer</a:t>
          </a:r>
        </a:p>
      </dgm:t>
    </dgm:pt>
    <dgm:pt modelId="{8E1C7CB8-8D68-4266-81F6-2BE25E32EFA5}" type="parTrans" cxnId="{E779DF33-9DE8-42E3-B201-AD96DB9F26B2}">
      <dgm:prSet/>
      <dgm:spPr/>
      <dgm:t>
        <a:bodyPr/>
        <a:lstStyle/>
        <a:p>
          <a:endParaRPr lang="en-US"/>
        </a:p>
      </dgm:t>
    </dgm:pt>
    <dgm:pt modelId="{C5BED522-0B2B-4833-A69F-9C4409467045}" type="sibTrans" cxnId="{E779DF33-9DE8-42E3-B201-AD96DB9F26B2}">
      <dgm:prSet/>
      <dgm:spPr/>
      <dgm:t>
        <a:bodyPr/>
        <a:lstStyle/>
        <a:p>
          <a:endParaRPr lang="en-US"/>
        </a:p>
      </dgm:t>
    </dgm:pt>
    <dgm:pt modelId="{7BA0917D-1C7C-442E-B4FE-858511BC67CD}">
      <dgm:prSet custT="1"/>
      <dgm:spPr/>
      <dgm:t>
        <a:bodyPr/>
        <a:lstStyle/>
        <a:p>
          <a:r>
            <a:rPr lang="en-US" sz="1400" b="0">
              <a:latin typeface="Arial" panose="020B0604020202020204" pitchFamily="34" charset="0"/>
              <a:cs typeface="Arial" panose="020B0604020202020204" pitchFamily="34" charset="0"/>
            </a:rPr>
            <a:t>Offer support that incorporates physical, mental, emotional, financial, and spiritual safety as appropriate</a:t>
          </a:r>
        </a:p>
      </dgm:t>
    </dgm:pt>
    <dgm:pt modelId="{5EB8FA98-3DF4-4C6E-855B-5FB1D558BB02}" type="parTrans" cxnId="{7FCAD980-B130-47A7-AEA6-B6E9E7AF9C59}">
      <dgm:prSet/>
      <dgm:spPr/>
      <dgm:t>
        <a:bodyPr/>
        <a:lstStyle/>
        <a:p>
          <a:endParaRPr lang="en-US"/>
        </a:p>
      </dgm:t>
    </dgm:pt>
    <dgm:pt modelId="{BD28E74B-F399-4D42-AC9C-A89ED271D505}" type="sibTrans" cxnId="{7FCAD980-B130-47A7-AEA6-B6E9E7AF9C59}">
      <dgm:prSet/>
      <dgm:spPr/>
      <dgm:t>
        <a:bodyPr/>
        <a:lstStyle/>
        <a:p>
          <a:endParaRPr lang="en-US"/>
        </a:p>
      </dgm:t>
    </dgm:pt>
    <dgm:pt modelId="{14A8FE66-19E8-4D77-9262-A165A1DA2AA5}">
      <dgm:prSet custT="1"/>
      <dgm:spPr/>
      <dgm:t>
        <a:bodyPr/>
        <a:lstStyle/>
        <a:p>
          <a:r>
            <a:rPr lang="en-US" sz="1800">
              <a:latin typeface="Arial" panose="020B0604020202020204" pitchFamily="34" charset="0"/>
              <a:cs typeface="Arial" panose="020B0604020202020204" pitchFamily="34" charset="0"/>
            </a:rPr>
            <a:t>Create</a:t>
          </a:r>
        </a:p>
      </dgm:t>
    </dgm:pt>
    <dgm:pt modelId="{B015A5B9-8E6D-443B-8D12-52CF62E9ECC6}" type="parTrans" cxnId="{B8551333-3290-4C7A-B554-AC988085525A}">
      <dgm:prSet/>
      <dgm:spPr/>
      <dgm:t>
        <a:bodyPr/>
        <a:lstStyle/>
        <a:p>
          <a:endParaRPr lang="en-US"/>
        </a:p>
      </dgm:t>
    </dgm:pt>
    <dgm:pt modelId="{32AB391B-AE47-40C9-A4F0-4788CF7AD1A9}" type="sibTrans" cxnId="{B8551333-3290-4C7A-B554-AC988085525A}">
      <dgm:prSet/>
      <dgm:spPr/>
      <dgm:t>
        <a:bodyPr/>
        <a:lstStyle/>
        <a:p>
          <a:endParaRPr lang="en-US"/>
        </a:p>
      </dgm:t>
    </dgm:pt>
    <dgm:pt modelId="{75C9216F-706C-4AB9-9B33-7FC07DA31CF4}">
      <dgm:prSet custT="1"/>
      <dgm:spPr/>
      <dgm:t>
        <a:bodyPr/>
        <a:lstStyle/>
        <a:p>
          <a:r>
            <a:rPr lang="en-US" sz="1400" b="0">
              <a:latin typeface="Arial" panose="020B0604020202020204" pitchFamily="34" charset="0"/>
              <a:cs typeface="Arial" panose="020B0604020202020204" pitchFamily="34" charset="0"/>
            </a:rPr>
            <a:t>Create an ever-evolving infrastructure of disability inclusive contacts/partners </a:t>
          </a:r>
        </a:p>
      </dgm:t>
    </dgm:pt>
    <dgm:pt modelId="{8AF1F50B-F7A4-4BFA-B929-308066CFC709}" type="parTrans" cxnId="{93B3C86B-713E-40E4-8828-DB36E3D977AD}">
      <dgm:prSet/>
      <dgm:spPr/>
      <dgm:t>
        <a:bodyPr/>
        <a:lstStyle/>
        <a:p>
          <a:endParaRPr lang="en-US"/>
        </a:p>
      </dgm:t>
    </dgm:pt>
    <dgm:pt modelId="{65290CBB-5C1F-44A9-A564-4F98AF11625D}" type="sibTrans" cxnId="{93B3C86B-713E-40E4-8828-DB36E3D977AD}">
      <dgm:prSet/>
      <dgm:spPr/>
      <dgm:t>
        <a:bodyPr/>
        <a:lstStyle/>
        <a:p>
          <a:endParaRPr lang="en-US"/>
        </a:p>
      </dgm:t>
    </dgm:pt>
    <dgm:pt modelId="{91FCCF85-377A-457A-8866-FFFD9EDA7EB5}">
      <dgm:prSet custT="1"/>
      <dgm:spPr/>
      <dgm:t>
        <a:bodyPr/>
        <a:lstStyle/>
        <a:p>
          <a:r>
            <a:rPr lang="en-US" sz="1800">
              <a:latin typeface="Arial" panose="020B0604020202020204" pitchFamily="34" charset="0"/>
              <a:cs typeface="Arial" panose="020B0604020202020204" pitchFamily="34" charset="0"/>
            </a:rPr>
            <a:t>Provide</a:t>
          </a:r>
        </a:p>
      </dgm:t>
    </dgm:pt>
    <dgm:pt modelId="{F5C03418-7567-4437-9401-84D100B0C9B5}" type="parTrans" cxnId="{2659FE27-C054-4477-8998-39BE8E77A216}">
      <dgm:prSet/>
      <dgm:spPr/>
      <dgm:t>
        <a:bodyPr/>
        <a:lstStyle/>
        <a:p>
          <a:endParaRPr lang="en-US"/>
        </a:p>
      </dgm:t>
    </dgm:pt>
    <dgm:pt modelId="{1D744249-92DC-41AC-9150-1DA11F053EE9}" type="sibTrans" cxnId="{2659FE27-C054-4477-8998-39BE8E77A216}">
      <dgm:prSet/>
      <dgm:spPr/>
      <dgm:t>
        <a:bodyPr/>
        <a:lstStyle/>
        <a:p>
          <a:endParaRPr lang="en-US"/>
        </a:p>
      </dgm:t>
    </dgm:pt>
    <dgm:pt modelId="{29E5E39E-E05C-4614-B2CA-95A30A39FB53}">
      <dgm:prSet custT="1"/>
      <dgm:spPr/>
      <dgm:t>
        <a:bodyPr/>
        <a:lstStyle/>
        <a:p>
          <a:r>
            <a:rPr lang="en-US" sz="1400" b="0">
              <a:latin typeface="Arial" panose="020B0604020202020204" pitchFamily="34" charset="0"/>
              <a:cs typeface="Arial" panose="020B0604020202020204" pitchFamily="34" charset="0"/>
            </a:rPr>
            <a:t>Provide rapid responses to accommodation requests </a:t>
          </a:r>
        </a:p>
      </dgm:t>
    </dgm:pt>
    <dgm:pt modelId="{BA228D4B-5250-471C-A6A1-EEBD964E683A}" type="parTrans" cxnId="{2D613634-F5FE-43B6-AD1B-D66638354C46}">
      <dgm:prSet/>
      <dgm:spPr/>
      <dgm:t>
        <a:bodyPr/>
        <a:lstStyle/>
        <a:p>
          <a:endParaRPr lang="en-US"/>
        </a:p>
      </dgm:t>
    </dgm:pt>
    <dgm:pt modelId="{2F355743-647F-46FB-A06B-AAEC699B82E6}" type="sibTrans" cxnId="{2D613634-F5FE-43B6-AD1B-D66638354C46}">
      <dgm:prSet/>
      <dgm:spPr/>
      <dgm:t>
        <a:bodyPr/>
        <a:lstStyle/>
        <a:p>
          <a:endParaRPr lang="en-US"/>
        </a:p>
      </dgm:t>
    </dgm:pt>
    <dgm:pt modelId="{0F92FF99-62C4-4CCC-A86A-4E60A291AAD0}">
      <dgm:prSet custT="1"/>
      <dgm:spPr/>
      <dgm:t>
        <a:bodyPr/>
        <a:lstStyle/>
        <a:p>
          <a:r>
            <a:rPr lang="en-US" sz="1800">
              <a:latin typeface="Arial" panose="020B0604020202020204" pitchFamily="34" charset="0"/>
              <a:cs typeface="Arial" panose="020B0604020202020204" pitchFamily="34" charset="0"/>
            </a:rPr>
            <a:t>Promote</a:t>
          </a:r>
        </a:p>
      </dgm:t>
    </dgm:pt>
    <dgm:pt modelId="{06F8A819-C5C5-4B94-8819-FA2356BA2A9B}" type="parTrans" cxnId="{EFC1AB0C-89E6-4C80-898E-DF7AE36525C2}">
      <dgm:prSet/>
      <dgm:spPr/>
      <dgm:t>
        <a:bodyPr/>
        <a:lstStyle/>
        <a:p>
          <a:endParaRPr lang="en-US"/>
        </a:p>
      </dgm:t>
    </dgm:pt>
    <dgm:pt modelId="{94277522-CDC9-44EB-8146-4BE32D72A82B}" type="sibTrans" cxnId="{EFC1AB0C-89E6-4C80-898E-DF7AE36525C2}">
      <dgm:prSet/>
      <dgm:spPr/>
      <dgm:t>
        <a:bodyPr/>
        <a:lstStyle/>
        <a:p>
          <a:endParaRPr lang="en-US"/>
        </a:p>
      </dgm:t>
    </dgm:pt>
    <dgm:pt modelId="{979A495B-D2E4-473D-8988-8CAEDC010E30}">
      <dgm:prSet custT="1"/>
      <dgm:spPr/>
      <dgm:t>
        <a:bodyPr/>
        <a:lstStyle/>
        <a:p>
          <a:r>
            <a:rPr lang="en-US" sz="1400" b="0">
              <a:latin typeface="Arial" panose="020B0604020202020204" pitchFamily="34" charset="0"/>
              <a:cs typeface="Arial" panose="020B0604020202020204" pitchFamily="34" charset="0"/>
            </a:rPr>
            <a:t>Promote available accommodations/connection options widely</a:t>
          </a:r>
        </a:p>
      </dgm:t>
    </dgm:pt>
    <dgm:pt modelId="{E6CA2905-B61A-4D0C-8778-D841E54F3A39}" type="parTrans" cxnId="{D56679C1-12F7-48EF-8CF5-ACFCFDC1AD91}">
      <dgm:prSet/>
      <dgm:spPr/>
      <dgm:t>
        <a:bodyPr/>
        <a:lstStyle/>
        <a:p>
          <a:endParaRPr lang="en-US"/>
        </a:p>
      </dgm:t>
    </dgm:pt>
    <dgm:pt modelId="{00006D69-FB3B-4060-9459-B47E78FC3920}" type="sibTrans" cxnId="{D56679C1-12F7-48EF-8CF5-ACFCFDC1AD91}">
      <dgm:prSet/>
      <dgm:spPr/>
      <dgm:t>
        <a:bodyPr/>
        <a:lstStyle/>
        <a:p>
          <a:endParaRPr lang="en-US"/>
        </a:p>
      </dgm:t>
    </dgm:pt>
    <dgm:pt modelId="{2E38671C-2705-495C-8770-18833D5CD356}" type="pres">
      <dgm:prSet presAssocID="{429CA7A0-733B-4E7B-8BD9-309372A6BCF4}" presName="Name0" presStyleCnt="0">
        <dgm:presLayoutVars>
          <dgm:dir/>
          <dgm:animLvl val="lvl"/>
          <dgm:resizeHandles val="exact"/>
        </dgm:presLayoutVars>
      </dgm:prSet>
      <dgm:spPr/>
    </dgm:pt>
    <dgm:pt modelId="{2F3AD3D8-A282-4375-9678-2C77944AC55A}" type="pres">
      <dgm:prSet presAssocID="{AA00F288-0A3B-47F9-B6D5-C29FB1536B24}" presName="composite" presStyleCnt="0"/>
      <dgm:spPr/>
    </dgm:pt>
    <dgm:pt modelId="{5AACC475-E04B-4BA9-A3A0-AA73532C394D}" type="pres">
      <dgm:prSet presAssocID="{AA00F288-0A3B-47F9-B6D5-C29FB1536B24}" presName="parTx" presStyleLbl="alignNode1" presStyleIdx="0" presStyleCnt="6">
        <dgm:presLayoutVars>
          <dgm:chMax val="0"/>
          <dgm:chPref val="0"/>
        </dgm:presLayoutVars>
      </dgm:prSet>
      <dgm:spPr/>
    </dgm:pt>
    <dgm:pt modelId="{5BB8BE89-ADE3-4D70-B62C-7626F2591672}" type="pres">
      <dgm:prSet presAssocID="{AA00F288-0A3B-47F9-B6D5-C29FB1536B24}" presName="desTx" presStyleLbl="alignAccFollowNode1" presStyleIdx="0" presStyleCnt="6">
        <dgm:presLayoutVars/>
      </dgm:prSet>
      <dgm:spPr/>
    </dgm:pt>
    <dgm:pt modelId="{880609AF-9518-4FB1-A037-F7408C9A906F}" type="pres">
      <dgm:prSet presAssocID="{CBA6B750-6F89-4B38-B800-1076178052BD}" presName="space" presStyleCnt="0"/>
      <dgm:spPr/>
    </dgm:pt>
    <dgm:pt modelId="{EBD1CBEF-DB93-4429-BA07-26094D351537}" type="pres">
      <dgm:prSet presAssocID="{01EB8268-6411-407C-AD71-9C2F4059C15E}" presName="composite" presStyleCnt="0"/>
      <dgm:spPr/>
    </dgm:pt>
    <dgm:pt modelId="{511B5C98-4AA8-41A7-81A7-BDD0CF5CB3BB}" type="pres">
      <dgm:prSet presAssocID="{01EB8268-6411-407C-AD71-9C2F4059C15E}" presName="parTx" presStyleLbl="alignNode1" presStyleIdx="1" presStyleCnt="6">
        <dgm:presLayoutVars>
          <dgm:chMax val="0"/>
          <dgm:chPref val="0"/>
        </dgm:presLayoutVars>
      </dgm:prSet>
      <dgm:spPr/>
    </dgm:pt>
    <dgm:pt modelId="{146DC852-F21F-41E7-9135-905790B6743C}" type="pres">
      <dgm:prSet presAssocID="{01EB8268-6411-407C-AD71-9C2F4059C15E}" presName="desTx" presStyleLbl="alignAccFollowNode1" presStyleIdx="1" presStyleCnt="6">
        <dgm:presLayoutVars/>
      </dgm:prSet>
      <dgm:spPr/>
    </dgm:pt>
    <dgm:pt modelId="{8EDEDC4B-0E33-40F0-BA7A-6C0C0F374D41}" type="pres">
      <dgm:prSet presAssocID="{BE3D74BE-054B-4728-9DF8-62AF5F6FAF6E}" presName="space" presStyleCnt="0"/>
      <dgm:spPr/>
    </dgm:pt>
    <dgm:pt modelId="{B0253D6B-9BF8-4D0D-8265-70AFF31CA124}" type="pres">
      <dgm:prSet presAssocID="{D79DB6D1-5918-42E3-B78A-43548094FB28}" presName="composite" presStyleCnt="0"/>
      <dgm:spPr/>
    </dgm:pt>
    <dgm:pt modelId="{7FCC6039-C353-458A-82DA-477E6B57C2D2}" type="pres">
      <dgm:prSet presAssocID="{D79DB6D1-5918-42E3-B78A-43548094FB28}" presName="parTx" presStyleLbl="alignNode1" presStyleIdx="2" presStyleCnt="6">
        <dgm:presLayoutVars>
          <dgm:chMax val="0"/>
          <dgm:chPref val="0"/>
        </dgm:presLayoutVars>
      </dgm:prSet>
      <dgm:spPr/>
    </dgm:pt>
    <dgm:pt modelId="{D59D6BF0-BDAA-463D-A954-374FFC133256}" type="pres">
      <dgm:prSet presAssocID="{D79DB6D1-5918-42E3-B78A-43548094FB28}" presName="desTx" presStyleLbl="alignAccFollowNode1" presStyleIdx="2" presStyleCnt="6">
        <dgm:presLayoutVars/>
      </dgm:prSet>
      <dgm:spPr/>
    </dgm:pt>
    <dgm:pt modelId="{01EAB64D-38AA-4C4A-B611-8B902798B105}" type="pres">
      <dgm:prSet presAssocID="{C5BED522-0B2B-4833-A69F-9C4409467045}" presName="space" presStyleCnt="0"/>
      <dgm:spPr/>
    </dgm:pt>
    <dgm:pt modelId="{D45A5212-02B9-4CC3-857B-5B54F905C896}" type="pres">
      <dgm:prSet presAssocID="{14A8FE66-19E8-4D77-9262-A165A1DA2AA5}" presName="composite" presStyleCnt="0"/>
      <dgm:spPr/>
    </dgm:pt>
    <dgm:pt modelId="{FFC241ED-F8B3-4637-9C3E-0D98A7761BC2}" type="pres">
      <dgm:prSet presAssocID="{14A8FE66-19E8-4D77-9262-A165A1DA2AA5}" presName="parTx" presStyleLbl="alignNode1" presStyleIdx="3" presStyleCnt="6">
        <dgm:presLayoutVars>
          <dgm:chMax val="0"/>
          <dgm:chPref val="0"/>
        </dgm:presLayoutVars>
      </dgm:prSet>
      <dgm:spPr/>
    </dgm:pt>
    <dgm:pt modelId="{01E970DF-0319-4F41-980A-2C7B9F27A96B}" type="pres">
      <dgm:prSet presAssocID="{14A8FE66-19E8-4D77-9262-A165A1DA2AA5}" presName="desTx" presStyleLbl="alignAccFollowNode1" presStyleIdx="3" presStyleCnt="6">
        <dgm:presLayoutVars/>
      </dgm:prSet>
      <dgm:spPr/>
    </dgm:pt>
    <dgm:pt modelId="{B8D039EC-223F-4056-8976-24C3EA93D711}" type="pres">
      <dgm:prSet presAssocID="{32AB391B-AE47-40C9-A4F0-4788CF7AD1A9}" presName="space" presStyleCnt="0"/>
      <dgm:spPr/>
    </dgm:pt>
    <dgm:pt modelId="{C6D9F98A-2374-417E-B19C-7B98692C6322}" type="pres">
      <dgm:prSet presAssocID="{91FCCF85-377A-457A-8866-FFFD9EDA7EB5}" presName="composite" presStyleCnt="0"/>
      <dgm:spPr/>
    </dgm:pt>
    <dgm:pt modelId="{19559016-FDEC-4ACC-BE99-DB1DB4D58ECD}" type="pres">
      <dgm:prSet presAssocID="{91FCCF85-377A-457A-8866-FFFD9EDA7EB5}" presName="parTx" presStyleLbl="alignNode1" presStyleIdx="4" presStyleCnt="6">
        <dgm:presLayoutVars>
          <dgm:chMax val="0"/>
          <dgm:chPref val="0"/>
        </dgm:presLayoutVars>
      </dgm:prSet>
      <dgm:spPr/>
    </dgm:pt>
    <dgm:pt modelId="{FB6EFB5B-B33B-4125-A39B-D9B272AFB68B}" type="pres">
      <dgm:prSet presAssocID="{91FCCF85-377A-457A-8866-FFFD9EDA7EB5}" presName="desTx" presStyleLbl="alignAccFollowNode1" presStyleIdx="4" presStyleCnt="6">
        <dgm:presLayoutVars/>
      </dgm:prSet>
      <dgm:spPr/>
    </dgm:pt>
    <dgm:pt modelId="{5611EC7A-2CB0-4B1C-9EFD-B400CD069FC1}" type="pres">
      <dgm:prSet presAssocID="{1D744249-92DC-41AC-9150-1DA11F053EE9}" presName="space" presStyleCnt="0"/>
      <dgm:spPr/>
    </dgm:pt>
    <dgm:pt modelId="{2ACCC5F6-E424-4C1B-924A-D6EC8D5B211D}" type="pres">
      <dgm:prSet presAssocID="{0F92FF99-62C4-4CCC-A86A-4E60A291AAD0}" presName="composite" presStyleCnt="0"/>
      <dgm:spPr/>
    </dgm:pt>
    <dgm:pt modelId="{3A382E88-7B10-4B90-9150-8E7DD6AAA982}" type="pres">
      <dgm:prSet presAssocID="{0F92FF99-62C4-4CCC-A86A-4E60A291AAD0}" presName="parTx" presStyleLbl="alignNode1" presStyleIdx="5" presStyleCnt="6">
        <dgm:presLayoutVars>
          <dgm:chMax val="0"/>
          <dgm:chPref val="0"/>
        </dgm:presLayoutVars>
      </dgm:prSet>
      <dgm:spPr/>
    </dgm:pt>
    <dgm:pt modelId="{11094845-1FE7-427D-81C8-775872240B51}" type="pres">
      <dgm:prSet presAssocID="{0F92FF99-62C4-4CCC-A86A-4E60A291AAD0}" presName="desTx" presStyleLbl="alignAccFollowNode1" presStyleIdx="5" presStyleCnt="6">
        <dgm:presLayoutVars/>
      </dgm:prSet>
      <dgm:spPr/>
    </dgm:pt>
  </dgm:ptLst>
  <dgm:cxnLst>
    <dgm:cxn modelId="{EFC1AB0C-89E6-4C80-898E-DF7AE36525C2}" srcId="{429CA7A0-733B-4E7B-8BD9-309372A6BCF4}" destId="{0F92FF99-62C4-4CCC-A86A-4E60A291AAD0}" srcOrd="5" destOrd="0" parTransId="{06F8A819-C5C5-4B94-8819-FA2356BA2A9B}" sibTransId="{94277522-CDC9-44EB-8146-4BE32D72A82B}"/>
    <dgm:cxn modelId="{BF36D321-A6F0-431C-ABB4-0FF6FD4027DF}" type="presOf" srcId="{D79DB6D1-5918-42E3-B78A-43548094FB28}" destId="{7FCC6039-C353-458A-82DA-477E6B57C2D2}" srcOrd="0" destOrd="0" presId="urn:microsoft.com/office/officeart/2016/7/layout/HorizontalActionList"/>
    <dgm:cxn modelId="{2659FE27-C054-4477-8998-39BE8E77A216}" srcId="{429CA7A0-733B-4E7B-8BD9-309372A6BCF4}" destId="{91FCCF85-377A-457A-8866-FFFD9EDA7EB5}" srcOrd="4" destOrd="0" parTransId="{F5C03418-7567-4437-9401-84D100B0C9B5}" sibTransId="{1D744249-92DC-41AC-9150-1DA11F053EE9}"/>
    <dgm:cxn modelId="{7E7C6F2E-08F6-4ABD-B665-0B69A02E3B8F}" srcId="{429CA7A0-733B-4E7B-8BD9-309372A6BCF4}" destId="{AA00F288-0A3B-47F9-B6D5-C29FB1536B24}" srcOrd="0" destOrd="0" parTransId="{253B4C56-1D33-4392-97C8-098588F79273}" sibTransId="{CBA6B750-6F89-4B38-B800-1076178052BD}"/>
    <dgm:cxn modelId="{9D6BEC31-93BF-4BBE-A846-6B764436263B}" type="presOf" srcId="{AA00F288-0A3B-47F9-B6D5-C29FB1536B24}" destId="{5AACC475-E04B-4BA9-A3A0-AA73532C394D}" srcOrd="0" destOrd="0" presId="urn:microsoft.com/office/officeart/2016/7/layout/HorizontalActionList"/>
    <dgm:cxn modelId="{B8551333-3290-4C7A-B554-AC988085525A}" srcId="{429CA7A0-733B-4E7B-8BD9-309372A6BCF4}" destId="{14A8FE66-19E8-4D77-9262-A165A1DA2AA5}" srcOrd="3" destOrd="0" parTransId="{B015A5B9-8E6D-443B-8D12-52CF62E9ECC6}" sibTransId="{32AB391B-AE47-40C9-A4F0-4788CF7AD1A9}"/>
    <dgm:cxn modelId="{E779DF33-9DE8-42E3-B201-AD96DB9F26B2}" srcId="{429CA7A0-733B-4E7B-8BD9-309372A6BCF4}" destId="{D79DB6D1-5918-42E3-B78A-43548094FB28}" srcOrd="2" destOrd="0" parTransId="{8E1C7CB8-8D68-4266-81F6-2BE25E32EFA5}" sibTransId="{C5BED522-0B2B-4833-A69F-9C4409467045}"/>
    <dgm:cxn modelId="{2D613634-F5FE-43B6-AD1B-D66638354C46}" srcId="{91FCCF85-377A-457A-8866-FFFD9EDA7EB5}" destId="{29E5E39E-E05C-4614-B2CA-95A30A39FB53}" srcOrd="0" destOrd="0" parTransId="{BA228D4B-5250-471C-A6A1-EEBD964E683A}" sibTransId="{2F355743-647F-46FB-A06B-AAEC699B82E6}"/>
    <dgm:cxn modelId="{40FF8C5F-F149-49B3-A3E2-17622870D7B2}" type="presOf" srcId="{0F92FF99-62C4-4CCC-A86A-4E60A291AAD0}" destId="{3A382E88-7B10-4B90-9150-8E7DD6AAA982}" srcOrd="0" destOrd="0" presId="urn:microsoft.com/office/officeart/2016/7/layout/HorizontalActionList"/>
    <dgm:cxn modelId="{9FC7BF41-EEE6-44DF-B340-29666C4EDEEF}" type="presOf" srcId="{5D64260D-9BD2-461B-9703-8F2A8B5342B1}" destId="{5BB8BE89-ADE3-4D70-B62C-7626F2591672}" srcOrd="0" destOrd="0" presId="urn:microsoft.com/office/officeart/2016/7/layout/HorizontalActionList"/>
    <dgm:cxn modelId="{D5E14E6A-DE7A-4E0B-BD04-C16214C1AF21}" type="presOf" srcId="{29E5E39E-E05C-4614-B2CA-95A30A39FB53}" destId="{FB6EFB5B-B33B-4125-A39B-D9B272AFB68B}" srcOrd="0" destOrd="0" presId="urn:microsoft.com/office/officeart/2016/7/layout/HorizontalActionList"/>
    <dgm:cxn modelId="{93B3C86B-713E-40E4-8828-DB36E3D977AD}" srcId="{14A8FE66-19E8-4D77-9262-A165A1DA2AA5}" destId="{75C9216F-706C-4AB9-9B33-7FC07DA31CF4}" srcOrd="0" destOrd="0" parTransId="{8AF1F50B-F7A4-4BFA-B929-308066CFC709}" sibTransId="{65290CBB-5C1F-44A9-A564-4F98AF11625D}"/>
    <dgm:cxn modelId="{4F736251-E79E-4A82-A97B-EA12C7C21F49}" type="presOf" srcId="{7BA0917D-1C7C-442E-B4FE-858511BC67CD}" destId="{D59D6BF0-BDAA-463D-A954-374FFC133256}" srcOrd="0" destOrd="0" presId="urn:microsoft.com/office/officeart/2016/7/layout/HorizontalActionList"/>
    <dgm:cxn modelId="{2B2FB152-34CF-4387-9EFB-DAFB7AD12893}" type="presOf" srcId="{F3EAB752-3DDD-47CF-9FBE-0D1D39275B58}" destId="{146DC852-F21F-41E7-9135-905790B6743C}" srcOrd="0" destOrd="0" presId="urn:microsoft.com/office/officeart/2016/7/layout/HorizontalActionList"/>
    <dgm:cxn modelId="{9F888553-A2B2-4E32-9BDE-421CA8A51564}" type="presOf" srcId="{14A8FE66-19E8-4D77-9262-A165A1DA2AA5}" destId="{FFC241ED-F8B3-4637-9C3E-0D98A7761BC2}" srcOrd="0" destOrd="0" presId="urn:microsoft.com/office/officeart/2016/7/layout/HorizontalActionList"/>
    <dgm:cxn modelId="{7FCAD980-B130-47A7-AEA6-B6E9E7AF9C59}" srcId="{D79DB6D1-5918-42E3-B78A-43548094FB28}" destId="{7BA0917D-1C7C-442E-B4FE-858511BC67CD}" srcOrd="0" destOrd="0" parTransId="{5EB8FA98-3DF4-4C6E-855B-5FB1D558BB02}" sibTransId="{BD28E74B-F399-4D42-AC9C-A89ED271D505}"/>
    <dgm:cxn modelId="{D509F6A1-889A-496D-9DE8-0781C276C532}" type="presOf" srcId="{75C9216F-706C-4AB9-9B33-7FC07DA31CF4}" destId="{01E970DF-0319-4F41-980A-2C7B9F27A96B}" srcOrd="0" destOrd="0" presId="urn:microsoft.com/office/officeart/2016/7/layout/HorizontalActionList"/>
    <dgm:cxn modelId="{1F7599B6-8A2A-4A6A-AC4D-EA27ADD1556B}" srcId="{AA00F288-0A3B-47F9-B6D5-C29FB1536B24}" destId="{5D64260D-9BD2-461B-9703-8F2A8B5342B1}" srcOrd="0" destOrd="0" parTransId="{B8A60B15-5F36-49D2-9AB1-4DAA1E8E229F}" sibTransId="{2D71635F-F316-4B93-BAE1-02A80EA39645}"/>
    <dgm:cxn modelId="{4A2F77BF-D2FC-4CEC-ACEA-C0A13AE5FD0D}" type="presOf" srcId="{979A495B-D2E4-473D-8988-8CAEDC010E30}" destId="{11094845-1FE7-427D-81C8-775872240B51}" srcOrd="0" destOrd="0" presId="urn:microsoft.com/office/officeart/2016/7/layout/HorizontalActionList"/>
    <dgm:cxn modelId="{D56679C1-12F7-48EF-8CF5-ACFCFDC1AD91}" srcId="{0F92FF99-62C4-4CCC-A86A-4E60A291AAD0}" destId="{979A495B-D2E4-473D-8988-8CAEDC010E30}" srcOrd="0" destOrd="0" parTransId="{E6CA2905-B61A-4D0C-8778-D841E54F3A39}" sibTransId="{00006D69-FB3B-4060-9459-B47E78FC3920}"/>
    <dgm:cxn modelId="{A7B017CF-992A-4D9F-A861-618A83F03323}" type="presOf" srcId="{91FCCF85-377A-457A-8866-FFFD9EDA7EB5}" destId="{19559016-FDEC-4ACC-BE99-DB1DB4D58ECD}" srcOrd="0" destOrd="0" presId="urn:microsoft.com/office/officeart/2016/7/layout/HorizontalActionList"/>
    <dgm:cxn modelId="{3530A8E8-55FD-4A5C-9410-A76B84673310}" type="presOf" srcId="{01EB8268-6411-407C-AD71-9C2F4059C15E}" destId="{511B5C98-4AA8-41A7-81A7-BDD0CF5CB3BB}" srcOrd="0" destOrd="0" presId="urn:microsoft.com/office/officeart/2016/7/layout/HorizontalActionList"/>
    <dgm:cxn modelId="{7B4947ED-610D-4AA4-8DB2-038A9B42C2B2}" srcId="{429CA7A0-733B-4E7B-8BD9-309372A6BCF4}" destId="{01EB8268-6411-407C-AD71-9C2F4059C15E}" srcOrd="1" destOrd="0" parTransId="{AAB7AF5F-78C9-41F0-B8B8-7BE0014356B0}" sibTransId="{BE3D74BE-054B-4728-9DF8-62AF5F6FAF6E}"/>
    <dgm:cxn modelId="{99FCF5EF-9525-4865-A434-1D4E3A93CDC4}" srcId="{01EB8268-6411-407C-AD71-9C2F4059C15E}" destId="{F3EAB752-3DDD-47CF-9FBE-0D1D39275B58}" srcOrd="0" destOrd="0" parTransId="{9738B6E5-AE7F-4AFF-9CD1-D27F7FAB2EFB}" sibTransId="{6BD2941F-EAB0-4FDF-B3C9-8E0A4F0EAA22}"/>
    <dgm:cxn modelId="{FDE367FE-801A-4649-9977-852E541BD01E}" type="presOf" srcId="{429CA7A0-733B-4E7B-8BD9-309372A6BCF4}" destId="{2E38671C-2705-495C-8770-18833D5CD356}" srcOrd="0" destOrd="0" presId="urn:microsoft.com/office/officeart/2016/7/layout/HorizontalActionList"/>
    <dgm:cxn modelId="{740C27D0-C6F8-465C-B5B1-14F2D7524DB3}" type="presParOf" srcId="{2E38671C-2705-495C-8770-18833D5CD356}" destId="{2F3AD3D8-A282-4375-9678-2C77944AC55A}" srcOrd="0" destOrd="0" presId="urn:microsoft.com/office/officeart/2016/7/layout/HorizontalActionList"/>
    <dgm:cxn modelId="{D90BC678-69C5-4287-9460-C882D00EB1D4}" type="presParOf" srcId="{2F3AD3D8-A282-4375-9678-2C77944AC55A}" destId="{5AACC475-E04B-4BA9-A3A0-AA73532C394D}" srcOrd="0" destOrd="0" presId="urn:microsoft.com/office/officeart/2016/7/layout/HorizontalActionList"/>
    <dgm:cxn modelId="{FCC0CA3D-DCFC-4D81-8BCC-D2AC7C31C6E7}" type="presParOf" srcId="{2F3AD3D8-A282-4375-9678-2C77944AC55A}" destId="{5BB8BE89-ADE3-4D70-B62C-7626F2591672}" srcOrd="1" destOrd="0" presId="urn:microsoft.com/office/officeart/2016/7/layout/HorizontalActionList"/>
    <dgm:cxn modelId="{A81E265A-8682-423E-A767-7359AF4AC967}" type="presParOf" srcId="{2E38671C-2705-495C-8770-18833D5CD356}" destId="{880609AF-9518-4FB1-A037-F7408C9A906F}" srcOrd="1" destOrd="0" presId="urn:microsoft.com/office/officeart/2016/7/layout/HorizontalActionList"/>
    <dgm:cxn modelId="{3F7DC74F-AADE-4B40-BE0F-EF34EDAFC37D}" type="presParOf" srcId="{2E38671C-2705-495C-8770-18833D5CD356}" destId="{EBD1CBEF-DB93-4429-BA07-26094D351537}" srcOrd="2" destOrd="0" presId="urn:microsoft.com/office/officeart/2016/7/layout/HorizontalActionList"/>
    <dgm:cxn modelId="{C24DDA5B-AD8C-4FB1-90E9-357E2CBD2876}" type="presParOf" srcId="{EBD1CBEF-DB93-4429-BA07-26094D351537}" destId="{511B5C98-4AA8-41A7-81A7-BDD0CF5CB3BB}" srcOrd="0" destOrd="0" presId="urn:microsoft.com/office/officeart/2016/7/layout/HorizontalActionList"/>
    <dgm:cxn modelId="{21D0B3C0-2FE7-4FE2-954A-9D2CD3BAAB95}" type="presParOf" srcId="{EBD1CBEF-DB93-4429-BA07-26094D351537}" destId="{146DC852-F21F-41E7-9135-905790B6743C}" srcOrd="1" destOrd="0" presId="urn:microsoft.com/office/officeart/2016/7/layout/HorizontalActionList"/>
    <dgm:cxn modelId="{EEC45ABA-D2B1-42A7-AFB6-0D5D56C7A988}" type="presParOf" srcId="{2E38671C-2705-495C-8770-18833D5CD356}" destId="{8EDEDC4B-0E33-40F0-BA7A-6C0C0F374D41}" srcOrd="3" destOrd="0" presId="urn:microsoft.com/office/officeart/2016/7/layout/HorizontalActionList"/>
    <dgm:cxn modelId="{8123C75F-8845-4292-99C9-9B7AF6DB91D4}" type="presParOf" srcId="{2E38671C-2705-495C-8770-18833D5CD356}" destId="{B0253D6B-9BF8-4D0D-8265-70AFF31CA124}" srcOrd="4" destOrd="0" presId="urn:microsoft.com/office/officeart/2016/7/layout/HorizontalActionList"/>
    <dgm:cxn modelId="{414E6F4F-B45B-4DD2-9E5A-54C796C46C7D}" type="presParOf" srcId="{B0253D6B-9BF8-4D0D-8265-70AFF31CA124}" destId="{7FCC6039-C353-458A-82DA-477E6B57C2D2}" srcOrd="0" destOrd="0" presId="urn:microsoft.com/office/officeart/2016/7/layout/HorizontalActionList"/>
    <dgm:cxn modelId="{7948FB76-0AC9-492B-B84E-EBA64DE40B7D}" type="presParOf" srcId="{B0253D6B-9BF8-4D0D-8265-70AFF31CA124}" destId="{D59D6BF0-BDAA-463D-A954-374FFC133256}" srcOrd="1" destOrd="0" presId="urn:microsoft.com/office/officeart/2016/7/layout/HorizontalActionList"/>
    <dgm:cxn modelId="{59D47FAC-6EB5-453A-9525-975E67DE75A5}" type="presParOf" srcId="{2E38671C-2705-495C-8770-18833D5CD356}" destId="{01EAB64D-38AA-4C4A-B611-8B902798B105}" srcOrd="5" destOrd="0" presId="urn:microsoft.com/office/officeart/2016/7/layout/HorizontalActionList"/>
    <dgm:cxn modelId="{29F56DC7-9B94-40DE-8B08-826A48951484}" type="presParOf" srcId="{2E38671C-2705-495C-8770-18833D5CD356}" destId="{D45A5212-02B9-4CC3-857B-5B54F905C896}" srcOrd="6" destOrd="0" presId="urn:microsoft.com/office/officeart/2016/7/layout/HorizontalActionList"/>
    <dgm:cxn modelId="{0E3504B2-E8D7-4FA2-925E-A18555D7B8ED}" type="presParOf" srcId="{D45A5212-02B9-4CC3-857B-5B54F905C896}" destId="{FFC241ED-F8B3-4637-9C3E-0D98A7761BC2}" srcOrd="0" destOrd="0" presId="urn:microsoft.com/office/officeart/2016/7/layout/HorizontalActionList"/>
    <dgm:cxn modelId="{01868CF6-BF60-42D2-A1AC-B11AEE1BBFF1}" type="presParOf" srcId="{D45A5212-02B9-4CC3-857B-5B54F905C896}" destId="{01E970DF-0319-4F41-980A-2C7B9F27A96B}" srcOrd="1" destOrd="0" presId="urn:microsoft.com/office/officeart/2016/7/layout/HorizontalActionList"/>
    <dgm:cxn modelId="{FB32FD00-893A-46CD-8110-BD39181BE71E}" type="presParOf" srcId="{2E38671C-2705-495C-8770-18833D5CD356}" destId="{B8D039EC-223F-4056-8976-24C3EA93D711}" srcOrd="7" destOrd="0" presId="urn:microsoft.com/office/officeart/2016/7/layout/HorizontalActionList"/>
    <dgm:cxn modelId="{92EB064D-A00B-416B-BF01-68F1A7544FF6}" type="presParOf" srcId="{2E38671C-2705-495C-8770-18833D5CD356}" destId="{C6D9F98A-2374-417E-B19C-7B98692C6322}" srcOrd="8" destOrd="0" presId="urn:microsoft.com/office/officeart/2016/7/layout/HorizontalActionList"/>
    <dgm:cxn modelId="{5C41F694-7049-4200-A907-4E5C761D184A}" type="presParOf" srcId="{C6D9F98A-2374-417E-B19C-7B98692C6322}" destId="{19559016-FDEC-4ACC-BE99-DB1DB4D58ECD}" srcOrd="0" destOrd="0" presId="urn:microsoft.com/office/officeart/2016/7/layout/HorizontalActionList"/>
    <dgm:cxn modelId="{CB69FC97-CB05-4190-90F2-CE0C44A77E63}" type="presParOf" srcId="{C6D9F98A-2374-417E-B19C-7B98692C6322}" destId="{FB6EFB5B-B33B-4125-A39B-D9B272AFB68B}" srcOrd="1" destOrd="0" presId="urn:microsoft.com/office/officeart/2016/7/layout/HorizontalActionList"/>
    <dgm:cxn modelId="{5B931F44-4907-4EFF-99F7-F81722FCCC57}" type="presParOf" srcId="{2E38671C-2705-495C-8770-18833D5CD356}" destId="{5611EC7A-2CB0-4B1C-9EFD-B400CD069FC1}" srcOrd="9" destOrd="0" presId="urn:microsoft.com/office/officeart/2016/7/layout/HorizontalActionList"/>
    <dgm:cxn modelId="{91AA0252-EF4A-4065-98D0-00620650326B}" type="presParOf" srcId="{2E38671C-2705-495C-8770-18833D5CD356}" destId="{2ACCC5F6-E424-4C1B-924A-D6EC8D5B211D}" srcOrd="10" destOrd="0" presId="urn:microsoft.com/office/officeart/2016/7/layout/HorizontalActionList"/>
    <dgm:cxn modelId="{C87328BF-B5F8-419F-9CDB-CBFF89091F26}" type="presParOf" srcId="{2ACCC5F6-E424-4C1B-924A-D6EC8D5B211D}" destId="{3A382E88-7B10-4B90-9150-8E7DD6AAA982}" srcOrd="0" destOrd="0" presId="urn:microsoft.com/office/officeart/2016/7/layout/HorizontalActionList"/>
    <dgm:cxn modelId="{BEFD3170-F359-43C5-98A4-8BD40196FDEA}" type="presParOf" srcId="{2ACCC5F6-E424-4C1B-924A-D6EC8D5B211D}" destId="{11094845-1FE7-427D-81C8-775872240B5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53E42C-9C88-4578-B6FD-D12E3BFDF85E}"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F5D0E359-4C58-4C69-B7F6-B169EE5E6F07}">
      <dgm:prSet/>
      <dgm:spPr/>
      <dgm:t>
        <a:bodyPr/>
        <a:lstStyle/>
        <a:p>
          <a:r>
            <a:rPr lang="en-US" dirty="0">
              <a:latin typeface="Arial" panose="020B0604020202020204" pitchFamily="34" charset="0"/>
              <a:cs typeface="Arial" panose="020B0604020202020204" pitchFamily="34" charset="0"/>
            </a:rPr>
            <a:t>Focus on the </a:t>
          </a:r>
          <a:r>
            <a:rPr lang="en-US" b="1" dirty="0">
              <a:latin typeface="Arial" panose="020B0604020202020204" pitchFamily="34" charset="0"/>
              <a:cs typeface="Arial" panose="020B0604020202020204" pitchFamily="34" charset="0"/>
            </a:rPr>
            <a:t>needs</a:t>
          </a:r>
          <a:r>
            <a:rPr lang="en-US" dirty="0">
              <a:latin typeface="Arial" panose="020B0604020202020204" pitchFamily="34" charset="0"/>
              <a:cs typeface="Arial" panose="020B0604020202020204" pitchFamily="34" charset="0"/>
            </a:rPr>
            <a:t> rather than trying to diagnose specific disabilities, diseases, or disorders</a:t>
          </a:r>
        </a:p>
      </dgm:t>
    </dgm:pt>
    <dgm:pt modelId="{3EB7CC27-87CA-46A1-96CA-35DD61C57158}" type="parTrans" cxnId="{A290467E-AEF5-4088-B63D-B79C0785A0B4}">
      <dgm:prSet/>
      <dgm:spPr/>
      <dgm:t>
        <a:bodyPr/>
        <a:lstStyle/>
        <a:p>
          <a:endParaRPr lang="en-US"/>
        </a:p>
      </dgm:t>
    </dgm:pt>
    <dgm:pt modelId="{0ECE3F64-5BD6-4B5B-8F07-3C6FD82A9F7C}" type="sibTrans" cxnId="{A290467E-AEF5-4088-B63D-B79C0785A0B4}">
      <dgm:prSet/>
      <dgm:spPr/>
      <dgm:t>
        <a:bodyPr/>
        <a:lstStyle/>
        <a:p>
          <a:endParaRPr lang="en-US"/>
        </a:p>
      </dgm:t>
    </dgm:pt>
    <dgm:pt modelId="{6EEC8A51-2A71-4024-BC8B-D9D22B36F9AB}">
      <dgm:prSet/>
      <dgm:spPr/>
      <dgm:t>
        <a:bodyPr/>
        <a:lstStyle/>
        <a:p>
          <a:r>
            <a:rPr lang="en-US">
              <a:latin typeface="Arial" panose="020B0604020202020204" pitchFamily="34" charset="0"/>
              <a:cs typeface="Arial" panose="020B0604020202020204" pitchFamily="34" charset="0"/>
            </a:rPr>
            <a:t>Peer Support Advocates </a:t>
          </a:r>
        </a:p>
      </dgm:t>
    </dgm:pt>
    <dgm:pt modelId="{047741C9-E387-44EB-8BD9-2C414128B0E4}" type="parTrans" cxnId="{8D61F975-D3C5-482D-A251-51D2C18E4056}">
      <dgm:prSet/>
      <dgm:spPr/>
      <dgm:t>
        <a:bodyPr/>
        <a:lstStyle/>
        <a:p>
          <a:endParaRPr lang="en-US"/>
        </a:p>
      </dgm:t>
    </dgm:pt>
    <dgm:pt modelId="{570E5ACD-0132-4AE2-BA82-EC5D57F5DC92}" type="sibTrans" cxnId="{8D61F975-D3C5-482D-A251-51D2C18E4056}">
      <dgm:prSet/>
      <dgm:spPr/>
      <dgm:t>
        <a:bodyPr/>
        <a:lstStyle/>
        <a:p>
          <a:endParaRPr lang="en-US"/>
        </a:p>
      </dgm:t>
    </dgm:pt>
    <dgm:pt modelId="{AEA9760D-9B49-46DC-AAA7-42C11CC696F0}">
      <dgm:prSet/>
      <dgm:spPr/>
      <dgm:t>
        <a:bodyPr/>
        <a:lstStyle/>
        <a:p>
          <a:r>
            <a:rPr lang="en-US">
              <a:latin typeface="Arial" panose="020B0604020202020204" pitchFamily="34" charset="0"/>
              <a:cs typeface="Arial" panose="020B0604020202020204" pitchFamily="34" charset="0"/>
            </a:rPr>
            <a:t>Objective Observers (trafficking/domestic violence representatives, mental health teams, disability centric organizations, faith-based groups etc.)   </a:t>
          </a:r>
        </a:p>
      </dgm:t>
    </dgm:pt>
    <dgm:pt modelId="{522D3E9F-D919-4BFA-868B-F841A42F14FF}" type="parTrans" cxnId="{2F40E2B0-0D46-46BC-8819-69DCCE85A0CB}">
      <dgm:prSet/>
      <dgm:spPr/>
      <dgm:t>
        <a:bodyPr/>
        <a:lstStyle/>
        <a:p>
          <a:endParaRPr lang="en-US"/>
        </a:p>
      </dgm:t>
    </dgm:pt>
    <dgm:pt modelId="{0269295F-7284-428C-8808-21B22A13766B}" type="sibTrans" cxnId="{2F40E2B0-0D46-46BC-8819-69DCCE85A0CB}">
      <dgm:prSet/>
      <dgm:spPr/>
      <dgm:t>
        <a:bodyPr/>
        <a:lstStyle/>
        <a:p>
          <a:endParaRPr lang="en-US"/>
        </a:p>
      </dgm:t>
    </dgm:pt>
    <dgm:pt modelId="{7EAE1881-6417-4D32-8F5B-6BD454FFCA61}">
      <dgm:prSet/>
      <dgm:spPr/>
      <dgm:t>
        <a:bodyPr/>
        <a:lstStyle/>
        <a:p>
          <a:r>
            <a:rPr lang="en-US">
              <a:latin typeface="Arial" panose="020B0604020202020204" pitchFamily="34" charset="0"/>
              <a:cs typeface="Arial" panose="020B0604020202020204" pitchFamily="34" charset="0"/>
            </a:rPr>
            <a:t>Community Resource Specialists/Mutual Aid Groups </a:t>
          </a:r>
        </a:p>
      </dgm:t>
    </dgm:pt>
    <dgm:pt modelId="{EB4C15FA-93CA-46CD-B27C-9F389C042FC2}" type="parTrans" cxnId="{5CA0D3AF-6C26-4C1F-BD7B-EDAA48EA87EC}">
      <dgm:prSet/>
      <dgm:spPr/>
      <dgm:t>
        <a:bodyPr/>
        <a:lstStyle/>
        <a:p>
          <a:endParaRPr lang="en-US"/>
        </a:p>
      </dgm:t>
    </dgm:pt>
    <dgm:pt modelId="{B7410D77-8618-4731-A111-74AD62D9AD94}" type="sibTrans" cxnId="{5CA0D3AF-6C26-4C1F-BD7B-EDAA48EA87EC}">
      <dgm:prSet/>
      <dgm:spPr/>
      <dgm:t>
        <a:bodyPr/>
        <a:lstStyle/>
        <a:p>
          <a:endParaRPr lang="en-US"/>
        </a:p>
      </dgm:t>
    </dgm:pt>
    <dgm:pt modelId="{256B0810-13A6-4148-969E-03A88EAE65EF}">
      <dgm:prSet/>
      <dgm:spPr/>
      <dgm:t>
        <a:bodyPr/>
        <a:lstStyle/>
        <a:p>
          <a:r>
            <a:rPr lang="en-US">
              <a:latin typeface="Arial" panose="020B0604020202020204" pitchFamily="34" charset="0"/>
              <a:cs typeface="Arial" panose="020B0604020202020204" pitchFamily="34" charset="0"/>
            </a:rPr>
            <a:t>Community Based Public safety groups</a:t>
          </a:r>
        </a:p>
      </dgm:t>
    </dgm:pt>
    <dgm:pt modelId="{E5F7C554-3957-44E3-A675-1B1723BF2886}" type="parTrans" cxnId="{840C72C2-D8B3-4739-9797-2A96D03CE321}">
      <dgm:prSet/>
      <dgm:spPr/>
      <dgm:t>
        <a:bodyPr/>
        <a:lstStyle/>
        <a:p>
          <a:endParaRPr lang="en-US"/>
        </a:p>
      </dgm:t>
    </dgm:pt>
    <dgm:pt modelId="{86EB5290-939E-4FF9-8D5F-2AA00E92E7AB}" type="sibTrans" cxnId="{840C72C2-D8B3-4739-9797-2A96D03CE321}">
      <dgm:prSet/>
      <dgm:spPr/>
      <dgm:t>
        <a:bodyPr/>
        <a:lstStyle/>
        <a:p>
          <a:endParaRPr lang="en-US"/>
        </a:p>
      </dgm:t>
    </dgm:pt>
    <dgm:pt modelId="{C52AFBAA-D090-4C92-9482-E479701457CB}">
      <dgm:prSet/>
      <dgm:spPr/>
      <dgm:t>
        <a:bodyPr/>
        <a:lstStyle/>
        <a:p>
          <a:r>
            <a:rPr lang="en-US">
              <a:latin typeface="Arial" panose="020B0604020202020204" pitchFamily="34" charset="0"/>
              <a:cs typeface="Arial" panose="020B0604020202020204" pitchFamily="34" charset="0"/>
            </a:rPr>
            <a:t>Interpreters/Communication Specialists </a:t>
          </a:r>
        </a:p>
      </dgm:t>
    </dgm:pt>
    <dgm:pt modelId="{A7B75C60-658B-49EC-AAA9-01298D8D91CD}" type="parTrans" cxnId="{EB00B11F-025E-45BD-9B01-820539D734F2}">
      <dgm:prSet/>
      <dgm:spPr/>
      <dgm:t>
        <a:bodyPr/>
        <a:lstStyle/>
        <a:p>
          <a:endParaRPr lang="en-US"/>
        </a:p>
      </dgm:t>
    </dgm:pt>
    <dgm:pt modelId="{DC585FF5-657D-4112-8AE7-E63743C0841F}" type="sibTrans" cxnId="{EB00B11F-025E-45BD-9B01-820539D734F2}">
      <dgm:prSet/>
      <dgm:spPr/>
      <dgm:t>
        <a:bodyPr/>
        <a:lstStyle/>
        <a:p>
          <a:endParaRPr lang="en-US"/>
        </a:p>
      </dgm:t>
    </dgm:pt>
    <dgm:pt modelId="{7B1C67F3-223C-48E8-8AF8-3BABC001C848}">
      <dgm:prSet/>
      <dgm:spPr/>
      <dgm:t>
        <a:bodyPr/>
        <a:lstStyle/>
        <a:p>
          <a:r>
            <a:rPr lang="en-US">
              <a:latin typeface="Arial" panose="020B0604020202020204" pitchFamily="34" charset="0"/>
              <a:cs typeface="Arial" panose="020B0604020202020204" pitchFamily="34" charset="0"/>
            </a:rPr>
            <a:t>Disability Oriented Forensic Interviewers</a:t>
          </a:r>
        </a:p>
      </dgm:t>
    </dgm:pt>
    <dgm:pt modelId="{73FEFF26-5941-41A1-BB6A-71099549D29F}" type="parTrans" cxnId="{CD466834-755A-4C80-96D7-B02DA3DAF9E8}">
      <dgm:prSet/>
      <dgm:spPr/>
      <dgm:t>
        <a:bodyPr/>
        <a:lstStyle/>
        <a:p>
          <a:endParaRPr lang="en-US"/>
        </a:p>
      </dgm:t>
    </dgm:pt>
    <dgm:pt modelId="{937E83DC-B8DA-433A-B8E4-B78D1437642D}" type="sibTrans" cxnId="{CD466834-755A-4C80-96D7-B02DA3DAF9E8}">
      <dgm:prSet/>
      <dgm:spPr/>
      <dgm:t>
        <a:bodyPr/>
        <a:lstStyle/>
        <a:p>
          <a:endParaRPr lang="en-US"/>
        </a:p>
      </dgm:t>
    </dgm:pt>
    <dgm:pt modelId="{4C81C7F0-A5F2-419E-B5B1-65EF8531E1FE}">
      <dgm:prSet/>
      <dgm:spPr/>
      <dgm:t>
        <a:bodyPr/>
        <a:lstStyle/>
        <a:p>
          <a:r>
            <a:rPr lang="en-US">
              <a:latin typeface="Arial" panose="020B0604020202020204" pitchFamily="34" charset="0"/>
              <a:cs typeface="Arial" panose="020B0604020202020204" pitchFamily="34" charset="0"/>
            </a:rPr>
            <a:t>Disability Rights Attorneys</a:t>
          </a:r>
        </a:p>
      </dgm:t>
    </dgm:pt>
    <dgm:pt modelId="{B49D8DD5-926D-4726-A723-97AE768C9CED}" type="parTrans" cxnId="{EFED5EE1-50FE-4A25-9EC8-C40FAE1C554A}">
      <dgm:prSet/>
      <dgm:spPr/>
      <dgm:t>
        <a:bodyPr/>
        <a:lstStyle/>
        <a:p>
          <a:endParaRPr lang="en-US"/>
        </a:p>
      </dgm:t>
    </dgm:pt>
    <dgm:pt modelId="{14B09290-9CAB-4C45-9D91-6AB342081B29}" type="sibTrans" cxnId="{EFED5EE1-50FE-4A25-9EC8-C40FAE1C554A}">
      <dgm:prSet/>
      <dgm:spPr/>
      <dgm:t>
        <a:bodyPr/>
        <a:lstStyle/>
        <a:p>
          <a:endParaRPr lang="en-US"/>
        </a:p>
      </dgm:t>
    </dgm:pt>
    <dgm:pt modelId="{75F203DE-E13D-46C5-96BB-6E519DC8C925}" type="pres">
      <dgm:prSet presAssocID="{B753E42C-9C88-4578-B6FD-D12E3BFDF85E}" presName="Name0" presStyleCnt="0">
        <dgm:presLayoutVars>
          <dgm:dir/>
          <dgm:resizeHandles/>
        </dgm:presLayoutVars>
      </dgm:prSet>
      <dgm:spPr/>
    </dgm:pt>
    <dgm:pt modelId="{703A7550-0389-4902-B10F-F96AD7EEA147}" type="pres">
      <dgm:prSet presAssocID="{F5D0E359-4C58-4C69-B7F6-B169EE5E6F07}" presName="compNode" presStyleCnt="0"/>
      <dgm:spPr/>
    </dgm:pt>
    <dgm:pt modelId="{8E5C3E6A-0B24-43D9-8A8B-9AAB82D92BB1}" type="pres">
      <dgm:prSet presAssocID="{F5D0E359-4C58-4C69-B7F6-B169EE5E6F07}" presName="dummyConnPt" presStyleCnt="0"/>
      <dgm:spPr/>
    </dgm:pt>
    <dgm:pt modelId="{86E5D498-F965-4C2F-B94F-B3B33FC1F421}" type="pres">
      <dgm:prSet presAssocID="{F5D0E359-4C58-4C69-B7F6-B169EE5E6F07}" presName="node" presStyleLbl="node1" presStyleIdx="0" presStyleCnt="8" custLinFactNeighborY="2337">
        <dgm:presLayoutVars>
          <dgm:bulletEnabled val="1"/>
        </dgm:presLayoutVars>
      </dgm:prSet>
      <dgm:spPr/>
    </dgm:pt>
    <dgm:pt modelId="{9B622172-E7B6-482C-8AB6-E51B1E4AAB75}" type="pres">
      <dgm:prSet presAssocID="{0ECE3F64-5BD6-4B5B-8F07-3C6FD82A9F7C}" presName="sibTrans" presStyleLbl="bgSibTrans2D1" presStyleIdx="0" presStyleCnt="7"/>
      <dgm:spPr/>
    </dgm:pt>
    <dgm:pt modelId="{C4E9FFED-6706-437A-AB98-90BBB5903859}" type="pres">
      <dgm:prSet presAssocID="{6EEC8A51-2A71-4024-BC8B-D9D22B36F9AB}" presName="compNode" presStyleCnt="0"/>
      <dgm:spPr/>
    </dgm:pt>
    <dgm:pt modelId="{2F12BC28-9EF0-4E8A-9AAF-7943C8B9034D}" type="pres">
      <dgm:prSet presAssocID="{6EEC8A51-2A71-4024-BC8B-D9D22B36F9AB}" presName="dummyConnPt" presStyleCnt="0"/>
      <dgm:spPr/>
    </dgm:pt>
    <dgm:pt modelId="{0BCE75F9-E959-4691-92D6-14D6F20616E0}" type="pres">
      <dgm:prSet presAssocID="{6EEC8A51-2A71-4024-BC8B-D9D22B36F9AB}" presName="node" presStyleLbl="node1" presStyleIdx="1" presStyleCnt="8" custLinFactNeighborY="2337">
        <dgm:presLayoutVars>
          <dgm:bulletEnabled val="1"/>
        </dgm:presLayoutVars>
      </dgm:prSet>
      <dgm:spPr/>
    </dgm:pt>
    <dgm:pt modelId="{ED92AEF7-7ECE-4C5D-871F-23DDAF039B23}" type="pres">
      <dgm:prSet presAssocID="{570E5ACD-0132-4AE2-BA82-EC5D57F5DC92}" presName="sibTrans" presStyleLbl="bgSibTrans2D1" presStyleIdx="1" presStyleCnt="7"/>
      <dgm:spPr/>
    </dgm:pt>
    <dgm:pt modelId="{31405DBA-06C2-46F9-ABC4-481666741A0D}" type="pres">
      <dgm:prSet presAssocID="{AEA9760D-9B49-46DC-AAA7-42C11CC696F0}" presName="compNode" presStyleCnt="0"/>
      <dgm:spPr/>
    </dgm:pt>
    <dgm:pt modelId="{F7038E68-CC29-4EB2-A36A-E90212B13169}" type="pres">
      <dgm:prSet presAssocID="{AEA9760D-9B49-46DC-AAA7-42C11CC696F0}" presName="dummyConnPt" presStyleCnt="0"/>
      <dgm:spPr/>
    </dgm:pt>
    <dgm:pt modelId="{A4F6B044-2813-4BF7-866C-B239FCEC40CA}" type="pres">
      <dgm:prSet presAssocID="{AEA9760D-9B49-46DC-AAA7-42C11CC696F0}" presName="node" presStyleLbl="node1" presStyleIdx="2" presStyleCnt="8" custLinFactNeighborY="2337">
        <dgm:presLayoutVars>
          <dgm:bulletEnabled val="1"/>
        </dgm:presLayoutVars>
      </dgm:prSet>
      <dgm:spPr/>
    </dgm:pt>
    <dgm:pt modelId="{76A0EF9F-3ABA-4A26-808B-8DD293CF853B}" type="pres">
      <dgm:prSet presAssocID="{0269295F-7284-428C-8808-21B22A13766B}" presName="sibTrans" presStyleLbl="bgSibTrans2D1" presStyleIdx="2" presStyleCnt="7"/>
      <dgm:spPr/>
    </dgm:pt>
    <dgm:pt modelId="{79A5F4DA-10B1-441D-95E0-B44A475C7B53}" type="pres">
      <dgm:prSet presAssocID="{7EAE1881-6417-4D32-8F5B-6BD454FFCA61}" presName="compNode" presStyleCnt="0"/>
      <dgm:spPr/>
    </dgm:pt>
    <dgm:pt modelId="{530C3984-E19A-4B54-8D66-0A2C88598FA7}" type="pres">
      <dgm:prSet presAssocID="{7EAE1881-6417-4D32-8F5B-6BD454FFCA61}" presName="dummyConnPt" presStyleCnt="0"/>
      <dgm:spPr/>
    </dgm:pt>
    <dgm:pt modelId="{D503FB67-2F15-49A5-A867-11215FA1F8F3}" type="pres">
      <dgm:prSet presAssocID="{7EAE1881-6417-4D32-8F5B-6BD454FFCA61}" presName="node" presStyleLbl="node1" presStyleIdx="3" presStyleCnt="8">
        <dgm:presLayoutVars>
          <dgm:bulletEnabled val="1"/>
        </dgm:presLayoutVars>
      </dgm:prSet>
      <dgm:spPr/>
    </dgm:pt>
    <dgm:pt modelId="{DD7A64C1-BF7A-4B66-A8CE-0328F0AB8ABB}" type="pres">
      <dgm:prSet presAssocID="{B7410D77-8618-4731-A111-74AD62D9AD94}" presName="sibTrans" presStyleLbl="bgSibTrans2D1" presStyleIdx="3" presStyleCnt="7"/>
      <dgm:spPr/>
    </dgm:pt>
    <dgm:pt modelId="{14402ADA-6834-497A-86C3-F74269D2BE5F}" type="pres">
      <dgm:prSet presAssocID="{256B0810-13A6-4148-969E-03A88EAE65EF}" presName="compNode" presStyleCnt="0"/>
      <dgm:spPr/>
    </dgm:pt>
    <dgm:pt modelId="{175BD32A-8A21-4B1B-BB2A-9168DBD6B09A}" type="pres">
      <dgm:prSet presAssocID="{256B0810-13A6-4148-969E-03A88EAE65EF}" presName="dummyConnPt" presStyleCnt="0"/>
      <dgm:spPr/>
    </dgm:pt>
    <dgm:pt modelId="{C9E94538-FDF1-40E3-A4F9-BCEF1EBF7B51}" type="pres">
      <dgm:prSet presAssocID="{256B0810-13A6-4148-969E-03A88EAE65EF}" presName="node" presStyleLbl="node1" presStyleIdx="4" presStyleCnt="8" custLinFactNeighborY="2337">
        <dgm:presLayoutVars>
          <dgm:bulletEnabled val="1"/>
        </dgm:presLayoutVars>
      </dgm:prSet>
      <dgm:spPr/>
    </dgm:pt>
    <dgm:pt modelId="{D874C8B6-206F-49DC-A12E-80CEFF633D01}" type="pres">
      <dgm:prSet presAssocID="{86EB5290-939E-4FF9-8D5F-2AA00E92E7AB}" presName="sibTrans" presStyleLbl="bgSibTrans2D1" presStyleIdx="4" presStyleCnt="7"/>
      <dgm:spPr/>
    </dgm:pt>
    <dgm:pt modelId="{826E25B4-092D-4487-A39E-CC49AEFFACE7}" type="pres">
      <dgm:prSet presAssocID="{C52AFBAA-D090-4C92-9482-E479701457CB}" presName="compNode" presStyleCnt="0"/>
      <dgm:spPr/>
    </dgm:pt>
    <dgm:pt modelId="{33CAFA7B-C5EB-4171-992A-AA41155F158D}" type="pres">
      <dgm:prSet presAssocID="{C52AFBAA-D090-4C92-9482-E479701457CB}" presName="dummyConnPt" presStyleCnt="0"/>
      <dgm:spPr/>
    </dgm:pt>
    <dgm:pt modelId="{5172705A-A55A-44EF-A269-D6DF878E88A8}" type="pres">
      <dgm:prSet presAssocID="{C52AFBAA-D090-4C92-9482-E479701457CB}" presName="node" presStyleLbl="node1" presStyleIdx="5" presStyleCnt="8" custLinFactNeighborY="2337">
        <dgm:presLayoutVars>
          <dgm:bulletEnabled val="1"/>
        </dgm:presLayoutVars>
      </dgm:prSet>
      <dgm:spPr/>
    </dgm:pt>
    <dgm:pt modelId="{AF84D6F1-F247-46A9-A941-B83A57467A02}" type="pres">
      <dgm:prSet presAssocID="{DC585FF5-657D-4112-8AE7-E63743C0841F}" presName="sibTrans" presStyleLbl="bgSibTrans2D1" presStyleIdx="5" presStyleCnt="7"/>
      <dgm:spPr/>
    </dgm:pt>
    <dgm:pt modelId="{6FEA0D2D-CC63-4FDE-BC85-47B0CC0431BF}" type="pres">
      <dgm:prSet presAssocID="{7B1C67F3-223C-48E8-8AF8-3BABC001C848}" presName="compNode" presStyleCnt="0"/>
      <dgm:spPr/>
    </dgm:pt>
    <dgm:pt modelId="{8CBDF02A-F040-44F6-AA82-025A0FD23ADC}" type="pres">
      <dgm:prSet presAssocID="{7B1C67F3-223C-48E8-8AF8-3BABC001C848}" presName="dummyConnPt" presStyleCnt="0"/>
      <dgm:spPr/>
    </dgm:pt>
    <dgm:pt modelId="{5749E5E6-7C34-4836-8ECD-F4413D7B5C7C}" type="pres">
      <dgm:prSet presAssocID="{7B1C67F3-223C-48E8-8AF8-3BABC001C848}" presName="node" presStyleLbl="node1" presStyleIdx="6" presStyleCnt="8">
        <dgm:presLayoutVars>
          <dgm:bulletEnabled val="1"/>
        </dgm:presLayoutVars>
      </dgm:prSet>
      <dgm:spPr/>
    </dgm:pt>
    <dgm:pt modelId="{8B22DBDA-BF4D-4639-9ED9-5FEA22159222}" type="pres">
      <dgm:prSet presAssocID="{937E83DC-B8DA-433A-B8E4-B78D1437642D}" presName="sibTrans" presStyleLbl="bgSibTrans2D1" presStyleIdx="6" presStyleCnt="7"/>
      <dgm:spPr/>
    </dgm:pt>
    <dgm:pt modelId="{BC944FA1-03E6-4EA7-A3F9-0C34FA6A5CBB}" type="pres">
      <dgm:prSet presAssocID="{4C81C7F0-A5F2-419E-B5B1-65EF8531E1FE}" presName="compNode" presStyleCnt="0"/>
      <dgm:spPr/>
    </dgm:pt>
    <dgm:pt modelId="{A1BD9E85-5ED1-43F2-9A45-72FF604D5321}" type="pres">
      <dgm:prSet presAssocID="{4C81C7F0-A5F2-419E-B5B1-65EF8531E1FE}" presName="dummyConnPt" presStyleCnt="0"/>
      <dgm:spPr/>
    </dgm:pt>
    <dgm:pt modelId="{093A90C8-E380-4660-9B7E-7B8BA7A14473}" type="pres">
      <dgm:prSet presAssocID="{4C81C7F0-A5F2-419E-B5B1-65EF8531E1FE}" presName="node" presStyleLbl="node1" presStyleIdx="7" presStyleCnt="8">
        <dgm:presLayoutVars>
          <dgm:bulletEnabled val="1"/>
        </dgm:presLayoutVars>
      </dgm:prSet>
      <dgm:spPr/>
    </dgm:pt>
  </dgm:ptLst>
  <dgm:cxnLst>
    <dgm:cxn modelId="{487B2509-1F22-4274-AB81-1D99B05D6E6F}" type="presOf" srcId="{6EEC8A51-2A71-4024-BC8B-D9D22B36F9AB}" destId="{0BCE75F9-E959-4691-92D6-14D6F20616E0}" srcOrd="0" destOrd="0" presId="urn:microsoft.com/office/officeart/2005/8/layout/bProcess4"/>
    <dgm:cxn modelId="{13C3210E-1275-47B0-ADCC-93265A43D25A}" type="presOf" srcId="{F5D0E359-4C58-4C69-B7F6-B169EE5E6F07}" destId="{86E5D498-F965-4C2F-B94F-B3B33FC1F421}" srcOrd="0" destOrd="0" presId="urn:microsoft.com/office/officeart/2005/8/layout/bProcess4"/>
    <dgm:cxn modelId="{FC9B0710-B042-4D48-9E51-D9E6D59EB898}" type="presOf" srcId="{256B0810-13A6-4148-969E-03A88EAE65EF}" destId="{C9E94538-FDF1-40E3-A4F9-BCEF1EBF7B51}" srcOrd="0" destOrd="0" presId="urn:microsoft.com/office/officeart/2005/8/layout/bProcess4"/>
    <dgm:cxn modelId="{EB00B11F-025E-45BD-9B01-820539D734F2}" srcId="{B753E42C-9C88-4578-B6FD-D12E3BFDF85E}" destId="{C52AFBAA-D090-4C92-9482-E479701457CB}" srcOrd="5" destOrd="0" parTransId="{A7B75C60-658B-49EC-AAA9-01298D8D91CD}" sibTransId="{DC585FF5-657D-4112-8AE7-E63743C0841F}"/>
    <dgm:cxn modelId="{CD466834-755A-4C80-96D7-B02DA3DAF9E8}" srcId="{B753E42C-9C88-4578-B6FD-D12E3BFDF85E}" destId="{7B1C67F3-223C-48E8-8AF8-3BABC001C848}" srcOrd="6" destOrd="0" parTransId="{73FEFF26-5941-41A1-BB6A-71099549D29F}" sibTransId="{937E83DC-B8DA-433A-B8E4-B78D1437642D}"/>
    <dgm:cxn modelId="{0D21293B-81ED-4B01-BE41-41FC13CAD575}" type="presOf" srcId="{B753E42C-9C88-4578-B6FD-D12E3BFDF85E}" destId="{75F203DE-E13D-46C5-96BB-6E519DC8C925}" srcOrd="0" destOrd="0" presId="urn:microsoft.com/office/officeart/2005/8/layout/bProcess4"/>
    <dgm:cxn modelId="{F659FD62-E053-4EFF-8A21-2AFB2AE1B637}" type="presOf" srcId="{0ECE3F64-5BD6-4B5B-8F07-3C6FD82A9F7C}" destId="{9B622172-E7B6-482C-8AB6-E51B1E4AAB75}" srcOrd="0" destOrd="0" presId="urn:microsoft.com/office/officeart/2005/8/layout/bProcess4"/>
    <dgm:cxn modelId="{BB292248-63CF-4E66-90F9-0C454E13C6DF}" type="presOf" srcId="{B7410D77-8618-4731-A111-74AD62D9AD94}" destId="{DD7A64C1-BF7A-4B66-A8CE-0328F0AB8ABB}" srcOrd="0" destOrd="0" presId="urn:microsoft.com/office/officeart/2005/8/layout/bProcess4"/>
    <dgm:cxn modelId="{05488D48-EB10-4C9E-A23C-3EE749F5E844}" type="presOf" srcId="{AEA9760D-9B49-46DC-AAA7-42C11CC696F0}" destId="{A4F6B044-2813-4BF7-866C-B239FCEC40CA}" srcOrd="0" destOrd="0" presId="urn:microsoft.com/office/officeart/2005/8/layout/bProcess4"/>
    <dgm:cxn modelId="{8D61F975-D3C5-482D-A251-51D2C18E4056}" srcId="{B753E42C-9C88-4578-B6FD-D12E3BFDF85E}" destId="{6EEC8A51-2A71-4024-BC8B-D9D22B36F9AB}" srcOrd="1" destOrd="0" parTransId="{047741C9-E387-44EB-8BD9-2C414128B0E4}" sibTransId="{570E5ACD-0132-4AE2-BA82-EC5D57F5DC92}"/>
    <dgm:cxn modelId="{A290467E-AEF5-4088-B63D-B79C0785A0B4}" srcId="{B753E42C-9C88-4578-B6FD-D12E3BFDF85E}" destId="{F5D0E359-4C58-4C69-B7F6-B169EE5E6F07}" srcOrd="0" destOrd="0" parTransId="{3EB7CC27-87CA-46A1-96CA-35DD61C57158}" sibTransId="{0ECE3F64-5BD6-4B5B-8F07-3C6FD82A9F7C}"/>
    <dgm:cxn modelId="{C9FEF47E-1D6C-4566-A650-804AEEF25867}" type="presOf" srcId="{937E83DC-B8DA-433A-B8E4-B78D1437642D}" destId="{8B22DBDA-BF4D-4639-9ED9-5FEA22159222}" srcOrd="0" destOrd="0" presId="urn:microsoft.com/office/officeart/2005/8/layout/bProcess4"/>
    <dgm:cxn modelId="{F9CA3785-E5C8-4D3A-9DE1-6D9C82138B8F}" type="presOf" srcId="{4C81C7F0-A5F2-419E-B5B1-65EF8531E1FE}" destId="{093A90C8-E380-4660-9B7E-7B8BA7A14473}" srcOrd="0" destOrd="0" presId="urn:microsoft.com/office/officeart/2005/8/layout/bProcess4"/>
    <dgm:cxn modelId="{518A7D8C-5F72-4461-895D-1BEA56A48819}" type="presOf" srcId="{570E5ACD-0132-4AE2-BA82-EC5D57F5DC92}" destId="{ED92AEF7-7ECE-4C5D-871F-23DDAF039B23}" srcOrd="0" destOrd="0" presId="urn:microsoft.com/office/officeart/2005/8/layout/bProcess4"/>
    <dgm:cxn modelId="{CD797DA9-E0AA-4431-B438-50D2C8C127A7}" type="presOf" srcId="{DC585FF5-657D-4112-8AE7-E63743C0841F}" destId="{AF84D6F1-F247-46A9-A941-B83A57467A02}" srcOrd="0" destOrd="0" presId="urn:microsoft.com/office/officeart/2005/8/layout/bProcess4"/>
    <dgm:cxn modelId="{2A563FAB-51D6-4628-AF69-2C789ACB98A9}" type="presOf" srcId="{7B1C67F3-223C-48E8-8AF8-3BABC001C848}" destId="{5749E5E6-7C34-4836-8ECD-F4413D7B5C7C}" srcOrd="0" destOrd="0" presId="urn:microsoft.com/office/officeart/2005/8/layout/bProcess4"/>
    <dgm:cxn modelId="{5CA0D3AF-6C26-4C1F-BD7B-EDAA48EA87EC}" srcId="{B753E42C-9C88-4578-B6FD-D12E3BFDF85E}" destId="{7EAE1881-6417-4D32-8F5B-6BD454FFCA61}" srcOrd="3" destOrd="0" parTransId="{EB4C15FA-93CA-46CD-B27C-9F389C042FC2}" sibTransId="{B7410D77-8618-4731-A111-74AD62D9AD94}"/>
    <dgm:cxn modelId="{2F40E2B0-0D46-46BC-8819-69DCCE85A0CB}" srcId="{B753E42C-9C88-4578-B6FD-D12E3BFDF85E}" destId="{AEA9760D-9B49-46DC-AAA7-42C11CC696F0}" srcOrd="2" destOrd="0" parTransId="{522D3E9F-D919-4BFA-868B-F841A42F14FF}" sibTransId="{0269295F-7284-428C-8808-21B22A13766B}"/>
    <dgm:cxn modelId="{DCF8C4B1-27BC-491D-9965-5269FB55B851}" type="presOf" srcId="{0269295F-7284-428C-8808-21B22A13766B}" destId="{76A0EF9F-3ABA-4A26-808B-8DD293CF853B}" srcOrd="0" destOrd="0" presId="urn:microsoft.com/office/officeart/2005/8/layout/bProcess4"/>
    <dgm:cxn modelId="{8A9F1DB3-C59F-481D-AD2A-47166FAFDA9B}" type="presOf" srcId="{7EAE1881-6417-4D32-8F5B-6BD454FFCA61}" destId="{D503FB67-2F15-49A5-A867-11215FA1F8F3}" srcOrd="0" destOrd="0" presId="urn:microsoft.com/office/officeart/2005/8/layout/bProcess4"/>
    <dgm:cxn modelId="{840C72C2-D8B3-4739-9797-2A96D03CE321}" srcId="{B753E42C-9C88-4578-B6FD-D12E3BFDF85E}" destId="{256B0810-13A6-4148-969E-03A88EAE65EF}" srcOrd="4" destOrd="0" parTransId="{E5F7C554-3957-44E3-A675-1B1723BF2886}" sibTransId="{86EB5290-939E-4FF9-8D5F-2AA00E92E7AB}"/>
    <dgm:cxn modelId="{0B448BCF-A529-4659-9EAD-E8B8E1EF97E7}" type="presOf" srcId="{86EB5290-939E-4FF9-8D5F-2AA00E92E7AB}" destId="{D874C8B6-206F-49DC-A12E-80CEFF633D01}" srcOrd="0" destOrd="0" presId="urn:microsoft.com/office/officeart/2005/8/layout/bProcess4"/>
    <dgm:cxn modelId="{EFED5EE1-50FE-4A25-9EC8-C40FAE1C554A}" srcId="{B753E42C-9C88-4578-B6FD-D12E3BFDF85E}" destId="{4C81C7F0-A5F2-419E-B5B1-65EF8531E1FE}" srcOrd="7" destOrd="0" parTransId="{B49D8DD5-926D-4726-A723-97AE768C9CED}" sibTransId="{14B09290-9CAB-4C45-9D91-6AB342081B29}"/>
    <dgm:cxn modelId="{BAFA18EA-0F6B-47EB-9F5C-54B3378631B8}" type="presOf" srcId="{C52AFBAA-D090-4C92-9482-E479701457CB}" destId="{5172705A-A55A-44EF-A269-D6DF878E88A8}" srcOrd="0" destOrd="0" presId="urn:microsoft.com/office/officeart/2005/8/layout/bProcess4"/>
    <dgm:cxn modelId="{762FCCDC-0914-4CD8-8AB0-F7FB7C907208}" type="presParOf" srcId="{75F203DE-E13D-46C5-96BB-6E519DC8C925}" destId="{703A7550-0389-4902-B10F-F96AD7EEA147}" srcOrd="0" destOrd="0" presId="urn:microsoft.com/office/officeart/2005/8/layout/bProcess4"/>
    <dgm:cxn modelId="{DECE57EC-2926-4BBF-8015-2320ABE532B3}" type="presParOf" srcId="{703A7550-0389-4902-B10F-F96AD7EEA147}" destId="{8E5C3E6A-0B24-43D9-8A8B-9AAB82D92BB1}" srcOrd="0" destOrd="0" presId="urn:microsoft.com/office/officeart/2005/8/layout/bProcess4"/>
    <dgm:cxn modelId="{343A87C7-0787-4A38-89FB-EC4D8C3E223F}" type="presParOf" srcId="{703A7550-0389-4902-B10F-F96AD7EEA147}" destId="{86E5D498-F965-4C2F-B94F-B3B33FC1F421}" srcOrd="1" destOrd="0" presId="urn:microsoft.com/office/officeart/2005/8/layout/bProcess4"/>
    <dgm:cxn modelId="{5A36496E-DF7A-490A-906C-39ABE420AB9C}" type="presParOf" srcId="{75F203DE-E13D-46C5-96BB-6E519DC8C925}" destId="{9B622172-E7B6-482C-8AB6-E51B1E4AAB75}" srcOrd="1" destOrd="0" presId="urn:microsoft.com/office/officeart/2005/8/layout/bProcess4"/>
    <dgm:cxn modelId="{D020D8D8-50EC-4257-B158-4AF8DEA7679B}" type="presParOf" srcId="{75F203DE-E13D-46C5-96BB-6E519DC8C925}" destId="{C4E9FFED-6706-437A-AB98-90BBB5903859}" srcOrd="2" destOrd="0" presId="urn:microsoft.com/office/officeart/2005/8/layout/bProcess4"/>
    <dgm:cxn modelId="{18DCBDB0-AC31-45CF-A288-29A1E5E2C9C5}" type="presParOf" srcId="{C4E9FFED-6706-437A-AB98-90BBB5903859}" destId="{2F12BC28-9EF0-4E8A-9AAF-7943C8B9034D}" srcOrd="0" destOrd="0" presId="urn:microsoft.com/office/officeart/2005/8/layout/bProcess4"/>
    <dgm:cxn modelId="{4F5EC09B-2BF1-4E90-86E1-3478AAFDDC1D}" type="presParOf" srcId="{C4E9FFED-6706-437A-AB98-90BBB5903859}" destId="{0BCE75F9-E959-4691-92D6-14D6F20616E0}" srcOrd="1" destOrd="0" presId="urn:microsoft.com/office/officeart/2005/8/layout/bProcess4"/>
    <dgm:cxn modelId="{99486BBE-6882-47D2-A041-D3F57DE6E936}" type="presParOf" srcId="{75F203DE-E13D-46C5-96BB-6E519DC8C925}" destId="{ED92AEF7-7ECE-4C5D-871F-23DDAF039B23}" srcOrd="3" destOrd="0" presId="urn:microsoft.com/office/officeart/2005/8/layout/bProcess4"/>
    <dgm:cxn modelId="{D65C798B-E58D-4E61-A07F-FF9BCC394604}" type="presParOf" srcId="{75F203DE-E13D-46C5-96BB-6E519DC8C925}" destId="{31405DBA-06C2-46F9-ABC4-481666741A0D}" srcOrd="4" destOrd="0" presId="urn:microsoft.com/office/officeart/2005/8/layout/bProcess4"/>
    <dgm:cxn modelId="{8B0818C0-D6CC-4F58-A896-D0EF579F9CFF}" type="presParOf" srcId="{31405DBA-06C2-46F9-ABC4-481666741A0D}" destId="{F7038E68-CC29-4EB2-A36A-E90212B13169}" srcOrd="0" destOrd="0" presId="urn:microsoft.com/office/officeart/2005/8/layout/bProcess4"/>
    <dgm:cxn modelId="{85A659DD-6611-486D-8449-C6A23A3DF3F4}" type="presParOf" srcId="{31405DBA-06C2-46F9-ABC4-481666741A0D}" destId="{A4F6B044-2813-4BF7-866C-B239FCEC40CA}" srcOrd="1" destOrd="0" presId="urn:microsoft.com/office/officeart/2005/8/layout/bProcess4"/>
    <dgm:cxn modelId="{04EB1AB3-8A1B-4821-A563-EF2914A606D7}" type="presParOf" srcId="{75F203DE-E13D-46C5-96BB-6E519DC8C925}" destId="{76A0EF9F-3ABA-4A26-808B-8DD293CF853B}" srcOrd="5" destOrd="0" presId="urn:microsoft.com/office/officeart/2005/8/layout/bProcess4"/>
    <dgm:cxn modelId="{2897936C-8958-4D80-9301-ED14DF336A29}" type="presParOf" srcId="{75F203DE-E13D-46C5-96BB-6E519DC8C925}" destId="{79A5F4DA-10B1-441D-95E0-B44A475C7B53}" srcOrd="6" destOrd="0" presId="urn:microsoft.com/office/officeart/2005/8/layout/bProcess4"/>
    <dgm:cxn modelId="{AA59FA5E-D809-41F2-A420-C44245682F8B}" type="presParOf" srcId="{79A5F4DA-10B1-441D-95E0-B44A475C7B53}" destId="{530C3984-E19A-4B54-8D66-0A2C88598FA7}" srcOrd="0" destOrd="0" presId="urn:microsoft.com/office/officeart/2005/8/layout/bProcess4"/>
    <dgm:cxn modelId="{AEAE5816-784C-4EFC-B0FE-E4E8143B251F}" type="presParOf" srcId="{79A5F4DA-10B1-441D-95E0-B44A475C7B53}" destId="{D503FB67-2F15-49A5-A867-11215FA1F8F3}" srcOrd="1" destOrd="0" presId="urn:microsoft.com/office/officeart/2005/8/layout/bProcess4"/>
    <dgm:cxn modelId="{1A3443E8-CF62-46A1-8C47-F97C3B63A5AF}" type="presParOf" srcId="{75F203DE-E13D-46C5-96BB-6E519DC8C925}" destId="{DD7A64C1-BF7A-4B66-A8CE-0328F0AB8ABB}" srcOrd="7" destOrd="0" presId="urn:microsoft.com/office/officeart/2005/8/layout/bProcess4"/>
    <dgm:cxn modelId="{D6F615FE-0DF4-423D-9DE7-64164DD35F6D}" type="presParOf" srcId="{75F203DE-E13D-46C5-96BB-6E519DC8C925}" destId="{14402ADA-6834-497A-86C3-F74269D2BE5F}" srcOrd="8" destOrd="0" presId="urn:microsoft.com/office/officeart/2005/8/layout/bProcess4"/>
    <dgm:cxn modelId="{7F6E1F9F-5DA8-472A-B579-D206D894F09D}" type="presParOf" srcId="{14402ADA-6834-497A-86C3-F74269D2BE5F}" destId="{175BD32A-8A21-4B1B-BB2A-9168DBD6B09A}" srcOrd="0" destOrd="0" presId="urn:microsoft.com/office/officeart/2005/8/layout/bProcess4"/>
    <dgm:cxn modelId="{17EADB61-AEB6-4D72-A86F-BBD40FBA54BB}" type="presParOf" srcId="{14402ADA-6834-497A-86C3-F74269D2BE5F}" destId="{C9E94538-FDF1-40E3-A4F9-BCEF1EBF7B51}" srcOrd="1" destOrd="0" presId="urn:microsoft.com/office/officeart/2005/8/layout/bProcess4"/>
    <dgm:cxn modelId="{5B002B33-88A3-4AFF-98D2-A5A9B85D8627}" type="presParOf" srcId="{75F203DE-E13D-46C5-96BB-6E519DC8C925}" destId="{D874C8B6-206F-49DC-A12E-80CEFF633D01}" srcOrd="9" destOrd="0" presId="urn:microsoft.com/office/officeart/2005/8/layout/bProcess4"/>
    <dgm:cxn modelId="{B4A651E6-B6B3-4FD5-BD38-A8CF1A2F891A}" type="presParOf" srcId="{75F203DE-E13D-46C5-96BB-6E519DC8C925}" destId="{826E25B4-092D-4487-A39E-CC49AEFFACE7}" srcOrd="10" destOrd="0" presId="urn:microsoft.com/office/officeart/2005/8/layout/bProcess4"/>
    <dgm:cxn modelId="{ADBFED15-F06B-49DA-A6B9-781FA8E0DF66}" type="presParOf" srcId="{826E25B4-092D-4487-A39E-CC49AEFFACE7}" destId="{33CAFA7B-C5EB-4171-992A-AA41155F158D}" srcOrd="0" destOrd="0" presId="urn:microsoft.com/office/officeart/2005/8/layout/bProcess4"/>
    <dgm:cxn modelId="{EA946DFB-896C-4D3E-A3D9-CA1CBD091683}" type="presParOf" srcId="{826E25B4-092D-4487-A39E-CC49AEFFACE7}" destId="{5172705A-A55A-44EF-A269-D6DF878E88A8}" srcOrd="1" destOrd="0" presId="urn:microsoft.com/office/officeart/2005/8/layout/bProcess4"/>
    <dgm:cxn modelId="{E200F6BA-1771-4E41-80C8-031CED8B0450}" type="presParOf" srcId="{75F203DE-E13D-46C5-96BB-6E519DC8C925}" destId="{AF84D6F1-F247-46A9-A941-B83A57467A02}" srcOrd="11" destOrd="0" presId="urn:microsoft.com/office/officeart/2005/8/layout/bProcess4"/>
    <dgm:cxn modelId="{86BC65CE-0648-4EA0-A3CD-69CC2E170274}" type="presParOf" srcId="{75F203DE-E13D-46C5-96BB-6E519DC8C925}" destId="{6FEA0D2D-CC63-4FDE-BC85-47B0CC0431BF}" srcOrd="12" destOrd="0" presId="urn:microsoft.com/office/officeart/2005/8/layout/bProcess4"/>
    <dgm:cxn modelId="{AB584040-5BA9-482F-ADDB-F4C400961378}" type="presParOf" srcId="{6FEA0D2D-CC63-4FDE-BC85-47B0CC0431BF}" destId="{8CBDF02A-F040-44F6-AA82-025A0FD23ADC}" srcOrd="0" destOrd="0" presId="urn:microsoft.com/office/officeart/2005/8/layout/bProcess4"/>
    <dgm:cxn modelId="{F9D5B824-A07A-46A3-8DBA-5888B2F9050D}" type="presParOf" srcId="{6FEA0D2D-CC63-4FDE-BC85-47B0CC0431BF}" destId="{5749E5E6-7C34-4836-8ECD-F4413D7B5C7C}" srcOrd="1" destOrd="0" presId="urn:microsoft.com/office/officeart/2005/8/layout/bProcess4"/>
    <dgm:cxn modelId="{0A609DC1-E939-424F-AC45-A69879FBCEBC}" type="presParOf" srcId="{75F203DE-E13D-46C5-96BB-6E519DC8C925}" destId="{8B22DBDA-BF4D-4639-9ED9-5FEA22159222}" srcOrd="13" destOrd="0" presId="urn:microsoft.com/office/officeart/2005/8/layout/bProcess4"/>
    <dgm:cxn modelId="{BB27589D-255F-498D-AC1B-D2D84D2C0E60}" type="presParOf" srcId="{75F203DE-E13D-46C5-96BB-6E519DC8C925}" destId="{BC944FA1-03E6-4EA7-A3F9-0C34FA6A5CBB}" srcOrd="14" destOrd="0" presId="urn:microsoft.com/office/officeart/2005/8/layout/bProcess4"/>
    <dgm:cxn modelId="{F29B1414-2B28-490F-9AD2-2EA5AEDCB4C6}" type="presParOf" srcId="{BC944FA1-03E6-4EA7-A3F9-0C34FA6A5CBB}" destId="{A1BD9E85-5ED1-43F2-9A45-72FF604D5321}" srcOrd="0" destOrd="0" presId="urn:microsoft.com/office/officeart/2005/8/layout/bProcess4"/>
    <dgm:cxn modelId="{2F8845FD-DE4C-427B-A762-5CAAE99577DC}" type="presParOf" srcId="{BC944FA1-03E6-4EA7-A3F9-0C34FA6A5CBB}" destId="{093A90C8-E380-4660-9B7E-7B8BA7A1447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F3FB-3EE8-46B3-B9AC-9513D24AC153}">
      <dsp:nvSpPr>
        <dsp:cNvPr id="0" name=""/>
        <dsp:cNvSpPr/>
      </dsp:nvSpPr>
      <dsp:spPr>
        <a:xfrm>
          <a:off x="0" y="0"/>
          <a:ext cx="8493061" cy="66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latin typeface="Arial" panose="020B0604020202020204" pitchFamily="34" charset="0"/>
              <a:cs typeface="Arial" panose="020B0604020202020204" pitchFamily="34" charset="0"/>
            </a:rPr>
            <a:t>Acknowledge your Intentions</a:t>
          </a:r>
          <a:endParaRPr lang="en-US" sz="3000" kern="1200">
            <a:latin typeface="Arial" panose="020B0604020202020204" pitchFamily="34" charset="0"/>
            <a:cs typeface="Arial" panose="020B0604020202020204" pitchFamily="34" charset="0"/>
          </a:endParaRPr>
        </a:p>
      </dsp:txBody>
      <dsp:txXfrm>
        <a:off x="19392" y="19392"/>
        <a:ext cx="7701158" cy="623298"/>
      </dsp:txXfrm>
    </dsp:sp>
    <dsp:sp modelId="{4F025B6A-5005-445A-957F-B8F792BC93D8}">
      <dsp:nvSpPr>
        <dsp:cNvPr id="0" name=""/>
        <dsp:cNvSpPr/>
      </dsp:nvSpPr>
      <dsp:spPr>
        <a:xfrm>
          <a:off x="634222" y="754038"/>
          <a:ext cx="8493061" cy="66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latin typeface="Arial" panose="020B0604020202020204" pitchFamily="34" charset="0"/>
              <a:cs typeface="Arial" panose="020B0604020202020204" pitchFamily="34" charset="0"/>
            </a:rPr>
            <a:t>Centering Survivors/Victims</a:t>
          </a:r>
          <a:endParaRPr lang="en-US" sz="3000" kern="1200">
            <a:latin typeface="Arial" panose="020B0604020202020204" pitchFamily="34" charset="0"/>
            <a:cs typeface="Arial" panose="020B0604020202020204" pitchFamily="34" charset="0"/>
          </a:endParaRPr>
        </a:p>
      </dsp:txBody>
      <dsp:txXfrm>
        <a:off x="653614" y="773430"/>
        <a:ext cx="7389701" cy="623298"/>
      </dsp:txXfrm>
    </dsp:sp>
    <dsp:sp modelId="{2595F0EF-96D3-4D71-9920-0448F283D2BE}">
      <dsp:nvSpPr>
        <dsp:cNvPr id="0" name=""/>
        <dsp:cNvSpPr/>
      </dsp:nvSpPr>
      <dsp:spPr>
        <a:xfrm>
          <a:off x="1268444" y="1508077"/>
          <a:ext cx="8493061" cy="66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Examine Your Assumptions and Biases</a:t>
          </a:r>
        </a:p>
      </dsp:txBody>
      <dsp:txXfrm>
        <a:off x="1287836" y="1527469"/>
        <a:ext cx="7389701" cy="623298"/>
      </dsp:txXfrm>
    </dsp:sp>
    <dsp:sp modelId="{67E9DA92-B08D-46F5-B765-594339C45FD1}">
      <dsp:nvSpPr>
        <dsp:cNvPr id="0" name=""/>
        <dsp:cNvSpPr/>
      </dsp:nvSpPr>
      <dsp:spPr>
        <a:xfrm>
          <a:off x="1902666" y="2262116"/>
          <a:ext cx="8493061" cy="66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Explore Support</a:t>
          </a:r>
        </a:p>
      </dsp:txBody>
      <dsp:txXfrm>
        <a:off x="1922058" y="2281508"/>
        <a:ext cx="7389701" cy="623298"/>
      </dsp:txXfrm>
    </dsp:sp>
    <dsp:sp modelId="{35202458-EC24-41A2-8DE1-24CE0BD5404F}">
      <dsp:nvSpPr>
        <dsp:cNvPr id="0" name=""/>
        <dsp:cNvSpPr/>
      </dsp:nvSpPr>
      <dsp:spPr>
        <a:xfrm>
          <a:off x="2536888" y="3016155"/>
          <a:ext cx="8493061" cy="66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latin typeface="Arial" panose="020B0604020202020204" pitchFamily="34" charset="0"/>
              <a:cs typeface="Arial" panose="020B0604020202020204" pitchFamily="34" charset="0"/>
            </a:rPr>
            <a:t>Create Collective Access</a:t>
          </a:r>
          <a:endParaRPr lang="en-US" sz="3000" kern="1200">
            <a:latin typeface="Arial" panose="020B0604020202020204" pitchFamily="34" charset="0"/>
            <a:cs typeface="Arial" panose="020B0604020202020204" pitchFamily="34" charset="0"/>
          </a:endParaRPr>
        </a:p>
      </dsp:txBody>
      <dsp:txXfrm>
        <a:off x="2556280" y="3035547"/>
        <a:ext cx="7389701" cy="623298"/>
      </dsp:txXfrm>
    </dsp:sp>
    <dsp:sp modelId="{A67F0E00-6402-435E-875D-9D8F196F1653}">
      <dsp:nvSpPr>
        <dsp:cNvPr id="0" name=""/>
        <dsp:cNvSpPr/>
      </dsp:nvSpPr>
      <dsp:spPr>
        <a:xfrm>
          <a:off x="10117173" y="103573"/>
          <a:ext cx="430353" cy="430353"/>
        </a:xfrm>
        <a:prstGeom prst="downArrow">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0224761" y="103573"/>
        <a:ext cx="215177" cy="322765"/>
      </dsp:txXfrm>
    </dsp:sp>
    <dsp:sp modelId="{83CDA456-3D22-4547-98F5-6DDB43271C58}">
      <dsp:nvSpPr>
        <dsp:cNvPr id="0" name=""/>
        <dsp:cNvSpPr/>
      </dsp:nvSpPr>
      <dsp:spPr>
        <a:xfrm>
          <a:off x="10129943" y="609931"/>
          <a:ext cx="430353" cy="430353"/>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0226772" y="609931"/>
        <a:ext cx="236695" cy="323841"/>
      </dsp:txXfrm>
    </dsp:sp>
    <dsp:sp modelId="{4A6D8C9E-1BC6-439D-90CE-71A36166B70E}">
      <dsp:nvSpPr>
        <dsp:cNvPr id="0" name=""/>
        <dsp:cNvSpPr/>
      </dsp:nvSpPr>
      <dsp:spPr>
        <a:xfrm>
          <a:off x="10409326" y="1032597"/>
          <a:ext cx="430353" cy="430353"/>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0506155" y="1032597"/>
        <a:ext cx="236695" cy="323841"/>
      </dsp:txXfrm>
    </dsp:sp>
    <dsp:sp modelId="{87AF08B4-A669-4B44-95E5-4BBDA8DA0B77}">
      <dsp:nvSpPr>
        <dsp:cNvPr id="0" name=""/>
        <dsp:cNvSpPr/>
      </dsp:nvSpPr>
      <dsp:spPr>
        <a:xfrm>
          <a:off x="10415747" y="1582068"/>
          <a:ext cx="430353" cy="430353"/>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0512576" y="1582068"/>
        <a:ext cx="236695" cy="323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75B4C-9815-4980-89BD-D4E4C1FC62B7}">
      <dsp:nvSpPr>
        <dsp:cNvPr id="0" name=""/>
        <dsp:cNvSpPr/>
      </dsp:nvSpPr>
      <dsp:spPr>
        <a:xfrm>
          <a:off x="-36974" y="1242446"/>
          <a:ext cx="2242044" cy="16946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88772-2BDC-4164-91B3-136DC4006E9C}">
      <dsp:nvSpPr>
        <dsp:cNvPr id="0" name=""/>
        <dsp:cNvSpPr/>
      </dsp:nvSpPr>
      <dsp:spPr>
        <a:xfrm>
          <a:off x="124396" y="1395749"/>
          <a:ext cx="2242044" cy="16946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An </a:t>
          </a:r>
          <a:r>
            <a:rPr lang="en-US" sz="1400" u="sng" kern="1200" dirty="0">
              <a:latin typeface="Arial" panose="020B0604020202020204" pitchFamily="34" charset="0"/>
              <a:cs typeface="Arial" panose="020B0604020202020204" pitchFamily="34" charset="0"/>
              <a:hlinkClick xmlns:r="http://schemas.openxmlformats.org/officeDocument/2006/relationships" r:id="rId1"/>
            </a:rPr>
            <a:t>NPR</a:t>
          </a:r>
          <a:r>
            <a:rPr lang="en-US" sz="1400" kern="1200" dirty="0">
              <a:latin typeface="Arial" panose="020B0604020202020204" pitchFamily="34" charset="0"/>
              <a:cs typeface="Arial" panose="020B0604020202020204" pitchFamily="34" charset="0"/>
            </a:rPr>
            <a:t> investigation finds people with intellectual disabilities are raped at a rate seven times higher than those without disabilities. </a:t>
          </a:r>
        </a:p>
      </dsp:txBody>
      <dsp:txXfrm>
        <a:off x="174032" y="1445385"/>
        <a:ext cx="2142772" cy="1595415"/>
      </dsp:txXfrm>
    </dsp:sp>
    <dsp:sp modelId="{B6031114-CE46-45A8-81B3-C457BD7FE5BE}">
      <dsp:nvSpPr>
        <dsp:cNvPr id="0" name=""/>
        <dsp:cNvSpPr/>
      </dsp:nvSpPr>
      <dsp:spPr>
        <a:xfrm>
          <a:off x="2527811" y="1242446"/>
          <a:ext cx="2242044" cy="16946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955300-EEFE-4A33-81C1-C4768D1586F0}">
      <dsp:nvSpPr>
        <dsp:cNvPr id="0" name=""/>
        <dsp:cNvSpPr/>
      </dsp:nvSpPr>
      <dsp:spPr>
        <a:xfrm>
          <a:off x="2689182" y="1395749"/>
          <a:ext cx="2242044" cy="16946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dirty="0">
              <a:latin typeface="Arial" panose="020B0604020202020204" pitchFamily="34" charset="0"/>
              <a:cs typeface="Arial" panose="020B0604020202020204" pitchFamily="34" charset="0"/>
              <a:hlinkClick xmlns:r="http://schemas.openxmlformats.org/officeDocument/2006/relationships" r:id="rId2"/>
            </a:rPr>
            <a:t>Women with disabilities</a:t>
          </a:r>
          <a:r>
            <a:rPr lang="en-US" sz="1400" kern="1200" dirty="0">
              <a:latin typeface="Arial" panose="020B0604020202020204" pitchFamily="34" charset="0"/>
              <a:cs typeface="Arial" panose="020B0604020202020204" pitchFamily="34" charset="0"/>
            </a:rPr>
            <a:t> have a 40% greater chance of intimate partner violence than those without disabilities </a:t>
          </a:r>
        </a:p>
      </dsp:txBody>
      <dsp:txXfrm>
        <a:off x="2738818" y="1445385"/>
        <a:ext cx="2142772" cy="1595415"/>
      </dsp:txXfrm>
    </dsp:sp>
    <dsp:sp modelId="{0DD93332-2282-4D29-A3D1-47CB6B73CF6D}">
      <dsp:nvSpPr>
        <dsp:cNvPr id="0" name=""/>
        <dsp:cNvSpPr/>
      </dsp:nvSpPr>
      <dsp:spPr>
        <a:xfrm>
          <a:off x="5131462" y="1242446"/>
          <a:ext cx="2242044" cy="169468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697127-92E3-4CEA-817A-69AB16650A99}">
      <dsp:nvSpPr>
        <dsp:cNvPr id="0" name=""/>
        <dsp:cNvSpPr/>
      </dsp:nvSpPr>
      <dsp:spPr>
        <a:xfrm>
          <a:off x="5292833" y="1395749"/>
          <a:ext cx="2242044" cy="16946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According to </a:t>
          </a:r>
          <a:r>
            <a:rPr lang="en-US" sz="1400" u="sng" kern="1200">
              <a:latin typeface="Arial" panose="020B0604020202020204" pitchFamily="34" charset="0"/>
              <a:cs typeface="Arial" panose="020B0604020202020204" pitchFamily="34" charset="0"/>
              <a:hlinkClick xmlns:r="http://schemas.openxmlformats.org/officeDocument/2006/relationships" r:id="rId3"/>
            </a:rPr>
            <a:t>the U.S. Department of Justice Crime Against Persons with Disabilities report </a:t>
          </a:r>
          <a:r>
            <a:rPr lang="en-US" sz="1400" kern="1200">
              <a:latin typeface="Arial" panose="020B0604020202020204" pitchFamily="34" charset="0"/>
              <a:cs typeface="Arial" panose="020B0604020202020204" pitchFamily="34" charset="0"/>
            </a:rPr>
            <a:t>(2009-2019), women and girls with disabilities face the highest rates of physical and sexual violence.</a:t>
          </a:r>
        </a:p>
      </dsp:txBody>
      <dsp:txXfrm>
        <a:off x="5342469" y="1445385"/>
        <a:ext cx="2142772" cy="1595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1AC37-F905-4455-B4D9-36491EDDB67A}">
      <dsp:nvSpPr>
        <dsp:cNvPr id="0" name=""/>
        <dsp:cNvSpPr/>
      </dsp:nvSpPr>
      <dsp:spPr>
        <a:xfrm>
          <a:off x="219085" y="145775"/>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E46A3-960D-4E5E-8646-9379BCCB6AFD}">
      <dsp:nvSpPr>
        <dsp:cNvPr id="0" name=""/>
        <dsp:cNvSpPr/>
      </dsp:nvSpPr>
      <dsp:spPr>
        <a:xfrm>
          <a:off x="410871" y="337561"/>
          <a:ext cx="529695" cy="529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8DA989-4C74-4FF6-B0D1-A839A5402371}">
      <dsp:nvSpPr>
        <dsp:cNvPr id="0" name=""/>
        <dsp:cNvSpPr/>
      </dsp:nvSpPr>
      <dsp:spPr>
        <a:xfrm>
          <a:off x="1328053" y="145775"/>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Physical </a:t>
          </a:r>
          <a:r>
            <a:rPr lang="en-US" sz="1400" kern="1200" dirty="0">
              <a:latin typeface="Arial" panose="020B0604020202020204" pitchFamily="34" charset="0"/>
              <a:cs typeface="Arial" panose="020B0604020202020204" pitchFamily="34" charset="0"/>
            </a:rPr>
            <a:t>— Hitting, pushing, punching, slapping, under and/or over-medicating.</a:t>
          </a:r>
        </a:p>
      </dsp:txBody>
      <dsp:txXfrm>
        <a:off x="1328053" y="145775"/>
        <a:ext cx="2152702" cy="913267"/>
      </dsp:txXfrm>
    </dsp:sp>
    <dsp:sp modelId="{929DFBB2-2162-4E6C-8866-B820884BFA71}">
      <dsp:nvSpPr>
        <dsp:cNvPr id="0" name=""/>
        <dsp:cNvSpPr/>
      </dsp:nvSpPr>
      <dsp:spPr>
        <a:xfrm>
          <a:off x="3855848" y="145775"/>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9CE4B-DF3E-47B0-8375-64D09EBD09A2}">
      <dsp:nvSpPr>
        <dsp:cNvPr id="0" name=""/>
        <dsp:cNvSpPr/>
      </dsp:nvSpPr>
      <dsp:spPr>
        <a:xfrm>
          <a:off x="4047635" y="337561"/>
          <a:ext cx="529695" cy="5296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A4162-2C00-448F-B959-09D8BBA08493}">
      <dsp:nvSpPr>
        <dsp:cNvPr id="0" name=""/>
        <dsp:cNvSpPr/>
      </dsp:nvSpPr>
      <dsp:spPr>
        <a:xfrm>
          <a:off x="4977453" y="318419"/>
          <a:ext cx="2152702" cy="117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Isolation</a:t>
          </a:r>
          <a:r>
            <a:rPr lang="en-US" sz="1400" kern="1200" dirty="0">
              <a:latin typeface="Arial" panose="020B0604020202020204" pitchFamily="34" charset="0"/>
              <a:cs typeface="Arial" panose="020B0604020202020204" pitchFamily="34" charset="0"/>
            </a:rPr>
            <a:t> — using “disabilities culture” to isolate survivor, denial of access to communication, information, pathway, healthcare, culture and religious practice, and more</a:t>
          </a:r>
        </a:p>
      </dsp:txBody>
      <dsp:txXfrm>
        <a:off x="4977453" y="318419"/>
        <a:ext cx="2152702" cy="1179028"/>
      </dsp:txXfrm>
    </dsp:sp>
    <dsp:sp modelId="{8D7CE7E9-FA60-42CE-BE11-668E50C41F5D}">
      <dsp:nvSpPr>
        <dsp:cNvPr id="0" name=""/>
        <dsp:cNvSpPr/>
      </dsp:nvSpPr>
      <dsp:spPr>
        <a:xfrm>
          <a:off x="7492612" y="145775"/>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03743-85A3-4BF8-BEA7-3A88A0A76D83}">
      <dsp:nvSpPr>
        <dsp:cNvPr id="0" name=""/>
        <dsp:cNvSpPr/>
      </dsp:nvSpPr>
      <dsp:spPr>
        <a:xfrm>
          <a:off x="7684398" y="337561"/>
          <a:ext cx="529695" cy="529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8C68D9-F68C-4451-81D5-31E897856282}">
      <dsp:nvSpPr>
        <dsp:cNvPr id="0" name=""/>
        <dsp:cNvSpPr/>
      </dsp:nvSpPr>
      <dsp:spPr>
        <a:xfrm>
          <a:off x="8485571" y="680685"/>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Emotional</a:t>
          </a:r>
          <a:r>
            <a:rPr lang="en-US" sz="1400" kern="1200" dirty="0">
              <a:latin typeface="Arial" panose="020B0604020202020204" pitchFamily="34" charset="0"/>
              <a:cs typeface="Arial" panose="020B0604020202020204" pitchFamily="34" charset="0"/>
            </a:rPr>
            <a:t> —Using “disability” to manipulate and control,  threats, put-downs, name-calling, ridicule of personal/cultural beliefs, threats against family members, pets, immigration/disabilities/LGBTQ+ &amp; HIV status, minimize, and manipulate .</a:t>
          </a:r>
        </a:p>
      </dsp:txBody>
      <dsp:txXfrm>
        <a:off x="8485571" y="680685"/>
        <a:ext cx="2152702" cy="913267"/>
      </dsp:txXfrm>
    </dsp:sp>
    <dsp:sp modelId="{4476121A-C7DB-4BA5-A80A-E07A17ECC4BE}">
      <dsp:nvSpPr>
        <dsp:cNvPr id="0" name=""/>
        <dsp:cNvSpPr/>
      </dsp:nvSpPr>
      <dsp:spPr>
        <a:xfrm>
          <a:off x="219085" y="1972727"/>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53FCA-552F-41B5-878B-FDB9742EEC21}">
      <dsp:nvSpPr>
        <dsp:cNvPr id="0" name=""/>
        <dsp:cNvSpPr/>
      </dsp:nvSpPr>
      <dsp:spPr>
        <a:xfrm>
          <a:off x="410871" y="2164513"/>
          <a:ext cx="529695" cy="52969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D5F99-596F-4DEC-9633-197A41FD3546}">
      <dsp:nvSpPr>
        <dsp:cNvPr id="0" name=""/>
        <dsp:cNvSpPr/>
      </dsp:nvSpPr>
      <dsp:spPr>
        <a:xfrm>
          <a:off x="1328053" y="1972727"/>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Sexual</a:t>
          </a:r>
          <a:r>
            <a:rPr lang="en-US" sz="1400" kern="1200" dirty="0">
              <a:latin typeface="Arial" panose="020B0604020202020204" pitchFamily="34" charset="0"/>
              <a:cs typeface="Arial" panose="020B0604020202020204" pitchFamily="34" charset="0"/>
            </a:rPr>
            <a:t> —Inappropriate unwanted touching, watching, recording, or photographing. Inappropriate unwanted massages, non-consensual intercourse, exposing of genitals, exposing to pornography.</a:t>
          </a:r>
        </a:p>
      </dsp:txBody>
      <dsp:txXfrm>
        <a:off x="1328053" y="1972727"/>
        <a:ext cx="2152702" cy="913267"/>
      </dsp:txXfrm>
    </dsp:sp>
    <dsp:sp modelId="{53002AA9-50F9-44AE-918B-A19796CCECCE}">
      <dsp:nvSpPr>
        <dsp:cNvPr id="0" name=""/>
        <dsp:cNvSpPr/>
      </dsp:nvSpPr>
      <dsp:spPr>
        <a:xfrm>
          <a:off x="3855848" y="1972727"/>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754AC-9410-477D-824B-E5EEB5F2C43A}">
      <dsp:nvSpPr>
        <dsp:cNvPr id="0" name=""/>
        <dsp:cNvSpPr/>
      </dsp:nvSpPr>
      <dsp:spPr>
        <a:xfrm>
          <a:off x="4047635" y="2164513"/>
          <a:ext cx="529695" cy="5296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DF736F-DC27-477C-8109-FEE0665C6FAB}">
      <dsp:nvSpPr>
        <dsp:cNvPr id="0" name=""/>
        <dsp:cNvSpPr/>
      </dsp:nvSpPr>
      <dsp:spPr>
        <a:xfrm>
          <a:off x="4964817" y="2277530"/>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Financial </a:t>
          </a:r>
          <a:r>
            <a:rPr lang="en-US" sz="1400" kern="1200" dirty="0">
              <a:latin typeface="Arial" panose="020B0604020202020204" pitchFamily="34" charset="0"/>
              <a:cs typeface="Arial" panose="020B0604020202020204" pitchFamily="34" charset="0"/>
            </a:rPr>
            <a:t>– No access or knowledge of money movement, control of spending/non-spending, access of employment/education, trafficking/exploitation </a:t>
          </a:r>
        </a:p>
      </dsp:txBody>
      <dsp:txXfrm>
        <a:off x="4964817" y="2277530"/>
        <a:ext cx="2152702" cy="913267"/>
      </dsp:txXfrm>
    </dsp:sp>
    <dsp:sp modelId="{BB7A302D-887E-4569-945B-9B0D9EF30BB7}">
      <dsp:nvSpPr>
        <dsp:cNvPr id="0" name=""/>
        <dsp:cNvSpPr/>
      </dsp:nvSpPr>
      <dsp:spPr>
        <a:xfrm>
          <a:off x="7530339" y="2383542"/>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808A9-5890-4271-BB02-1C8211B46A1A}">
      <dsp:nvSpPr>
        <dsp:cNvPr id="0" name=""/>
        <dsp:cNvSpPr/>
      </dsp:nvSpPr>
      <dsp:spPr>
        <a:xfrm>
          <a:off x="7722128" y="2575329"/>
          <a:ext cx="529695" cy="52969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46B257-9BE1-496A-8E3E-7C3954734AA0}">
      <dsp:nvSpPr>
        <dsp:cNvPr id="0" name=""/>
        <dsp:cNvSpPr/>
      </dsp:nvSpPr>
      <dsp:spPr>
        <a:xfrm>
          <a:off x="8485571" y="2410045"/>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Abandonment</a:t>
          </a:r>
          <a:r>
            <a:rPr lang="en-US" sz="1400" kern="1200" dirty="0">
              <a:latin typeface="Arial" panose="020B0604020202020204" pitchFamily="34" charset="0"/>
              <a:cs typeface="Arial" panose="020B0604020202020204" pitchFamily="34" charset="0"/>
            </a:rPr>
            <a:t> –Refusing to provide proper food, housing, or medical care.</a:t>
          </a:r>
        </a:p>
      </dsp:txBody>
      <dsp:txXfrm>
        <a:off x="8485571" y="2410045"/>
        <a:ext cx="2152702" cy="913267"/>
      </dsp:txXfrm>
    </dsp:sp>
    <dsp:sp modelId="{0BC7A82E-B40D-4BE6-9512-59D38EBA3BA5}">
      <dsp:nvSpPr>
        <dsp:cNvPr id="0" name=""/>
        <dsp:cNvSpPr/>
      </dsp:nvSpPr>
      <dsp:spPr>
        <a:xfrm>
          <a:off x="219085" y="3666798"/>
          <a:ext cx="913267" cy="9132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8D1DE-6614-41EC-8562-0F5960BDDAD6}">
      <dsp:nvSpPr>
        <dsp:cNvPr id="0" name=""/>
        <dsp:cNvSpPr/>
      </dsp:nvSpPr>
      <dsp:spPr>
        <a:xfrm>
          <a:off x="410871" y="3858585"/>
          <a:ext cx="529695" cy="52969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3B56FA-0F33-4B77-B16D-68376C703A90}">
      <dsp:nvSpPr>
        <dsp:cNvPr id="0" name=""/>
        <dsp:cNvSpPr/>
      </dsp:nvSpPr>
      <dsp:spPr>
        <a:xfrm>
          <a:off x="1328053" y="3666798"/>
          <a:ext cx="2152702" cy="91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Neglect</a:t>
          </a:r>
          <a:r>
            <a:rPr lang="en-US" sz="1400" kern="1200" dirty="0">
              <a:latin typeface="Arial" panose="020B0604020202020204" pitchFamily="34" charset="0"/>
              <a:cs typeface="Arial" panose="020B0604020202020204" pitchFamily="34" charset="0"/>
            </a:rPr>
            <a:t> – Failing to meet basic needs of daily care including water, hygiene, clothing.</a:t>
          </a:r>
        </a:p>
      </dsp:txBody>
      <dsp:txXfrm>
        <a:off x="1328053" y="3666798"/>
        <a:ext cx="2152702" cy="913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CC475-E04B-4BA9-A3A0-AA73532C394D}">
      <dsp:nvSpPr>
        <dsp:cNvPr id="0" name=""/>
        <dsp:cNvSpPr/>
      </dsp:nvSpPr>
      <dsp:spPr>
        <a:xfrm>
          <a:off x="18080" y="988902"/>
          <a:ext cx="1832340" cy="549702"/>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Consider</a:t>
          </a:r>
        </a:p>
      </dsp:txBody>
      <dsp:txXfrm>
        <a:off x="18080" y="988902"/>
        <a:ext cx="1832340" cy="549702"/>
      </dsp:txXfrm>
    </dsp:sp>
    <dsp:sp modelId="{5BB8BE89-ADE3-4D70-B62C-7626F2591672}">
      <dsp:nvSpPr>
        <dsp:cNvPr id="0" name=""/>
        <dsp:cNvSpPr/>
      </dsp:nvSpPr>
      <dsp:spPr>
        <a:xfrm>
          <a:off x="18080"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Consider the impact of carceral living conditions when recommending “safe/accessible housing” options for survivors with disabilities  </a:t>
          </a:r>
        </a:p>
      </dsp:txBody>
      <dsp:txXfrm>
        <a:off x="18080" y="1538604"/>
        <a:ext cx="1832340" cy="2417004"/>
      </dsp:txXfrm>
    </dsp:sp>
    <dsp:sp modelId="{511B5C98-4AA8-41A7-81A7-BDD0CF5CB3BB}">
      <dsp:nvSpPr>
        <dsp:cNvPr id="0" name=""/>
        <dsp:cNvSpPr/>
      </dsp:nvSpPr>
      <dsp:spPr>
        <a:xfrm>
          <a:off x="1958209" y="988902"/>
          <a:ext cx="1832340" cy="549702"/>
        </a:xfrm>
        <a:prstGeom prst="rect">
          <a:avLst/>
        </a:prstGeom>
        <a:solidFill>
          <a:schemeClr val="accent1">
            <a:shade val="80000"/>
            <a:hueOff val="69857"/>
            <a:satOff val="-1251"/>
            <a:lumOff val="5317"/>
            <a:alphaOff val="0"/>
          </a:schemeClr>
        </a:solidFill>
        <a:ln w="12700" cap="flat" cmpd="sng" algn="ctr">
          <a:solidFill>
            <a:schemeClr val="accent1">
              <a:shade val="80000"/>
              <a:hueOff val="69857"/>
              <a:satOff val="-1251"/>
              <a:lumOff val="53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Question</a:t>
          </a:r>
        </a:p>
      </dsp:txBody>
      <dsp:txXfrm>
        <a:off x="1958209" y="988902"/>
        <a:ext cx="1832340" cy="549702"/>
      </dsp:txXfrm>
    </dsp:sp>
    <dsp:sp modelId="{146DC852-F21F-41E7-9135-905790B6743C}">
      <dsp:nvSpPr>
        <dsp:cNvPr id="0" name=""/>
        <dsp:cNvSpPr/>
      </dsp:nvSpPr>
      <dsp:spPr>
        <a:xfrm>
          <a:off x="1958209"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Question with the intent to invite conversation rather than an atmosphere of interrogation  </a:t>
          </a:r>
        </a:p>
      </dsp:txBody>
      <dsp:txXfrm>
        <a:off x="1958209" y="1538604"/>
        <a:ext cx="1832340" cy="2417004"/>
      </dsp:txXfrm>
    </dsp:sp>
    <dsp:sp modelId="{7FCC6039-C353-458A-82DA-477E6B57C2D2}">
      <dsp:nvSpPr>
        <dsp:cNvPr id="0" name=""/>
        <dsp:cNvSpPr/>
      </dsp:nvSpPr>
      <dsp:spPr>
        <a:xfrm>
          <a:off x="3898339" y="988902"/>
          <a:ext cx="1832340" cy="549702"/>
        </a:xfrm>
        <a:prstGeom prst="rect">
          <a:avLst/>
        </a:prstGeom>
        <a:solidFill>
          <a:schemeClr val="accent1">
            <a:shade val="80000"/>
            <a:hueOff val="139713"/>
            <a:satOff val="-2502"/>
            <a:lumOff val="10634"/>
            <a:alphaOff val="0"/>
          </a:schemeClr>
        </a:solidFill>
        <a:ln w="12700" cap="flat" cmpd="sng" algn="ctr">
          <a:solidFill>
            <a:schemeClr val="accent1">
              <a:shade val="80000"/>
              <a:hueOff val="139713"/>
              <a:satOff val="-2502"/>
              <a:lumOff val="10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Offer</a:t>
          </a:r>
        </a:p>
      </dsp:txBody>
      <dsp:txXfrm>
        <a:off x="3898339" y="988902"/>
        <a:ext cx="1832340" cy="549702"/>
      </dsp:txXfrm>
    </dsp:sp>
    <dsp:sp modelId="{D59D6BF0-BDAA-463D-A954-374FFC133256}">
      <dsp:nvSpPr>
        <dsp:cNvPr id="0" name=""/>
        <dsp:cNvSpPr/>
      </dsp:nvSpPr>
      <dsp:spPr>
        <a:xfrm>
          <a:off x="3898339"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Offer support that incorporates physical, mental, emotional, financial, and spiritual safety as appropriate</a:t>
          </a:r>
        </a:p>
      </dsp:txBody>
      <dsp:txXfrm>
        <a:off x="3898339" y="1538604"/>
        <a:ext cx="1832340" cy="2417004"/>
      </dsp:txXfrm>
    </dsp:sp>
    <dsp:sp modelId="{FFC241ED-F8B3-4637-9C3E-0D98A7761BC2}">
      <dsp:nvSpPr>
        <dsp:cNvPr id="0" name=""/>
        <dsp:cNvSpPr/>
      </dsp:nvSpPr>
      <dsp:spPr>
        <a:xfrm>
          <a:off x="5838468" y="988902"/>
          <a:ext cx="1832340" cy="549702"/>
        </a:xfrm>
        <a:prstGeom prst="rect">
          <a:avLst/>
        </a:prstGeom>
        <a:solidFill>
          <a:schemeClr val="accent1">
            <a:shade val="80000"/>
            <a:hueOff val="209570"/>
            <a:satOff val="-3754"/>
            <a:lumOff val="15951"/>
            <a:alphaOff val="0"/>
          </a:schemeClr>
        </a:solidFill>
        <a:ln w="12700" cap="flat" cmpd="sng" algn="ctr">
          <a:solidFill>
            <a:schemeClr val="accent1">
              <a:shade val="80000"/>
              <a:hueOff val="209570"/>
              <a:satOff val="-3754"/>
              <a:lumOff val="159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Create</a:t>
          </a:r>
        </a:p>
      </dsp:txBody>
      <dsp:txXfrm>
        <a:off x="5838468" y="988902"/>
        <a:ext cx="1832340" cy="549702"/>
      </dsp:txXfrm>
    </dsp:sp>
    <dsp:sp modelId="{01E970DF-0319-4F41-980A-2C7B9F27A96B}">
      <dsp:nvSpPr>
        <dsp:cNvPr id="0" name=""/>
        <dsp:cNvSpPr/>
      </dsp:nvSpPr>
      <dsp:spPr>
        <a:xfrm>
          <a:off x="5838468"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Create an ever-evolving infrastructure of disability inclusive contacts/partners </a:t>
          </a:r>
        </a:p>
      </dsp:txBody>
      <dsp:txXfrm>
        <a:off x="5838468" y="1538604"/>
        <a:ext cx="1832340" cy="2417004"/>
      </dsp:txXfrm>
    </dsp:sp>
    <dsp:sp modelId="{19559016-FDEC-4ACC-BE99-DB1DB4D58ECD}">
      <dsp:nvSpPr>
        <dsp:cNvPr id="0" name=""/>
        <dsp:cNvSpPr/>
      </dsp:nvSpPr>
      <dsp:spPr>
        <a:xfrm>
          <a:off x="7778598" y="988902"/>
          <a:ext cx="1832340" cy="549702"/>
        </a:xfrm>
        <a:prstGeom prst="rect">
          <a:avLst/>
        </a:prstGeom>
        <a:solidFill>
          <a:schemeClr val="accent1">
            <a:shade val="80000"/>
            <a:hueOff val="279426"/>
            <a:satOff val="-5005"/>
            <a:lumOff val="21268"/>
            <a:alphaOff val="0"/>
          </a:schemeClr>
        </a:solidFill>
        <a:ln w="12700" cap="flat" cmpd="sng" algn="ctr">
          <a:solidFill>
            <a:schemeClr val="accent1">
              <a:shade val="80000"/>
              <a:hueOff val="279426"/>
              <a:satOff val="-5005"/>
              <a:lumOff val="21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Provide</a:t>
          </a:r>
        </a:p>
      </dsp:txBody>
      <dsp:txXfrm>
        <a:off x="7778598" y="988902"/>
        <a:ext cx="1832340" cy="549702"/>
      </dsp:txXfrm>
    </dsp:sp>
    <dsp:sp modelId="{FB6EFB5B-B33B-4125-A39B-D9B272AFB68B}">
      <dsp:nvSpPr>
        <dsp:cNvPr id="0" name=""/>
        <dsp:cNvSpPr/>
      </dsp:nvSpPr>
      <dsp:spPr>
        <a:xfrm>
          <a:off x="7778598"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Provide rapid responses to accommodation requests </a:t>
          </a:r>
        </a:p>
      </dsp:txBody>
      <dsp:txXfrm>
        <a:off x="7778598" y="1538604"/>
        <a:ext cx="1832340" cy="2417004"/>
      </dsp:txXfrm>
    </dsp:sp>
    <dsp:sp modelId="{3A382E88-7B10-4B90-9150-8E7DD6AAA982}">
      <dsp:nvSpPr>
        <dsp:cNvPr id="0" name=""/>
        <dsp:cNvSpPr/>
      </dsp:nvSpPr>
      <dsp:spPr>
        <a:xfrm>
          <a:off x="9718727" y="988902"/>
          <a:ext cx="1832340" cy="549702"/>
        </a:xfrm>
        <a:prstGeom prst="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144796" rIns="144796" bIns="14479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Promote</a:t>
          </a:r>
        </a:p>
      </dsp:txBody>
      <dsp:txXfrm>
        <a:off x="9718727" y="988902"/>
        <a:ext cx="1832340" cy="549702"/>
      </dsp:txXfrm>
    </dsp:sp>
    <dsp:sp modelId="{11094845-1FE7-427D-81C8-775872240B51}">
      <dsp:nvSpPr>
        <dsp:cNvPr id="0" name=""/>
        <dsp:cNvSpPr/>
      </dsp:nvSpPr>
      <dsp:spPr>
        <a:xfrm>
          <a:off x="9718727" y="1538604"/>
          <a:ext cx="1832340" cy="24170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995" tIns="180995" rIns="180995" bIns="180995" numCol="1" spcCol="1270" anchor="t" anchorCtr="0">
          <a:noAutofit/>
        </a:bodyPr>
        <a:lstStyle/>
        <a:p>
          <a:pPr marL="0" lvl="0" indent="0" algn="l" defTabSz="622300">
            <a:lnSpc>
              <a:spcPct val="90000"/>
            </a:lnSpc>
            <a:spcBef>
              <a:spcPct val="0"/>
            </a:spcBef>
            <a:spcAft>
              <a:spcPct val="35000"/>
            </a:spcAft>
            <a:buNone/>
          </a:pPr>
          <a:r>
            <a:rPr lang="en-US" sz="1400" b="0" kern="1200">
              <a:latin typeface="Arial" panose="020B0604020202020204" pitchFamily="34" charset="0"/>
              <a:cs typeface="Arial" panose="020B0604020202020204" pitchFamily="34" charset="0"/>
            </a:rPr>
            <a:t>Promote available accommodations/connection options widely</a:t>
          </a:r>
        </a:p>
      </dsp:txBody>
      <dsp:txXfrm>
        <a:off x="9718727" y="1538604"/>
        <a:ext cx="1832340" cy="241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22172-E7B6-482C-8AB6-E51B1E4AAB75}">
      <dsp:nvSpPr>
        <dsp:cNvPr id="0" name=""/>
        <dsp:cNvSpPr/>
      </dsp:nvSpPr>
      <dsp:spPr>
        <a:xfrm rot="5400000">
          <a:off x="-35948" y="1330060"/>
          <a:ext cx="2017952"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E5D498-F965-4C2F-B94F-B3B33FC1F421}">
      <dsp:nvSpPr>
        <dsp:cNvPr id="0" name=""/>
        <dsp:cNvSpPr/>
      </dsp:nvSpPr>
      <dsp:spPr>
        <a:xfrm>
          <a:off x="427966" y="41764"/>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Focus on the </a:t>
          </a:r>
          <a:r>
            <a:rPr lang="en-US" sz="1500" b="1" kern="1200" dirty="0">
              <a:latin typeface="Arial" panose="020B0604020202020204" pitchFamily="34" charset="0"/>
              <a:cs typeface="Arial" panose="020B0604020202020204" pitchFamily="34" charset="0"/>
            </a:rPr>
            <a:t>needs</a:t>
          </a:r>
          <a:r>
            <a:rPr lang="en-US" sz="1500" kern="1200" dirty="0">
              <a:latin typeface="Arial" panose="020B0604020202020204" pitchFamily="34" charset="0"/>
              <a:cs typeface="Arial" panose="020B0604020202020204" pitchFamily="34" charset="0"/>
            </a:rPr>
            <a:t> rather than trying to diagnose specific disabilities, diseases, or disorders</a:t>
          </a:r>
        </a:p>
      </dsp:txBody>
      <dsp:txXfrm>
        <a:off x="475461" y="89259"/>
        <a:ext cx="2607683" cy="1526613"/>
      </dsp:txXfrm>
    </dsp:sp>
    <dsp:sp modelId="{ED92AEF7-7ECE-4C5D-871F-23DDAF039B23}">
      <dsp:nvSpPr>
        <dsp:cNvPr id="0" name=""/>
        <dsp:cNvSpPr/>
      </dsp:nvSpPr>
      <dsp:spPr>
        <a:xfrm rot="5400000">
          <a:off x="-18933" y="3340050"/>
          <a:ext cx="1983922"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E75F9-E959-4691-92D6-14D6F20616E0}">
      <dsp:nvSpPr>
        <dsp:cNvPr id="0" name=""/>
        <dsp:cNvSpPr/>
      </dsp:nvSpPr>
      <dsp:spPr>
        <a:xfrm>
          <a:off x="427966" y="2068769"/>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Peer Support Advocates </a:t>
          </a:r>
        </a:p>
      </dsp:txBody>
      <dsp:txXfrm>
        <a:off x="475461" y="2116264"/>
        <a:ext cx="2607683" cy="1526613"/>
      </dsp:txXfrm>
    </dsp:sp>
    <dsp:sp modelId="{76A0EF9F-3ABA-4A26-808B-8DD293CF853B}">
      <dsp:nvSpPr>
        <dsp:cNvPr id="0" name=""/>
        <dsp:cNvSpPr/>
      </dsp:nvSpPr>
      <dsp:spPr>
        <a:xfrm rot="21596292">
          <a:off x="977553" y="4334604"/>
          <a:ext cx="3585504"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6B044-2813-4BF7-866C-B239FCEC40CA}">
      <dsp:nvSpPr>
        <dsp:cNvPr id="0" name=""/>
        <dsp:cNvSpPr/>
      </dsp:nvSpPr>
      <dsp:spPr>
        <a:xfrm>
          <a:off x="427966" y="4061745"/>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Objective Observers (trafficking/domestic violence representatives, mental health teams, disability centric organizations, faith-based groups etc.)   </a:t>
          </a:r>
        </a:p>
      </dsp:txBody>
      <dsp:txXfrm>
        <a:off x="475461" y="4109240"/>
        <a:ext cx="2607683" cy="1526613"/>
      </dsp:txXfrm>
    </dsp:sp>
    <dsp:sp modelId="{DD7A64C1-BF7A-4B66-A8CE-0328F0AB8ABB}">
      <dsp:nvSpPr>
        <dsp:cNvPr id="0" name=""/>
        <dsp:cNvSpPr/>
      </dsp:nvSpPr>
      <dsp:spPr>
        <a:xfrm rot="16200000">
          <a:off x="3577555" y="3338117"/>
          <a:ext cx="1980055"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03FB67-2F15-49A5-A867-11215FA1F8F3}">
      <dsp:nvSpPr>
        <dsp:cNvPr id="0" name=""/>
        <dsp:cNvSpPr/>
      </dsp:nvSpPr>
      <dsp:spPr>
        <a:xfrm>
          <a:off x="4022522" y="4057877"/>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Community Resource Specialists/Mutual Aid Groups </a:t>
          </a:r>
        </a:p>
      </dsp:txBody>
      <dsp:txXfrm>
        <a:off x="4070017" y="4105372"/>
        <a:ext cx="2607683" cy="1526613"/>
      </dsp:txXfrm>
    </dsp:sp>
    <dsp:sp modelId="{D874C8B6-206F-49DC-A12E-80CEFF633D01}">
      <dsp:nvSpPr>
        <dsp:cNvPr id="0" name=""/>
        <dsp:cNvSpPr/>
      </dsp:nvSpPr>
      <dsp:spPr>
        <a:xfrm rot="16200000">
          <a:off x="3558607" y="1330060"/>
          <a:ext cx="2017952"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94538-FDF1-40E3-A4F9-BCEF1EBF7B51}">
      <dsp:nvSpPr>
        <dsp:cNvPr id="0" name=""/>
        <dsp:cNvSpPr/>
      </dsp:nvSpPr>
      <dsp:spPr>
        <a:xfrm>
          <a:off x="4022522" y="2068769"/>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Community Based Public safety groups</a:t>
          </a:r>
        </a:p>
      </dsp:txBody>
      <dsp:txXfrm>
        <a:off x="4070017" y="2116264"/>
        <a:ext cx="2607683" cy="1526613"/>
      </dsp:txXfrm>
    </dsp:sp>
    <dsp:sp modelId="{AF84D6F1-F247-46A9-A941-B83A57467A02}">
      <dsp:nvSpPr>
        <dsp:cNvPr id="0" name=""/>
        <dsp:cNvSpPr/>
      </dsp:nvSpPr>
      <dsp:spPr>
        <a:xfrm rot="21568046">
          <a:off x="4572032" y="299872"/>
          <a:ext cx="3590184"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72705A-A55A-44EF-A269-D6DF878E88A8}">
      <dsp:nvSpPr>
        <dsp:cNvPr id="0" name=""/>
        <dsp:cNvSpPr/>
      </dsp:nvSpPr>
      <dsp:spPr>
        <a:xfrm>
          <a:off x="4022522" y="41764"/>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Interpreters/Communication Specialists </a:t>
          </a:r>
        </a:p>
      </dsp:txBody>
      <dsp:txXfrm>
        <a:off x="4070017" y="89259"/>
        <a:ext cx="2607683" cy="1526613"/>
      </dsp:txXfrm>
    </dsp:sp>
    <dsp:sp modelId="{8B22DBDA-BF4D-4639-9ED9-5FEA22159222}">
      <dsp:nvSpPr>
        <dsp:cNvPr id="0" name=""/>
        <dsp:cNvSpPr/>
      </dsp:nvSpPr>
      <dsp:spPr>
        <a:xfrm rot="5400000">
          <a:off x="7153162" y="1292163"/>
          <a:ext cx="2017952" cy="2432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9E5E6-7C34-4836-8ECD-F4413D7B5C7C}">
      <dsp:nvSpPr>
        <dsp:cNvPr id="0" name=""/>
        <dsp:cNvSpPr/>
      </dsp:nvSpPr>
      <dsp:spPr>
        <a:xfrm>
          <a:off x="7617077" y="3867"/>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Disability Oriented Forensic Interviewers</a:t>
          </a:r>
        </a:p>
      </dsp:txBody>
      <dsp:txXfrm>
        <a:off x="7664572" y="51362"/>
        <a:ext cx="2607683" cy="1526613"/>
      </dsp:txXfrm>
    </dsp:sp>
    <dsp:sp modelId="{093A90C8-E380-4660-9B7E-7B8BA7A14473}">
      <dsp:nvSpPr>
        <dsp:cNvPr id="0" name=""/>
        <dsp:cNvSpPr/>
      </dsp:nvSpPr>
      <dsp:spPr>
        <a:xfrm>
          <a:off x="7617077" y="2030872"/>
          <a:ext cx="2702673" cy="16216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Disability Rights Attorneys</a:t>
          </a:r>
        </a:p>
      </dsp:txBody>
      <dsp:txXfrm>
        <a:off x="7664572" y="2078367"/>
        <a:ext cx="2607683" cy="15266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969C7-E3E6-4451-B361-2705C3183444}"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3669C-9C94-4248-BE50-EA633425717E}" type="slidenum">
              <a:rPr lang="en-US" smtClean="0"/>
              <a:t>‹#›</a:t>
            </a:fld>
            <a:endParaRPr lang="en-US"/>
          </a:p>
        </p:txBody>
      </p:sp>
    </p:spTree>
    <p:extLst>
      <p:ext uri="{BB962C8B-B14F-4D97-AF65-F5344CB8AC3E}">
        <p14:creationId xmlns:p14="http://schemas.microsoft.com/office/powerpoint/2010/main" val="34127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1</a:t>
            </a:fld>
            <a:endParaRPr lang="en-US" dirty="0"/>
          </a:p>
        </p:txBody>
      </p:sp>
    </p:spTree>
    <p:extLst>
      <p:ext uri="{BB962C8B-B14F-4D97-AF65-F5344CB8AC3E}">
        <p14:creationId xmlns:p14="http://schemas.microsoft.com/office/powerpoint/2010/main" val="15830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10</a:t>
            </a:fld>
            <a:endParaRPr lang="en-US" dirty="0"/>
          </a:p>
        </p:txBody>
      </p:sp>
    </p:spTree>
    <p:extLst>
      <p:ext uri="{BB962C8B-B14F-4D97-AF65-F5344CB8AC3E}">
        <p14:creationId xmlns:p14="http://schemas.microsoft.com/office/powerpoint/2010/main" val="170435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11</a:t>
            </a:fld>
            <a:endParaRPr lang="en-US" dirty="0"/>
          </a:p>
        </p:txBody>
      </p:sp>
    </p:spTree>
    <p:extLst>
      <p:ext uri="{BB962C8B-B14F-4D97-AF65-F5344CB8AC3E}">
        <p14:creationId xmlns:p14="http://schemas.microsoft.com/office/powerpoint/2010/main" val="323143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12</a:t>
            </a:fld>
            <a:endParaRPr lang="en-US"/>
          </a:p>
        </p:txBody>
      </p:sp>
    </p:spTree>
    <p:extLst>
      <p:ext uri="{BB962C8B-B14F-4D97-AF65-F5344CB8AC3E}">
        <p14:creationId xmlns:p14="http://schemas.microsoft.com/office/powerpoint/2010/main" val="278170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13</a:t>
            </a:fld>
            <a:endParaRPr lang="en-US"/>
          </a:p>
        </p:txBody>
      </p:sp>
    </p:spTree>
    <p:extLst>
      <p:ext uri="{BB962C8B-B14F-4D97-AF65-F5344CB8AC3E}">
        <p14:creationId xmlns:p14="http://schemas.microsoft.com/office/powerpoint/2010/main" val="3874798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14</a:t>
            </a:fld>
            <a:endParaRPr lang="en-US"/>
          </a:p>
        </p:txBody>
      </p:sp>
    </p:spTree>
    <p:extLst>
      <p:ext uri="{BB962C8B-B14F-4D97-AF65-F5344CB8AC3E}">
        <p14:creationId xmlns:p14="http://schemas.microsoft.com/office/powerpoint/2010/main" val="313645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17</a:t>
            </a:fld>
            <a:endParaRPr lang="en-US"/>
          </a:p>
        </p:txBody>
      </p:sp>
    </p:spTree>
    <p:extLst>
      <p:ext uri="{BB962C8B-B14F-4D97-AF65-F5344CB8AC3E}">
        <p14:creationId xmlns:p14="http://schemas.microsoft.com/office/powerpoint/2010/main" val="98069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18</a:t>
            </a:fld>
            <a:endParaRPr lang="en-US" dirty="0"/>
          </a:p>
        </p:txBody>
      </p:sp>
    </p:spTree>
    <p:extLst>
      <p:ext uri="{BB962C8B-B14F-4D97-AF65-F5344CB8AC3E}">
        <p14:creationId xmlns:p14="http://schemas.microsoft.com/office/powerpoint/2010/main" val="82610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19</a:t>
            </a:fld>
            <a:endParaRPr lang="en-US" dirty="0"/>
          </a:p>
        </p:txBody>
      </p:sp>
    </p:spTree>
    <p:extLst>
      <p:ext uri="{BB962C8B-B14F-4D97-AF65-F5344CB8AC3E}">
        <p14:creationId xmlns:p14="http://schemas.microsoft.com/office/powerpoint/2010/main" val="154497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2</a:t>
            </a:fld>
            <a:endParaRPr lang="en-US" dirty="0"/>
          </a:p>
        </p:txBody>
      </p:sp>
    </p:spTree>
    <p:extLst>
      <p:ext uri="{BB962C8B-B14F-4D97-AF65-F5344CB8AC3E}">
        <p14:creationId xmlns:p14="http://schemas.microsoft.com/office/powerpoint/2010/main" val="374247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3</a:t>
            </a:fld>
            <a:endParaRPr lang="en-US" dirty="0"/>
          </a:p>
        </p:txBody>
      </p:sp>
    </p:spTree>
    <p:extLst>
      <p:ext uri="{BB962C8B-B14F-4D97-AF65-F5344CB8AC3E}">
        <p14:creationId xmlns:p14="http://schemas.microsoft.com/office/powerpoint/2010/main" val="352980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4</a:t>
            </a:fld>
            <a:endParaRPr lang="en-US" dirty="0"/>
          </a:p>
        </p:txBody>
      </p:sp>
    </p:spTree>
    <p:extLst>
      <p:ext uri="{BB962C8B-B14F-4D97-AF65-F5344CB8AC3E}">
        <p14:creationId xmlns:p14="http://schemas.microsoft.com/office/powerpoint/2010/main" val="232694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5</a:t>
            </a:fld>
            <a:endParaRPr lang="en-US"/>
          </a:p>
        </p:txBody>
      </p:sp>
    </p:spTree>
    <p:extLst>
      <p:ext uri="{BB962C8B-B14F-4D97-AF65-F5344CB8AC3E}">
        <p14:creationId xmlns:p14="http://schemas.microsoft.com/office/powerpoint/2010/main" val="229042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6</a:t>
            </a:fld>
            <a:endParaRPr lang="en-US"/>
          </a:p>
        </p:txBody>
      </p:sp>
    </p:spTree>
    <p:extLst>
      <p:ext uri="{BB962C8B-B14F-4D97-AF65-F5344CB8AC3E}">
        <p14:creationId xmlns:p14="http://schemas.microsoft.com/office/powerpoint/2010/main" val="339918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7</a:t>
            </a:fld>
            <a:endParaRPr lang="en-US" dirty="0"/>
          </a:p>
        </p:txBody>
      </p:sp>
    </p:spTree>
    <p:extLst>
      <p:ext uri="{BB962C8B-B14F-4D97-AF65-F5344CB8AC3E}">
        <p14:creationId xmlns:p14="http://schemas.microsoft.com/office/powerpoint/2010/main" val="342972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71A65-172C-48B3-AF13-85EDD0A559A3}" type="slidenum">
              <a:rPr lang="en-US" smtClean="0"/>
              <a:t>8</a:t>
            </a:fld>
            <a:endParaRPr lang="en-US" dirty="0"/>
          </a:p>
        </p:txBody>
      </p:sp>
    </p:spTree>
    <p:extLst>
      <p:ext uri="{BB962C8B-B14F-4D97-AF65-F5344CB8AC3E}">
        <p14:creationId xmlns:p14="http://schemas.microsoft.com/office/powerpoint/2010/main" val="230065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3669C-9C94-4248-BE50-EA633425717E}" type="slidenum">
              <a:rPr lang="en-US" smtClean="0"/>
              <a:t>9</a:t>
            </a:fld>
            <a:endParaRPr lang="en-US"/>
          </a:p>
        </p:txBody>
      </p:sp>
    </p:spTree>
    <p:extLst>
      <p:ext uri="{BB962C8B-B14F-4D97-AF65-F5344CB8AC3E}">
        <p14:creationId xmlns:p14="http://schemas.microsoft.com/office/powerpoint/2010/main" val="84426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033-75E5-BB1F-3439-D02ADF10B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E2192A-FEAB-C1D1-4FCA-C2CF0F2C0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387A6-4418-0BFC-DBC8-162D0CE64DB4}"/>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B6B4F195-8B40-1B2D-21CA-A9101A5D4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FBAAC-678F-9EB8-7060-A9E9DC8C28F5}"/>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36253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63FD-3846-3672-6C47-08D7BB717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66215A-0170-7B9F-33AE-F80EFCAED5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7663E-0D9E-A46A-6AB5-A80BCCBF8062}"/>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4CB48C53-7029-4E94-4B37-8CB8E6D97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FFB59-9364-DB77-B74A-B4FD43E5904C}"/>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101662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A41DE-5067-9E5A-EB1E-FAEB207C6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834140-A85B-20C3-CCD4-013E4BBF07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592CC-4A4D-8F0D-0D48-F94E463BA532}"/>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1B7B2935-81E1-D937-564D-E27427967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1ECDB-7249-8F3D-4FC0-70A191DC0949}"/>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190966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351FA-E87B-46DC-806A-E2E5E1932AC2}" type="datetimeFigureOut">
              <a:rPr lang="en-US" smtClean="0">
                <a:solidFill>
                  <a:prstClr val="black"/>
                </a:solidFill>
              </a:rPr>
              <a:pPr/>
              <a:t>9/6/2023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9DBE11-7918-41AD-9462-0B542ED837D2}"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10601" y="6326470"/>
            <a:ext cx="2909455" cy="39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458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7351FA-E87B-46DC-806A-E2E5E1932AC2}" type="datetimeFigureOut">
              <a:rPr lang="en-US" smtClean="0">
                <a:solidFill>
                  <a:prstClr val="black"/>
                </a:solidFill>
              </a:rPr>
              <a:pPr/>
              <a:t>9/6/2023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9DBE11-7918-41AD-9462-0B542ED837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56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8C08F-347F-6E8A-D75B-07D37B140303}"/>
              </a:ext>
            </a:extLst>
          </p:cNvPr>
          <p:cNvSpPr>
            <a:spLocks noGrp="1"/>
          </p:cNvSpPr>
          <p:nvPr>
            <p:ph type="dt" sz="half" idx="10"/>
          </p:nvPr>
        </p:nvSpPr>
        <p:spPr/>
        <p:txBody>
          <a:bodyPr/>
          <a:lstStyle/>
          <a:p>
            <a:fld id="{46C5AC99-8D3D-4CF9-AA6D-36FA82677CEC}" type="datetimeFigureOut">
              <a:rPr lang="en-US" smtClean="0"/>
              <a:t>9/6/2023</a:t>
            </a:fld>
            <a:endParaRPr lang="en-US"/>
          </a:p>
        </p:txBody>
      </p:sp>
      <p:sp>
        <p:nvSpPr>
          <p:cNvPr id="3" name="Footer Placeholder 2">
            <a:extLst>
              <a:ext uri="{FF2B5EF4-FFF2-40B4-BE49-F238E27FC236}">
                <a16:creationId xmlns:a16="http://schemas.microsoft.com/office/drawing/2014/main" id="{F82914C1-2C32-6A16-DEF0-3E3554C8D6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427104-F120-EC78-8ED0-1ABE8422E38F}"/>
              </a:ext>
            </a:extLst>
          </p:cNvPr>
          <p:cNvSpPr>
            <a:spLocks noGrp="1"/>
          </p:cNvSpPr>
          <p:nvPr>
            <p:ph type="sldNum" sz="quarter" idx="12"/>
          </p:nvPr>
        </p:nvSpPr>
        <p:spPr/>
        <p:txBody>
          <a:bodyPr/>
          <a:lstStyle/>
          <a:p>
            <a:fld id="{69B1D57B-4BD1-4182-B10E-1C4FBC5E98CA}" type="slidenum">
              <a:rPr lang="en-US" smtClean="0"/>
              <a:t>‹#›</a:t>
            </a:fld>
            <a:endParaRPr lang="en-US"/>
          </a:p>
        </p:txBody>
      </p:sp>
    </p:spTree>
    <p:extLst>
      <p:ext uri="{BB962C8B-B14F-4D97-AF65-F5344CB8AC3E}">
        <p14:creationId xmlns:p14="http://schemas.microsoft.com/office/powerpoint/2010/main" val="210888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C626-7769-56A8-5E2D-B809BA064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BA850-0814-A1F5-E4FA-D5686990B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3A15F-5CF1-E78F-8D6E-DC6A2A1F7558}"/>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214098D8-959D-A1B0-5D32-5DAA91307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51058-42C1-4272-7BE1-2FE237C4A9E5}"/>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197923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ACE1-757F-B060-62AE-E02B0804F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E9C74-9821-8822-80D9-EE30F070E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2D68D-8EE8-CE51-C614-1E90775CEB92}"/>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A92FEB00-8CD5-4C98-24A7-36E44EED2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853F0-7910-57DD-3645-08DB06690135}"/>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33877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BDF4-5B37-1B85-793F-8706B92AB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17F8A-8D78-0647-EC55-B448235ABA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F692A-EFFB-1D4A-6B91-02F6992D2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6D0B6-9389-E8B0-BBCF-39ECB118628B}"/>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6" name="Footer Placeholder 5">
            <a:extLst>
              <a:ext uri="{FF2B5EF4-FFF2-40B4-BE49-F238E27FC236}">
                <a16:creationId xmlns:a16="http://schemas.microsoft.com/office/drawing/2014/main" id="{32A6CAB4-D0DD-E713-6DE6-2AAF1A93C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BD53E-58D8-7FF9-3F5A-5F32C3A06209}"/>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42691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358C-9DE2-1E16-384C-0A77299958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866F7-14AA-82DB-00AD-9E2AF22F1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2EC54-C46A-23CD-E268-406EE9C940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DFCEF-12F0-5AEA-E0D3-6C6A034F2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25D02-9827-911A-5E75-880F4C3C07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7D2FA-11E9-3382-B1C2-6EEEC3F8B880}"/>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8" name="Footer Placeholder 7">
            <a:extLst>
              <a:ext uri="{FF2B5EF4-FFF2-40B4-BE49-F238E27FC236}">
                <a16:creationId xmlns:a16="http://schemas.microsoft.com/office/drawing/2014/main" id="{3B92E130-A0AF-F9B8-AB47-A333F4D6C0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FB441-1422-5D03-8ADD-539A0A18505A}"/>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43560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6C68-8EB3-88C5-CDAE-2FAAD58340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E1F21-B98A-40E2-5A09-9EBF88A01CDD}"/>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4" name="Footer Placeholder 3">
            <a:extLst>
              <a:ext uri="{FF2B5EF4-FFF2-40B4-BE49-F238E27FC236}">
                <a16:creationId xmlns:a16="http://schemas.microsoft.com/office/drawing/2014/main" id="{D247E97B-D0C8-F128-C905-5DDD9D72A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21406E-64D2-6702-CE3C-32B8524CE484}"/>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344919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856DE-DD9E-AD7F-9087-CF14C938E109}"/>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3" name="Footer Placeholder 2">
            <a:extLst>
              <a:ext uri="{FF2B5EF4-FFF2-40B4-BE49-F238E27FC236}">
                <a16:creationId xmlns:a16="http://schemas.microsoft.com/office/drawing/2014/main" id="{65AEA648-1B2A-C339-3BF1-D2F57D22A3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95306-3CF0-49BE-5CAB-3D6F04B82D27}"/>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246505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11F1-C7F8-5BF1-FDF9-041A59607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37420-72FF-8A9A-F5E9-B37256D46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DEC34-C909-CF75-4D07-3911AD680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8C614-65E5-953A-9A32-4E1AFD323900}"/>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6" name="Footer Placeholder 5">
            <a:extLst>
              <a:ext uri="{FF2B5EF4-FFF2-40B4-BE49-F238E27FC236}">
                <a16:creationId xmlns:a16="http://schemas.microsoft.com/office/drawing/2014/main" id="{E0F17B47-AE1F-7D60-1EEF-3FE44733A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F5D69-DB50-5F4B-0F1E-D8CA5163D6DE}"/>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216671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3632-83D7-9AB7-2C09-F960D1BFF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A3E603-59FE-270B-A860-6C4EEED71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EDB68C-3B8D-B88F-6665-7901765E3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4FD6A-755F-829F-0345-63E1A342C6BD}"/>
              </a:ext>
            </a:extLst>
          </p:cNvPr>
          <p:cNvSpPr>
            <a:spLocks noGrp="1"/>
          </p:cNvSpPr>
          <p:nvPr>
            <p:ph type="dt" sz="half" idx="10"/>
          </p:nvPr>
        </p:nvSpPr>
        <p:spPr/>
        <p:txBody>
          <a:bodyPr/>
          <a:lstStyle/>
          <a:p>
            <a:fld id="{4E5A3509-9AE1-40BE-8BD9-299CD82E6AE2}" type="datetimeFigureOut">
              <a:rPr lang="en-US" smtClean="0"/>
              <a:t>9/6/2023</a:t>
            </a:fld>
            <a:endParaRPr lang="en-US"/>
          </a:p>
        </p:txBody>
      </p:sp>
      <p:sp>
        <p:nvSpPr>
          <p:cNvPr id="6" name="Footer Placeholder 5">
            <a:extLst>
              <a:ext uri="{FF2B5EF4-FFF2-40B4-BE49-F238E27FC236}">
                <a16:creationId xmlns:a16="http://schemas.microsoft.com/office/drawing/2014/main" id="{564E13BF-F234-FA9F-B0C0-4A3059709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119E6-F6DE-CF90-D75D-693632CAACD2}"/>
              </a:ext>
            </a:extLst>
          </p:cNvPr>
          <p:cNvSpPr>
            <a:spLocks noGrp="1"/>
          </p:cNvSpPr>
          <p:nvPr>
            <p:ph type="sldNum" sz="quarter" idx="12"/>
          </p:nvPr>
        </p:nvSpPr>
        <p:spPr/>
        <p:txBody>
          <a:bodyPr/>
          <a:lstStyle/>
          <a:p>
            <a:fld id="{89D5B732-B788-429F-B852-083D126CEAF0}" type="slidenum">
              <a:rPr lang="en-US" smtClean="0"/>
              <a:t>‹#›</a:t>
            </a:fld>
            <a:endParaRPr lang="en-US"/>
          </a:p>
        </p:txBody>
      </p:sp>
    </p:spTree>
    <p:extLst>
      <p:ext uri="{BB962C8B-B14F-4D97-AF65-F5344CB8AC3E}">
        <p14:creationId xmlns:p14="http://schemas.microsoft.com/office/powerpoint/2010/main" val="157666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474A5-CC03-1BF3-654E-D1BF1879B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E356F-8F66-0222-7D51-8F40531B7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0024B-4772-D1BC-F26F-00E32BAA8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A3509-9AE1-40BE-8BD9-299CD82E6AE2}" type="datetimeFigureOut">
              <a:rPr lang="en-US" smtClean="0"/>
              <a:t>9/6/2023</a:t>
            </a:fld>
            <a:endParaRPr lang="en-US"/>
          </a:p>
        </p:txBody>
      </p:sp>
      <p:sp>
        <p:nvSpPr>
          <p:cNvPr id="5" name="Footer Placeholder 4">
            <a:extLst>
              <a:ext uri="{FF2B5EF4-FFF2-40B4-BE49-F238E27FC236}">
                <a16:creationId xmlns:a16="http://schemas.microsoft.com/office/drawing/2014/main" id="{86B240AB-EEAA-112F-4BAE-17E27F38C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059950-E9CC-D4E4-79B7-72D465133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5B732-B788-429F-B852-083D126CEAF0}" type="slidenum">
              <a:rPr lang="en-US" smtClean="0"/>
              <a:t>‹#›</a:t>
            </a:fld>
            <a:endParaRPr lang="en-US"/>
          </a:p>
        </p:txBody>
      </p:sp>
    </p:spTree>
    <p:extLst>
      <p:ext uri="{BB962C8B-B14F-4D97-AF65-F5344CB8AC3E}">
        <p14:creationId xmlns:p14="http://schemas.microsoft.com/office/powerpoint/2010/main" val="288191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4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Proprietary and Confidential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336E6-0C95-4E3F-B22A-245FA76F2E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977691"/>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278F0-2BAD-435E-360B-EFB46DD25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09FFA-80A6-D869-B929-DBD106740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F13F-B7CC-F74E-2AB9-E48DF2A38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5AC99-8D3D-4CF9-AA6D-36FA82677CEC}" type="datetimeFigureOut">
              <a:rPr lang="en-US" smtClean="0"/>
              <a:t>9/6/2023</a:t>
            </a:fld>
            <a:endParaRPr lang="en-US"/>
          </a:p>
        </p:txBody>
      </p:sp>
      <p:sp>
        <p:nvSpPr>
          <p:cNvPr id="5" name="Footer Placeholder 4">
            <a:extLst>
              <a:ext uri="{FF2B5EF4-FFF2-40B4-BE49-F238E27FC236}">
                <a16:creationId xmlns:a16="http://schemas.microsoft.com/office/drawing/2014/main" id="{A3F0A9F8-AD8C-0A15-7C4B-DAB2CD184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B7FF-91E1-B0AD-7331-C6B7A2B5F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1D57B-4BD1-4182-B10E-1C4FBC5E98CA}" type="slidenum">
              <a:rPr lang="en-US" smtClean="0"/>
              <a:t>‹#›</a:t>
            </a:fld>
            <a:endParaRPr lang="en-US"/>
          </a:p>
        </p:txBody>
      </p:sp>
    </p:spTree>
    <p:extLst>
      <p:ext uri="{BB962C8B-B14F-4D97-AF65-F5344CB8AC3E}">
        <p14:creationId xmlns:p14="http://schemas.microsoft.com/office/powerpoint/2010/main" val="2595498552"/>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s://www.ada.gov/resources/effective-communication/#:~:text=The%20ADA%20places%20responsibility%20for,interpret%20in%20only%20two%20situ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65684-2E64-D06B-86BE-61A80A1010B8}"/>
              </a:ext>
            </a:extLst>
          </p:cNvPr>
          <p:cNvSpPr txBox="1"/>
          <p:nvPr/>
        </p:nvSpPr>
        <p:spPr>
          <a:xfrm>
            <a:off x="1850455" y="5048213"/>
            <a:ext cx="8491088" cy="2474524"/>
          </a:xfrm>
          <a:prstGeom prst="rect">
            <a:avLst/>
          </a:prstGeom>
          <a:noFill/>
          <a:effectLst/>
        </p:spPr>
        <p:txBody>
          <a:bodyPr wrap="square" rtlCol="0">
            <a:spAutoFit/>
          </a:bodyPr>
          <a:lstStyle/>
          <a:p>
            <a:pPr algn="ctr">
              <a:lnSpc>
                <a:spcPct val="90000"/>
              </a:lnSpc>
            </a:pPr>
            <a:r>
              <a:rPr lang="en-US" sz="3200" kern="1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Understanding the Harm of Ableism in Preventing </a:t>
            </a:r>
            <a:r>
              <a:rPr lang="en-US" sz="3200" kern="100"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E</a:t>
            </a:r>
            <a:r>
              <a:rPr lang="en-US" sz="3200" kern="1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lder </a:t>
            </a:r>
            <a:r>
              <a:rPr lang="en-US" sz="3200" kern="100"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A</a:t>
            </a:r>
            <a:r>
              <a:rPr lang="en-US" sz="3200" kern="1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buse</a:t>
            </a:r>
          </a:p>
          <a:p>
            <a:pPr algn="ctr">
              <a:lnSpc>
                <a:spcPct val="90000"/>
              </a:lnSpc>
            </a:pPr>
            <a:r>
              <a:rPr lang="en-US" sz="2400" kern="100"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Elder Justice Summit Sept 20, 2023t </a:t>
            </a:r>
          </a:p>
          <a:p>
            <a:pPr algn="ctr">
              <a:lnSpc>
                <a:spcPct val="90000"/>
              </a:lnSpc>
            </a:pPr>
            <a:r>
              <a:rPr lang="en-US" kern="100"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This presentation m</a:t>
            </a:r>
            <a:r>
              <a:rPr lang="en-US" kern="100" dirty="0">
                <a:solidFill>
                  <a:schemeClr val="tx1">
                    <a:lumMod val="85000"/>
                    <a:lumOff val="15000"/>
                  </a:schemeClr>
                </a:solidFill>
                <a:effectLst/>
                <a:latin typeface="Arial Black" panose="020B0A04020102020204" pitchFamily="34" charset="0"/>
                <a:ea typeface="Calibri" panose="020F0502020204030204" pitchFamily="34" charset="0"/>
                <a:cs typeface="Times New Roman" panose="02020603050405020304" pitchFamily="18" charset="0"/>
              </a:rPr>
              <a:t>aterial is developed by Ali Chiu and members of National Human Trafficking and Disabilities Working Group</a:t>
            </a:r>
          </a:p>
          <a:p>
            <a:pPr algn="ctr">
              <a:lnSpc>
                <a:spcPct val="90000"/>
              </a:lnSpc>
            </a:pPr>
            <a:endParaRPr lang="en-US" sz="2800" dirty="0">
              <a:solidFill>
                <a:schemeClr val="tx1">
                  <a:lumMod val="85000"/>
                  <a:lumOff val="15000"/>
                </a:schemeClr>
              </a:solidFill>
              <a:latin typeface="Aptos Black" panose="020F0502020204030204" pitchFamily="34" charset="0"/>
            </a:endParaRPr>
          </a:p>
          <a:p>
            <a:endParaRPr lang="en-US" dirty="0">
              <a:solidFill>
                <a:schemeClr val="tx1">
                  <a:lumMod val="85000"/>
                  <a:lumOff val="15000"/>
                </a:schemeClr>
              </a:solidFill>
              <a:latin typeface="Aptos Black" panose="020F0502020204030204" pitchFamily="34" charset="0"/>
            </a:endParaRPr>
          </a:p>
        </p:txBody>
      </p:sp>
      <p:pic>
        <p:nvPicPr>
          <p:cNvPr id="5" name="Picture 4" descr="A bridge over water with clouds and a pink sky">
            <a:extLst>
              <a:ext uri="{FF2B5EF4-FFF2-40B4-BE49-F238E27FC236}">
                <a16:creationId xmlns:a16="http://schemas.microsoft.com/office/drawing/2014/main" id="{CDB1C08B-FE26-DBDC-0F26-4B51C086F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3" y="166260"/>
            <a:ext cx="10632792" cy="4448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2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6" name="Freeform: Shape 1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9" name="Freeform: Shape 1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BF80DE21-6AEF-DEF8-3015-DE4DB08A2456}"/>
              </a:ext>
            </a:extLst>
          </p:cNvPr>
          <p:cNvSpPr>
            <a:spLocks noGrp="1"/>
          </p:cNvSpPr>
          <p:nvPr>
            <p:ph type="title"/>
          </p:nvPr>
        </p:nvSpPr>
        <p:spPr>
          <a:xfrm>
            <a:off x="490773" y="492262"/>
            <a:ext cx="5021782" cy="1509931"/>
          </a:xfrm>
        </p:spPr>
        <p:txBody>
          <a:bodyPr vert="horz" lIns="91440" tIns="45720" rIns="91440" bIns="45720" rtlCol="0" anchor="ctr">
            <a:normAutofit fontScale="90000"/>
          </a:bodyPr>
          <a:lstStyle/>
          <a:p>
            <a:br>
              <a:rPr lang="en-US" sz="3300" dirty="0">
                <a:solidFill>
                  <a:schemeClr val="tx2"/>
                </a:solidFill>
              </a:rPr>
            </a:br>
            <a:r>
              <a:rPr lang="en-US" sz="3300" i="1" dirty="0">
                <a:solidFill>
                  <a:schemeClr val="tx2"/>
                </a:solidFill>
                <a:latin typeface="Arial Black" panose="020B0A04020102020204" pitchFamily="34" charset="0"/>
              </a:rPr>
              <a:t>Language Consideration </a:t>
            </a:r>
            <a:br>
              <a:rPr lang="en-US" sz="3300" dirty="0">
                <a:solidFill>
                  <a:schemeClr val="tx2"/>
                </a:solidFill>
              </a:rPr>
            </a:br>
            <a:endParaRPr lang="en-US" sz="3300" dirty="0">
              <a:solidFill>
                <a:schemeClr val="tx2"/>
              </a:solidFill>
            </a:endParaRPr>
          </a:p>
        </p:txBody>
      </p:sp>
      <p:sp>
        <p:nvSpPr>
          <p:cNvPr id="3" name="Content Placeholder 2">
            <a:extLst>
              <a:ext uri="{FF2B5EF4-FFF2-40B4-BE49-F238E27FC236}">
                <a16:creationId xmlns:a16="http://schemas.microsoft.com/office/drawing/2014/main" id="{FB9842EC-DD93-26CC-1A91-211D24E3676E}"/>
              </a:ext>
            </a:extLst>
          </p:cNvPr>
          <p:cNvSpPr>
            <a:spLocks noGrp="1"/>
          </p:cNvSpPr>
          <p:nvPr>
            <p:ph idx="1"/>
          </p:nvPr>
        </p:nvSpPr>
        <p:spPr>
          <a:xfrm>
            <a:off x="6485090" y="3608092"/>
            <a:ext cx="5581578" cy="3090993"/>
          </a:xfrm>
        </p:spPr>
        <p:txBody>
          <a:bodyPr vert="horz" lIns="91440" tIns="45720" rIns="91440" bIns="45720" rtlCol="0" anchor="ctr">
            <a:normAutofit fontScale="70000" lnSpcReduction="20000"/>
          </a:bodyPr>
          <a:lstStyle/>
          <a:p>
            <a:pPr>
              <a:lnSpc>
                <a:spcPct val="106000"/>
              </a:lnSpc>
              <a:spcBef>
                <a:spcPts val="0"/>
              </a:spcBef>
              <a:spcAft>
                <a:spcPts val="800"/>
              </a:spcAft>
            </a:pPr>
            <a:r>
              <a:rPr lang="en-US" sz="1900" kern="100" dirty="0">
                <a:effectLst/>
                <a:latin typeface="Arial" panose="020B0604020202020204" pitchFamily="34" charset="0"/>
                <a:ea typeface="Arial" panose="020B0604020202020204" pitchFamily="34" charset="0"/>
                <a:cs typeface="Arial" panose="020B0604020202020204" pitchFamily="34" charset="0"/>
              </a:rPr>
              <a:t>Understanding our privilege when we speak. </a:t>
            </a:r>
            <a:r>
              <a:rPr lang="en-US" sz="1900" b="1" kern="100" dirty="0">
                <a:effectLst/>
                <a:latin typeface="Arial" panose="020B0604020202020204" pitchFamily="34" charset="0"/>
                <a:ea typeface="Arial" panose="020B0604020202020204" pitchFamily="34" charset="0"/>
                <a:cs typeface="Arial" panose="020B0604020202020204" pitchFamily="34" charset="0"/>
              </a:rPr>
              <a:t>Words have power.</a:t>
            </a:r>
          </a:p>
          <a:p>
            <a:pPr>
              <a:lnSpc>
                <a:spcPct val="106000"/>
              </a:lnSpc>
              <a:spcBef>
                <a:spcPts val="0"/>
              </a:spcBef>
              <a:spcAft>
                <a:spcPts val="800"/>
              </a:spcAft>
            </a:pPr>
            <a:r>
              <a:rPr lang="en-US" sz="1900" kern="100" dirty="0">
                <a:effectLst/>
                <a:latin typeface="Arial" panose="020B0604020202020204" pitchFamily="34" charset="0"/>
                <a:ea typeface="Arial" panose="020B0604020202020204" pitchFamily="34" charset="0"/>
                <a:cs typeface="Arial" panose="020B0604020202020204" pitchFamily="34" charset="0"/>
              </a:rPr>
              <a:t>Not using words and/or phrases that would continue to perpetuate oppression</a:t>
            </a:r>
          </a:p>
          <a:p>
            <a:pPr>
              <a:lnSpc>
                <a:spcPct val="106000"/>
              </a:lnSpc>
              <a:spcBef>
                <a:spcPts val="0"/>
              </a:spcBef>
              <a:spcAft>
                <a:spcPts val="800"/>
              </a:spcAft>
            </a:pPr>
            <a:r>
              <a:rPr lang="en-US" sz="1900" dirty="0">
                <a:latin typeface="Arial" panose="020B0604020202020204" pitchFamily="34" charset="0"/>
                <a:ea typeface="PMingLiU" panose="02020500000000000000" pitchFamily="18" charset="-120"/>
                <a:cs typeface="Arial" panose="020B0604020202020204" pitchFamily="34" charset="0"/>
              </a:rPr>
              <a:t>D</a:t>
            </a:r>
            <a:r>
              <a:rPr lang="en-US" sz="1900" dirty="0">
                <a:effectLst/>
                <a:latin typeface="Arial" panose="020B0604020202020204" pitchFamily="34" charset="0"/>
                <a:ea typeface="PMingLiU" panose="02020500000000000000" pitchFamily="18" charset="-120"/>
                <a:cs typeface="Arial" panose="020B0604020202020204" pitchFamily="34" charset="0"/>
              </a:rPr>
              <a:t>umb, lame, insane, crazy, DO NOT mean unintelligent or stupid</a:t>
            </a:r>
          </a:p>
          <a:p>
            <a:pPr>
              <a:lnSpc>
                <a:spcPct val="106000"/>
              </a:lnSpc>
              <a:spcBef>
                <a:spcPts val="0"/>
              </a:spcBef>
            </a:pPr>
            <a:r>
              <a:rPr lang="en-US" sz="1900" dirty="0">
                <a:effectLst/>
                <a:latin typeface="Arial" panose="020B0604020202020204" pitchFamily="34" charset="0"/>
                <a:ea typeface="PMingLiU" panose="02020500000000000000" pitchFamily="18" charset="-120"/>
                <a:cs typeface="Arial" panose="020B0604020202020204" pitchFamily="34" charset="0"/>
              </a:rPr>
              <a:t>It is ageist to use a phrase such as “having a senior moment” when referring to “forgetfulness”</a:t>
            </a:r>
          </a:p>
          <a:p>
            <a:pPr>
              <a:lnSpc>
                <a:spcPct val="106000"/>
              </a:lnSpc>
              <a:spcBef>
                <a:spcPts val="0"/>
              </a:spcBef>
            </a:pPr>
            <a:r>
              <a:rPr lang="en-US" sz="1900" dirty="0">
                <a:effectLst/>
                <a:latin typeface="Arial" panose="020B0604020202020204" pitchFamily="34" charset="0"/>
                <a:ea typeface="PMingLiU" panose="02020500000000000000" pitchFamily="18" charset="-120"/>
                <a:cs typeface="Arial" panose="020B0604020202020204" pitchFamily="34" charset="0"/>
              </a:rPr>
              <a:t>Do NOT use “paralyzed”, “crippled” and/or “demented” to describe your feelings, your fear, the traffic home, the current economy, etc.</a:t>
            </a:r>
          </a:p>
          <a:p>
            <a:pPr>
              <a:lnSpc>
                <a:spcPct val="106000"/>
              </a:lnSpc>
              <a:spcBef>
                <a:spcPts val="0"/>
              </a:spcBef>
            </a:pPr>
            <a:r>
              <a:rPr lang="en-US" sz="1900" dirty="0">
                <a:effectLst/>
                <a:latin typeface="Arial" panose="020B0604020202020204" pitchFamily="34" charset="0"/>
                <a:ea typeface="PMingLiU" panose="02020500000000000000" pitchFamily="18" charset="-120"/>
                <a:cs typeface="Arial" panose="020B0604020202020204" pitchFamily="34" charset="0"/>
              </a:rPr>
              <a:t>Wheelchair-bound, handicapped and the “R” word are harmful, and NOT people with disabilities like to be described.</a:t>
            </a:r>
          </a:p>
          <a:p>
            <a:endParaRPr lang="en-US" sz="1800" dirty="0">
              <a:solidFill>
                <a:schemeClr val="tx2"/>
              </a:solidFill>
            </a:endParaRPr>
          </a:p>
        </p:txBody>
      </p:sp>
      <p:sp>
        <p:nvSpPr>
          <p:cNvPr id="5" name="Speech Bubble: Oval 4">
            <a:extLst>
              <a:ext uri="{FF2B5EF4-FFF2-40B4-BE49-F238E27FC236}">
                <a16:creationId xmlns:a16="http://schemas.microsoft.com/office/drawing/2014/main" id="{40D7F4DD-6722-9CD7-28C0-75F974EB4B15}"/>
              </a:ext>
            </a:extLst>
          </p:cNvPr>
          <p:cNvSpPr/>
          <p:nvPr/>
        </p:nvSpPr>
        <p:spPr>
          <a:xfrm rot="1639758">
            <a:off x="739500" y="2300301"/>
            <a:ext cx="2388518" cy="22573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7FE2F2CB-27BF-2121-6208-FEDA63AEC68B}"/>
              </a:ext>
            </a:extLst>
          </p:cNvPr>
          <p:cNvSpPr>
            <a:spLocks noGrp="1"/>
          </p:cNvSpPr>
          <p:nvPr>
            <p:ph type="body" sz="half" idx="2"/>
          </p:nvPr>
        </p:nvSpPr>
        <p:spPr>
          <a:xfrm>
            <a:off x="1006852" y="2846703"/>
            <a:ext cx="1853817" cy="1200584"/>
          </a:xfrm>
        </p:spPr>
        <p:txBody>
          <a:bodyPr>
            <a:normAutofit fontScale="92500" lnSpcReduction="20000"/>
          </a:bodyPr>
          <a:lstStyle/>
          <a:p>
            <a:pPr algn="ctr"/>
            <a:r>
              <a:rPr lang="en-US" sz="2200" dirty="0">
                <a:solidFill>
                  <a:schemeClr val="bg1"/>
                </a:solidFill>
                <a:latin typeface="Arial" panose="020B0604020202020204" pitchFamily="34" charset="0"/>
                <a:cs typeface="Arial" panose="020B0604020202020204" pitchFamily="34" charset="0"/>
              </a:rPr>
              <a:t>Dumb, lame, insane, crazy do </a:t>
            </a:r>
            <a:r>
              <a:rPr lang="en-US" sz="2200" b="1" dirty="0">
                <a:solidFill>
                  <a:schemeClr val="bg1"/>
                </a:solidFill>
                <a:latin typeface="Arial" panose="020B0604020202020204" pitchFamily="34" charset="0"/>
                <a:cs typeface="Arial" panose="020B0604020202020204" pitchFamily="34" charset="0"/>
              </a:rPr>
              <a:t>NOT</a:t>
            </a:r>
            <a:r>
              <a:rPr lang="en-US" sz="2200" dirty="0">
                <a:solidFill>
                  <a:schemeClr val="bg1"/>
                </a:solidFill>
                <a:latin typeface="Arial" panose="020B0604020202020204" pitchFamily="34" charset="0"/>
                <a:cs typeface="Arial" panose="020B0604020202020204" pitchFamily="34" charset="0"/>
              </a:rPr>
              <a:t> mean unintelligent or stupid </a:t>
            </a:r>
          </a:p>
          <a:p>
            <a:endParaRPr lang="en-US" dirty="0"/>
          </a:p>
        </p:txBody>
      </p:sp>
      <p:sp>
        <p:nvSpPr>
          <p:cNvPr id="7" name="Speech Bubble: Oval 6">
            <a:extLst>
              <a:ext uri="{FF2B5EF4-FFF2-40B4-BE49-F238E27FC236}">
                <a16:creationId xmlns:a16="http://schemas.microsoft.com/office/drawing/2014/main" id="{762E1BE3-1F5B-5B9F-2CB2-ACD7D26F976C}"/>
              </a:ext>
            </a:extLst>
          </p:cNvPr>
          <p:cNvSpPr/>
          <p:nvPr/>
        </p:nvSpPr>
        <p:spPr>
          <a:xfrm rot="19716325" flipH="1">
            <a:off x="4424592" y="323601"/>
            <a:ext cx="3399804" cy="32743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B76FCB9F-E4DB-EBE0-FFE9-BC75AA5E0797}"/>
              </a:ext>
            </a:extLst>
          </p:cNvPr>
          <p:cNvSpPr txBox="1">
            <a:spLocks/>
          </p:cNvSpPr>
          <p:nvPr/>
        </p:nvSpPr>
        <p:spPr>
          <a:xfrm>
            <a:off x="4638123" y="858354"/>
            <a:ext cx="2877236" cy="2447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Arial" panose="020B0604020202020204" pitchFamily="34" charset="0"/>
                <a:cs typeface="Arial" panose="020B0604020202020204" pitchFamily="34" charset="0"/>
              </a:rPr>
              <a:t>Do </a:t>
            </a:r>
            <a:r>
              <a:rPr lang="en-US" sz="2000" b="1" dirty="0">
                <a:solidFill>
                  <a:schemeClr val="bg1"/>
                </a:solidFill>
                <a:latin typeface="Arial" panose="020B0604020202020204" pitchFamily="34" charset="0"/>
                <a:cs typeface="Arial" panose="020B0604020202020204" pitchFamily="34" charset="0"/>
              </a:rPr>
              <a:t>NOT</a:t>
            </a:r>
            <a:r>
              <a:rPr lang="en-US" sz="2000" dirty="0">
                <a:solidFill>
                  <a:schemeClr val="bg1"/>
                </a:solidFill>
                <a:latin typeface="Arial" panose="020B0604020202020204" pitchFamily="34" charset="0"/>
                <a:cs typeface="Arial" panose="020B0604020202020204" pitchFamily="34" charset="0"/>
              </a:rPr>
              <a:t> use “paralyzed” “crippled” and/or “demented” to describe your feelings, your fear, the traffic home, the current economy, etc.</a:t>
            </a:r>
          </a:p>
        </p:txBody>
      </p:sp>
      <p:sp>
        <p:nvSpPr>
          <p:cNvPr id="10" name="Speech Bubble: Oval 9">
            <a:extLst>
              <a:ext uri="{FF2B5EF4-FFF2-40B4-BE49-F238E27FC236}">
                <a16:creationId xmlns:a16="http://schemas.microsoft.com/office/drawing/2014/main" id="{82728BF5-16E5-DA46-CF4B-FDC5FE9001BF}"/>
              </a:ext>
            </a:extLst>
          </p:cNvPr>
          <p:cNvSpPr/>
          <p:nvPr/>
        </p:nvSpPr>
        <p:spPr>
          <a:xfrm rot="19170531">
            <a:off x="2780867" y="3402857"/>
            <a:ext cx="2996339" cy="29003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41494E-9FB1-0AA1-ABA7-13C4FBF210DD}"/>
              </a:ext>
            </a:extLst>
          </p:cNvPr>
          <p:cNvSpPr txBox="1"/>
          <p:nvPr/>
        </p:nvSpPr>
        <p:spPr>
          <a:xfrm>
            <a:off x="3015716" y="3856619"/>
            <a:ext cx="2504661" cy="2246769"/>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Wheelchair-bound, handicap and the “R” word are harmful and </a:t>
            </a:r>
            <a:r>
              <a:rPr lang="en-US" sz="2000" b="1" dirty="0">
                <a:solidFill>
                  <a:schemeClr val="bg1"/>
                </a:solidFill>
                <a:latin typeface="Arial" panose="020B0604020202020204" pitchFamily="34" charset="0"/>
                <a:cs typeface="Arial" panose="020B0604020202020204" pitchFamily="34" charset="0"/>
              </a:rPr>
              <a:t>NOT</a:t>
            </a:r>
            <a:r>
              <a:rPr lang="en-US" sz="2000" dirty="0">
                <a:solidFill>
                  <a:schemeClr val="bg1"/>
                </a:solidFill>
                <a:latin typeface="Arial" panose="020B0604020202020204" pitchFamily="34" charset="0"/>
                <a:cs typeface="Arial" panose="020B0604020202020204" pitchFamily="34" charset="0"/>
              </a:rPr>
              <a:t> how people with disabilities like to be described</a:t>
            </a:r>
          </a:p>
        </p:txBody>
      </p:sp>
    </p:spTree>
    <p:extLst>
      <p:ext uri="{BB962C8B-B14F-4D97-AF65-F5344CB8AC3E}">
        <p14:creationId xmlns:p14="http://schemas.microsoft.com/office/powerpoint/2010/main" val="315523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3727729-13DD-FE51-5A2A-F32248F90F80}"/>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rgbClr val="FFFFFF"/>
                </a:solidFill>
                <a:effectLst/>
                <a:latin typeface="Arial Black" panose="020B0A04020102020204" pitchFamily="34" charset="0"/>
                <a:ea typeface="+mj-ea"/>
                <a:cs typeface="+mj-cs"/>
              </a:rPr>
              <a:t>Abuse Through </a:t>
            </a:r>
            <a:r>
              <a:rPr lang="en-US" sz="4000" kern="1200" dirty="0">
                <a:solidFill>
                  <a:srgbClr val="FFFFFF"/>
                </a:solidFill>
                <a:latin typeface="Arial Black" panose="020B0A04020102020204" pitchFamily="34" charset="0"/>
                <a:ea typeface="+mj-ea"/>
                <a:cs typeface="+mj-cs"/>
              </a:rPr>
              <a:t>A</a:t>
            </a:r>
            <a:r>
              <a:rPr lang="en-US" sz="4000" kern="1200" dirty="0">
                <a:solidFill>
                  <a:srgbClr val="FFFFFF"/>
                </a:solidFill>
                <a:effectLst/>
                <a:latin typeface="Arial Black" panose="020B0A04020102020204" pitchFamily="34" charset="0"/>
                <a:ea typeface="+mj-ea"/>
                <a:cs typeface="+mj-cs"/>
              </a:rPr>
              <a:t>bleist </a:t>
            </a:r>
            <a:r>
              <a:rPr lang="en-US" sz="4000" kern="1200" dirty="0">
                <a:solidFill>
                  <a:srgbClr val="FFFFFF"/>
                </a:solidFill>
                <a:latin typeface="Arial Black" panose="020B0A04020102020204" pitchFamily="34" charset="0"/>
                <a:ea typeface="+mj-ea"/>
                <a:cs typeface="+mj-cs"/>
              </a:rPr>
              <a:t>L</a:t>
            </a:r>
            <a:r>
              <a:rPr lang="en-US" sz="4000" kern="1200" dirty="0">
                <a:solidFill>
                  <a:srgbClr val="FFFFFF"/>
                </a:solidFill>
                <a:effectLst/>
                <a:latin typeface="Arial Black" panose="020B0A04020102020204" pitchFamily="34" charset="0"/>
                <a:ea typeface="+mj-ea"/>
                <a:cs typeface="+mj-cs"/>
              </a:rPr>
              <a:t>ens</a:t>
            </a:r>
          </a:p>
        </p:txBody>
      </p:sp>
      <p:sp>
        <p:nvSpPr>
          <p:cNvPr id="4" name="Slide Number Placeholder 3">
            <a:extLst>
              <a:ext uri="{FF2B5EF4-FFF2-40B4-BE49-F238E27FC236}">
                <a16:creationId xmlns:a16="http://schemas.microsoft.com/office/drawing/2014/main" id="{68EAC909-1FDD-0327-A736-20FC47ACB59D}"/>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116341B1-C9C0-4E60-83DF-246F44D53F99}" type="slidenum">
              <a:rPr lang="en-US" altLang="en-US" sz="1100">
                <a:solidFill>
                  <a:schemeClr val="tx1">
                    <a:lumMod val="50000"/>
                    <a:lumOff val="50000"/>
                  </a:schemeClr>
                </a:solidFill>
              </a:rPr>
              <a:pPr>
                <a:spcAft>
                  <a:spcPts val="600"/>
                </a:spcAft>
                <a:defRPr/>
              </a:pPr>
              <a:t>11</a:t>
            </a:fld>
            <a:endParaRPr lang="en-US" altLang="en-US" sz="1100">
              <a:solidFill>
                <a:schemeClr val="tx1">
                  <a:lumMod val="50000"/>
                  <a:lumOff val="50000"/>
                </a:schemeClr>
              </a:solidFill>
            </a:endParaRPr>
          </a:p>
        </p:txBody>
      </p:sp>
      <p:graphicFrame>
        <p:nvGraphicFramePr>
          <p:cNvPr id="3" name="Diagram 2">
            <a:extLst>
              <a:ext uri="{FF2B5EF4-FFF2-40B4-BE49-F238E27FC236}">
                <a16:creationId xmlns:a16="http://schemas.microsoft.com/office/drawing/2014/main" id="{9C227FA6-109F-9EB2-CEEC-F599E57D24FC}"/>
              </a:ext>
            </a:extLst>
          </p:cNvPr>
          <p:cNvGraphicFramePr/>
          <p:nvPr>
            <p:extLst>
              <p:ext uri="{D42A27DB-BD31-4B8C-83A1-F6EECF244321}">
                <p14:modId xmlns:p14="http://schemas.microsoft.com/office/powerpoint/2010/main" val="2248017409"/>
              </p:ext>
            </p:extLst>
          </p:nvPr>
        </p:nvGraphicFramePr>
        <p:xfrm>
          <a:off x="598516" y="1712423"/>
          <a:ext cx="10973369" cy="459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88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hands with tags&#10;&#10;Description automatically generated">
            <a:extLst>
              <a:ext uri="{FF2B5EF4-FFF2-40B4-BE49-F238E27FC236}">
                <a16:creationId xmlns:a16="http://schemas.microsoft.com/office/drawing/2014/main" id="{A009FCB7-89D7-B138-9003-A5BE144CF548}"/>
              </a:ext>
            </a:extLst>
          </p:cNvPr>
          <p:cNvPicPr>
            <a:picLocks noChangeAspect="1"/>
          </p:cNvPicPr>
          <p:nvPr/>
        </p:nvPicPr>
        <p:blipFill rotWithShape="1">
          <a:blip r:embed="rId3">
            <a:extLst>
              <a:ext uri="{28A0092B-C50C-407E-A947-70E740481C1C}">
                <a14:useLocalDpi xmlns:a14="http://schemas.microsoft.com/office/drawing/2010/main" val="0"/>
              </a:ext>
            </a:extLst>
          </a:blip>
          <a:srcRect t="9428" r="-1" b="13469"/>
          <a:stretch/>
        </p:blipFill>
        <p:spPr>
          <a:xfrm>
            <a:off x="-1" y="10"/>
            <a:ext cx="12228129" cy="4666928"/>
          </a:xfrm>
          <a:prstGeom prst="rect">
            <a:avLst/>
          </a:prstGeom>
        </p:spPr>
      </p:pic>
      <p:grpSp>
        <p:nvGrpSpPr>
          <p:cNvPr id="18"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4CE8F74D-E891-9BC9-9487-DBBECF017B6D}"/>
              </a:ext>
            </a:extLst>
          </p:cNvPr>
          <p:cNvSpPr txBox="1"/>
          <p:nvPr/>
        </p:nvSpPr>
        <p:spPr>
          <a:xfrm>
            <a:off x="1097281" y="4543865"/>
            <a:ext cx="10299378" cy="1517108"/>
          </a:xfrm>
          <a:prstGeom prst="rect">
            <a:avLst/>
          </a:prstGeom>
        </p:spPr>
        <p:txBody>
          <a:bodyPr vert="horz" lIns="91440" tIns="45720" rIns="91440" bIns="45720" rtlCol="0" anchor="ctr">
            <a:noAutofit/>
          </a:bodyPr>
          <a:lstStyle/>
          <a:p>
            <a:pPr marR="0">
              <a:lnSpc>
                <a:spcPct val="90000"/>
              </a:lnSpc>
              <a:spcBef>
                <a:spcPts val="0"/>
              </a:spcBef>
              <a:spcAft>
                <a:spcPts val="800"/>
              </a:spcAft>
            </a:pPr>
            <a:r>
              <a:rPr lang="en-US" sz="2400" dirty="0">
                <a:solidFill>
                  <a:schemeClr val="tx2"/>
                </a:solidFill>
                <a:effectLst/>
                <a:latin typeface="Arial" panose="020B0604020202020204" pitchFamily="34" charset="0"/>
                <a:cs typeface="Arial" panose="020B0604020202020204" pitchFamily="34" charset="0"/>
              </a:rPr>
              <a:t>People with disabilities are also vulnerable to human trafficking </a:t>
            </a:r>
          </a:p>
          <a:p>
            <a:pPr marR="0">
              <a:lnSpc>
                <a:spcPct val="90000"/>
              </a:lnSpc>
              <a:spcBef>
                <a:spcPts val="0"/>
              </a:spcBef>
              <a:spcAft>
                <a:spcPts val="800"/>
              </a:spcAft>
            </a:pPr>
            <a:r>
              <a:rPr lang="en-US" dirty="0">
                <a:solidFill>
                  <a:schemeClr val="tx2"/>
                </a:solidFill>
                <a:effectLst/>
                <a:latin typeface="Arial" panose="020B0604020202020204" pitchFamily="34" charset="0"/>
                <a:cs typeface="Arial" panose="020B0604020202020204" pitchFamily="34" charset="0"/>
              </a:rPr>
              <a:t>Some known exploitation cases of people with disabilities in the U. S.</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dirty="0">
                <a:solidFill>
                  <a:schemeClr val="tx2"/>
                </a:solidFill>
                <a:effectLst/>
                <a:latin typeface="Arial" panose="020B0604020202020204" pitchFamily="34" charset="0"/>
                <a:cs typeface="Arial" panose="020B0604020202020204" pitchFamily="34" charset="0"/>
              </a:rPr>
              <a:t>57 deaf Mexican immigrants including three pregnant women and 12 young children trafficked to work in New York *1997  </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dirty="0">
                <a:solidFill>
                  <a:schemeClr val="tx2"/>
                </a:solidFill>
                <a:effectLst/>
                <a:latin typeface="Arial" panose="020B0604020202020204" pitchFamily="34" charset="0"/>
                <a:cs typeface="Arial" panose="020B0604020202020204" pitchFamily="34" charset="0"/>
              </a:rPr>
              <a:t>Iowa Turkey processing plant – workers with developmental disabilities exploited, some for over 60 years *2014</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dirty="0">
                <a:solidFill>
                  <a:schemeClr val="tx2"/>
                </a:solidFill>
                <a:effectLst/>
                <a:latin typeface="Arial" panose="020B0604020202020204" pitchFamily="34" charset="0"/>
                <a:cs typeface="Arial" panose="020B0604020202020204" pitchFamily="34" charset="0"/>
              </a:rPr>
              <a:t>Rock River Valley Self Help Enterprises of Illinois pays workers with disabilities gift cards - *2018</a:t>
            </a:r>
          </a:p>
        </p:txBody>
      </p:sp>
    </p:spTree>
    <p:extLst>
      <p:ext uri="{BB962C8B-B14F-4D97-AF65-F5344CB8AC3E}">
        <p14:creationId xmlns:p14="http://schemas.microsoft.com/office/powerpoint/2010/main" val="236893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reet with tents and cars">
            <a:extLst>
              <a:ext uri="{FF2B5EF4-FFF2-40B4-BE49-F238E27FC236}">
                <a16:creationId xmlns:a16="http://schemas.microsoft.com/office/drawing/2014/main" id="{41553702-8D5F-5846-54C7-EC0EC118CA5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FB89D88-F90B-0837-DF37-F250BBF7D88E}"/>
              </a:ext>
            </a:extLst>
          </p:cNvPr>
          <p:cNvSpPr txBox="1"/>
          <p:nvPr/>
        </p:nvSpPr>
        <p:spPr>
          <a:xfrm>
            <a:off x="2865323" y="1971107"/>
            <a:ext cx="7216727" cy="4179351"/>
          </a:xfrm>
          <a:prstGeom prst="rect">
            <a:avLst/>
          </a:prstGeom>
        </p:spPr>
        <p:txBody>
          <a:bodyPr vert="horz" lIns="91440" tIns="45720" rIns="91440" bIns="45720" rtlCol="0">
            <a:normAutofit fontScale="92500"/>
          </a:bodyPr>
          <a:lstStyle/>
          <a:p>
            <a:pPr marR="0">
              <a:lnSpc>
                <a:spcPct val="90000"/>
              </a:lnSpc>
              <a:spcBef>
                <a:spcPts val="0"/>
              </a:spcBef>
              <a:spcAft>
                <a:spcPts val="800"/>
              </a:spcAft>
            </a:pPr>
            <a:r>
              <a:rPr lang="en-US" sz="3200" dirty="0">
                <a:solidFill>
                  <a:srgbClr val="FFFFFF"/>
                </a:solidFill>
                <a:effectLst/>
                <a:latin typeface="Arial Black" panose="020B0A04020102020204" pitchFamily="34" charset="0"/>
              </a:rPr>
              <a:t>A human trafficking case</a:t>
            </a:r>
          </a:p>
          <a:p>
            <a:pPr marR="0">
              <a:lnSpc>
                <a:spcPct val="90000"/>
              </a:lnSpc>
              <a:spcBef>
                <a:spcPts val="0"/>
              </a:spcBef>
              <a:spcAft>
                <a:spcPts val="800"/>
              </a:spcAft>
            </a:pPr>
            <a:r>
              <a:rPr lang="en-US" sz="3200" dirty="0">
                <a:solidFill>
                  <a:srgbClr val="FFFFFF"/>
                </a:solidFill>
                <a:effectLst/>
                <a:latin typeface="Arial Black" panose="020B0A04020102020204" pitchFamily="34" charset="0"/>
              </a:rPr>
              <a:t>in San Francisco  2021  </a:t>
            </a:r>
          </a:p>
          <a:p>
            <a:pPr marR="0">
              <a:lnSpc>
                <a:spcPct val="90000"/>
              </a:lnSpc>
              <a:spcBef>
                <a:spcPts val="0"/>
              </a:spcBef>
              <a:spcAft>
                <a:spcPts val="800"/>
              </a:spcAft>
            </a:pPr>
            <a:r>
              <a:rPr lang="en-US" sz="2400" dirty="0">
                <a:solidFill>
                  <a:srgbClr val="FFFFFF"/>
                </a:solidFill>
                <a:effectLst/>
                <a:latin typeface="Arial" panose="020B0604020202020204" pitchFamily="34" charset="0"/>
                <a:cs typeface="Arial" panose="020B0604020202020204" pitchFamily="34" charset="0"/>
              </a:rPr>
              <a:t>Danielle was 47.  Her sister was supposed to manage her SSI and CalFresh (food stamp) benefits but because her sister didn’t pay her rent on time for many months Danielle was evicted and became homeless.  She had no tools to access her CalFresh Food Stamp) and depended on free meal programs.  Furthermore, Danielle was sexually exploited on the street and physically assaulted many times. </a:t>
            </a:r>
          </a:p>
          <a:p>
            <a:pPr algn="r">
              <a:lnSpc>
                <a:spcPct val="90000"/>
              </a:lnSpc>
              <a:spcAft>
                <a:spcPts val="800"/>
              </a:spcAft>
            </a:pPr>
            <a:r>
              <a:rPr lang="en-US" sz="2400" i="1" dirty="0">
                <a:solidFill>
                  <a:srgbClr val="FFFFFF"/>
                </a:solidFill>
                <a:effectLst/>
                <a:latin typeface="Arial Nova Cond Light" panose="020B0306020202020204" pitchFamily="34" charset="0"/>
              </a:rPr>
              <a:t>*name of victim changed for confidentiality </a:t>
            </a:r>
          </a:p>
          <a:p>
            <a:pPr marR="0">
              <a:lnSpc>
                <a:spcPct val="90000"/>
              </a:lnSpc>
              <a:spcBef>
                <a:spcPts val="0"/>
              </a:spcBef>
              <a:spcAft>
                <a:spcPts val="800"/>
              </a:spcAft>
            </a:pPr>
            <a:endParaRPr lang="en-US" sz="2400"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0504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a:extLst>
              <a:ext uri="{FF2B5EF4-FFF2-40B4-BE49-F238E27FC236}">
                <a16:creationId xmlns:a16="http://schemas.microsoft.com/office/drawing/2014/main" id="{A5A87CD1-DF5D-8FB1-79FD-17B92780C6F2}"/>
              </a:ext>
            </a:extLst>
          </p:cNvPr>
          <p:cNvSpPr txBox="1"/>
          <p:nvPr/>
        </p:nvSpPr>
        <p:spPr>
          <a:xfrm>
            <a:off x="804672"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2"/>
                </a:solidFill>
                <a:effectLst/>
                <a:latin typeface="Arial Black" panose="020B0A04020102020204" pitchFamily="34" charset="0"/>
                <a:ea typeface="+mj-ea"/>
                <a:cs typeface="+mj-cs"/>
              </a:rPr>
              <a:t>Barriers for people with disabilities to reach out when experiencing abuse</a:t>
            </a:r>
          </a:p>
          <a:p>
            <a:pPr>
              <a:lnSpc>
                <a:spcPct val="90000"/>
              </a:lnSpc>
              <a:spcBef>
                <a:spcPct val="0"/>
              </a:spcBef>
              <a:spcAft>
                <a:spcPts val="600"/>
              </a:spcAft>
            </a:pPr>
            <a:endParaRPr lang="en-US" sz="3600" kern="1200" dirty="0">
              <a:solidFill>
                <a:schemeClr val="tx2"/>
              </a:solidFill>
              <a:latin typeface="+mj-lt"/>
              <a:ea typeface="+mj-ea"/>
              <a:cs typeface="+mj-cs"/>
            </a:endParaRPr>
          </a:p>
        </p:txBody>
      </p:sp>
      <p:grpSp>
        <p:nvGrpSpPr>
          <p:cNvPr id="22" name="Group 2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3" name="Freeform: Shape 2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6430CE54-A89A-327A-DDB7-C75356D6577A}"/>
              </a:ext>
            </a:extLst>
          </p:cNvPr>
          <p:cNvSpPr txBox="1"/>
          <p:nvPr/>
        </p:nvSpPr>
        <p:spPr>
          <a:xfrm>
            <a:off x="6632812" y="1032987"/>
            <a:ext cx="4919108" cy="4792027"/>
          </a:xfrm>
          <a:prstGeom prst="rect">
            <a:avLst/>
          </a:prstGeom>
        </p:spPr>
        <p:txBody>
          <a:bodyPr vert="horz" lIns="91440" tIns="45720" rIns="91440" bIns="45720" rtlCol="0" anchor="ctr">
            <a:normAutofit/>
          </a:bodyPr>
          <a:lstStyle/>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Lack of reasonable accommodations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Physical Barriers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Communication Barriers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Program Barriers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Believability/Credibility/Respectability Barriers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Financial/employment barriers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Absence of accessible Long term supports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Domestic/Caregiver Abuse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Abuse to Prison Pipeline </a:t>
            </a:r>
          </a:p>
          <a:p>
            <a:pPr marL="342900" marR="0" lvl="0" indent="-228600">
              <a:lnSpc>
                <a:spcPct val="90000"/>
              </a:lnSpc>
              <a:spcBef>
                <a:spcPts val="0"/>
              </a:spcBef>
              <a:spcAft>
                <a:spcPts val="800"/>
              </a:spcAft>
              <a:buFont typeface="Arial" panose="020B0604020202020204" pitchFamily="34" charset="0"/>
              <a:buChar char="•"/>
            </a:pPr>
            <a:r>
              <a:rPr lang="en-US" sz="2000" dirty="0">
                <a:solidFill>
                  <a:schemeClr val="tx2"/>
                </a:solidFill>
                <a:effectLst/>
                <a:latin typeface="Arial" panose="020B0604020202020204" pitchFamily="34" charset="0"/>
                <a:cs typeface="Arial" panose="020B0604020202020204" pitchFamily="34" charset="0"/>
              </a:rPr>
              <a:t>Lack of trust for police/government interventions  </a:t>
            </a:r>
          </a:p>
        </p:txBody>
      </p:sp>
    </p:spTree>
    <p:extLst>
      <p:ext uri="{BB962C8B-B14F-4D97-AF65-F5344CB8AC3E}">
        <p14:creationId xmlns:p14="http://schemas.microsoft.com/office/powerpoint/2010/main" val="318859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49FA1D-453B-F995-5219-E0D9A9F8F379}"/>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a:solidFill>
                  <a:schemeClr val="tx1"/>
                </a:solidFill>
                <a:effectLst/>
                <a:latin typeface="Arial Black" panose="020B0A04020102020204" pitchFamily="34" charset="0"/>
                <a:ea typeface="+mj-ea"/>
                <a:cs typeface="+mj-cs"/>
              </a:rPr>
              <a:t>Prioritizing Survivor Safety</a:t>
            </a:r>
          </a:p>
          <a:p>
            <a:pPr>
              <a:lnSpc>
                <a:spcPct val="90000"/>
              </a:lnSpc>
              <a:spcBef>
                <a:spcPct val="0"/>
              </a:spcBef>
              <a:spcAft>
                <a:spcPts val="600"/>
              </a:spcAft>
            </a:pPr>
            <a:endParaRPr lang="en-US" sz="5200" kern="1200" dirty="0">
              <a:solidFill>
                <a:schemeClr val="tx1"/>
              </a:solidFill>
              <a:latin typeface="+mj-lt"/>
              <a:ea typeface="+mj-ea"/>
              <a:cs typeface="+mj-cs"/>
            </a:endParaRPr>
          </a:p>
        </p:txBody>
      </p:sp>
      <p:graphicFrame>
        <p:nvGraphicFramePr>
          <p:cNvPr id="23" name="TextBox 2">
            <a:extLst>
              <a:ext uri="{FF2B5EF4-FFF2-40B4-BE49-F238E27FC236}">
                <a16:creationId xmlns:a16="http://schemas.microsoft.com/office/drawing/2014/main" id="{CF227590-B020-C0E7-5868-06BC16B3BCA8}"/>
              </a:ext>
            </a:extLst>
          </p:cNvPr>
          <p:cNvGraphicFramePr/>
          <p:nvPr>
            <p:extLst>
              <p:ext uri="{D42A27DB-BD31-4B8C-83A1-F6EECF244321}">
                <p14:modId xmlns:p14="http://schemas.microsoft.com/office/powerpoint/2010/main" val="2240614042"/>
              </p:ext>
            </p:extLst>
          </p:nvPr>
        </p:nvGraphicFramePr>
        <p:xfrm>
          <a:off x="304800" y="1232452"/>
          <a:ext cx="11569148" cy="4944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42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6C3E6D-6138-87B5-0DF5-BE7655BABFAD}"/>
              </a:ext>
            </a:extLst>
          </p:cNvPr>
          <p:cNvSpPr txBox="1"/>
          <p:nvPr/>
        </p:nvSpPr>
        <p:spPr>
          <a:xfrm>
            <a:off x="954259" y="349786"/>
            <a:ext cx="10515600" cy="11336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tx1"/>
                </a:solidFill>
                <a:effectLst/>
                <a:latin typeface="Arial Black" panose="020B0A04020102020204" pitchFamily="34" charset="0"/>
                <a:ea typeface="+mj-ea"/>
                <a:cs typeface="+mj-cs"/>
              </a:rPr>
              <a:t>Steps Toward Survivor Centered Response </a:t>
            </a:r>
          </a:p>
          <a:p>
            <a:pPr>
              <a:lnSpc>
                <a:spcPct val="90000"/>
              </a:lnSpc>
              <a:spcBef>
                <a:spcPct val="0"/>
              </a:spcBef>
              <a:spcAft>
                <a:spcPts val="600"/>
              </a:spcAft>
            </a:pPr>
            <a:endParaRPr lang="en-US" sz="4800" kern="1200" dirty="0">
              <a:solidFill>
                <a:schemeClr val="tx1"/>
              </a:solidFill>
              <a:latin typeface="+mj-lt"/>
              <a:ea typeface="+mj-ea"/>
              <a:cs typeface="+mj-cs"/>
            </a:endParaRPr>
          </a:p>
        </p:txBody>
      </p:sp>
      <p:graphicFrame>
        <p:nvGraphicFramePr>
          <p:cNvPr id="6" name="TextBox 2">
            <a:extLst>
              <a:ext uri="{FF2B5EF4-FFF2-40B4-BE49-F238E27FC236}">
                <a16:creationId xmlns:a16="http://schemas.microsoft.com/office/drawing/2014/main" id="{93F71BEE-9440-1A85-90F4-48A2F89002A8}"/>
              </a:ext>
            </a:extLst>
          </p:cNvPr>
          <p:cNvGraphicFramePr/>
          <p:nvPr>
            <p:extLst>
              <p:ext uri="{D42A27DB-BD31-4B8C-83A1-F6EECF244321}">
                <p14:modId xmlns:p14="http://schemas.microsoft.com/office/powerpoint/2010/main" val="2385394019"/>
              </p:ext>
            </p:extLst>
          </p:nvPr>
        </p:nvGraphicFramePr>
        <p:xfrm>
          <a:off x="838200" y="916633"/>
          <a:ext cx="10747718" cy="5683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38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olorful rectangular speech bubbles&#10;&#10;Description automatically generated">
            <a:extLst>
              <a:ext uri="{FF2B5EF4-FFF2-40B4-BE49-F238E27FC236}">
                <a16:creationId xmlns:a16="http://schemas.microsoft.com/office/drawing/2014/main" id="{67F50657-B1BD-7384-F035-D9695A974E69}"/>
              </a:ext>
            </a:extLst>
          </p:cNvPr>
          <p:cNvPicPr>
            <a:picLocks noChangeAspect="1"/>
          </p:cNvPicPr>
          <p:nvPr/>
        </p:nvPicPr>
        <p:blipFill rotWithShape="1">
          <a:blip r:embed="rId3">
            <a:extLst>
              <a:ext uri="{28A0092B-C50C-407E-A947-70E740481C1C}">
                <a14:useLocalDpi xmlns:a14="http://schemas.microsoft.com/office/drawing/2010/main" val="0"/>
              </a:ext>
            </a:extLst>
          </a:blip>
          <a:srcRect l="2232" r="10349"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B9ADB5B-D32B-657B-2E47-D540A6AB759E}"/>
              </a:ext>
            </a:extLst>
          </p:cNvPr>
          <p:cNvSpPr txBox="1"/>
          <p:nvPr/>
        </p:nvSpPr>
        <p:spPr>
          <a:xfrm>
            <a:off x="7399606" y="239150"/>
            <a:ext cx="4487594" cy="6428935"/>
          </a:xfrm>
          <a:prstGeom prst="rect">
            <a:avLst/>
          </a:prstGeom>
        </p:spPr>
        <p:txBody>
          <a:bodyPr vert="horz" lIns="91440" tIns="45720" rIns="91440" bIns="45720" rtlCol="0">
            <a:normAutofit/>
          </a:bodyPr>
          <a:lstStyle/>
          <a:p>
            <a:pPr marR="0" algn="ctr">
              <a:lnSpc>
                <a:spcPct val="90000"/>
              </a:lnSpc>
              <a:spcBef>
                <a:spcPts val="0"/>
              </a:spcBef>
              <a:spcAft>
                <a:spcPts val="800"/>
              </a:spcAft>
            </a:pPr>
            <a:r>
              <a:rPr lang="en-US" sz="2800" dirty="0">
                <a:effectLst/>
                <a:latin typeface="Arial Black" panose="020B0A04020102020204" pitchFamily="34" charset="0"/>
                <a:cs typeface="Arial" panose="020B0604020202020204" pitchFamily="34" charset="0"/>
              </a:rPr>
              <a:t>Language Access</a:t>
            </a:r>
          </a:p>
          <a:p>
            <a:pPr marL="342900" marR="0" lvl="0" indent="-228600">
              <a:lnSpc>
                <a:spcPct val="90000"/>
              </a:lnSpc>
              <a:spcBef>
                <a:spcPts val="0"/>
              </a:spcBef>
              <a:spcAft>
                <a:spcPts val="800"/>
              </a:spcAft>
              <a:buFont typeface="Arial" panose="020B0604020202020204" pitchFamily="34" charset="0"/>
              <a:buChar char="•"/>
            </a:pPr>
            <a:r>
              <a:rPr lang="en-US" sz="1400" dirty="0">
                <a:effectLst/>
                <a:highlight>
                  <a:srgbClr val="FFFFFF"/>
                </a:highlight>
                <a:latin typeface="Arial" panose="020B0604020202020204" pitchFamily="34" charset="0"/>
                <a:cs typeface="Arial" panose="020B0604020202020204" pitchFamily="34" charset="0"/>
              </a:rPr>
              <a:t>Individuals with LEP (Limited English Proficiency) are those </a:t>
            </a:r>
            <a:r>
              <a:rPr lang="en-US" sz="1400" b="1" i="1" dirty="0">
                <a:effectLst/>
                <a:highlight>
                  <a:srgbClr val="FFFFFF"/>
                </a:highlight>
                <a:latin typeface="Arial" panose="020B0604020202020204" pitchFamily="34" charset="0"/>
                <a:cs typeface="Arial" panose="020B0604020202020204" pitchFamily="34" charset="0"/>
              </a:rPr>
              <a:t>individuals who do not speak English as their primary language</a:t>
            </a:r>
            <a:r>
              <a:rPr lang="en-US" sz="1400" dirty="0">
                <a:effectLst/>
                <a:highlight>
                  <a:srgbClr val="FFFFFF"/>
                </a:highlight>
                <a:latin typeface="Arial" panose="020B0604020202020204" pitchFamily="34" charset="0"/>
                <a:cs typeface="Arial" panose="020B0604020202020204" pitchFamily="34" charset="0"/>
              </a:rPr>
              <a:t> and have a limited ability to read, write, speak, or understand English.</a:t>
            </a:r>
            <a:endParaRPr lang="en-US" sz="1400" dirty="0">
              <a:effectLst/>
              <a:latin typeface="Arial" panose="020B0604020202020204" pitchFamily="34" charset="0"/>
              <a:cs typeface="Arial" panose="020B0604020202020204" pitchFamily="34" charset="0"/>
            </a:endParaRPr>
          </a:p>
          <a:p>
            <a:pPr marL="342900" marR="0" lvl="0" indent="-228600">
              <a:lnSpc>
                <a:spcPct val="90000"/>
              </a:lnSpc>
              <a:spcBef>
                <a:spcPts val="0"/>
              </a:spcBef>
              <a:spcAft>
                <a:spcPts val="800"/>
              </a:spcAft>
              <a:buFont typeface="Arial" panose="020B0604020202020204" pitchFamily="34" charset="0"/>
              <a:buChar char="•"/>
            </a:pPr>
            <a:r>
              <a:rPr lang="en-US" sz="1400" dirty="0">
                <a:effectLst/>
                <a:highlight>
                  <a:srgbClr val="FFFFFF"/>
                </a:highlight>
                <a:latin typeface="Arial" panose="020B0604020202020204" pitchFamily="34" charset="0"/>
                <a:cs typeface="Arial" panose="020B0604020202020204" pitchFamily="34" charset="0"/>
              </a:rPr>
              <a:t>Deaf (upper case ‘D’) refers to an identity with its own culture, language, and diverse communities</a:t>
            </a:r>
            <a:endParaRPr lang="en-US" sz="1400" dirty="0">
              <a:effectLst/>
              <a:latin typeface="Arial" panose="020B0604020202020204" pitchFamily="34" charset="0"/>
              <a:cs typeface="Arial" panose="020B0604020202020204" pitchFamily="34" charset="0"/>
            </a:endParaRPr>
          </a:p>
          <a:p>
            <a:pPr marL="342900" marR="0" lvl="0" indent="-228600">
              <a:lnSpc>
                <a:spcPct val="90000"/>
              </a:lnSpc>
              <a:spcBef>
                <a:spcPts val="0"/>
              </a:spcBef>
              <a:spcAft>
                <a:spcPts val="800"/>
              </a:spcAft>
              <a:buFont typeface="Arial" panose="020B0604020202020204" pitchFamily="34" charset="0"/>
              <a:buChar char="•"/>
            </a:pPr>
            <a:r>
              <a:rPr lang="en-US" sz="1400" dirty="0">
                <a:effectLst/>
                <a:highlight>
                  <a:srgbClr val="FFFFFF"/>
                </a:highlight>
                <a:latin typeface="Arial" panose="020B0604020202020204" pitchFamily="34" charset="0"/>
                <a:cs typeface="Arial" panose="020B0604020202020204" pitchFamily="34" charset="0"/>
              </a:rPr>
              <a:t>deaf refers to a physical condition</a:t>
            </a:r>
            <a:endParaRPr lang="en-US" sz="1400" dirty="0">
              <a:effectLst/>
              <a:latin typeface="Arial" panose="020B0604020202020204" pitchFamily="34" charset="0"/>
              <a:cs typeface="Arial" panose="020B0604020202020204" pitchFamily="34" charset="0"/>
            </a:endParaRPr>
          </a:p>
          <a:p>
            <a:pPr marL="342900" marR="0" lvl="0" indent="-228600">
              <a:lnSpc>
                <a:spcPct val="90000"/>
              </a:lnSpc>
              <a:spcBef>
                <a:spcPts val="0"/>
              </a:spcBef>
              <a:spcAft>
                <a:spcPts val="800"/>
              </a:spcAft>
              <a:buFont typeface="Arial" panose="020B0604020202020204" pitchFamily="34" charset="0"/>
              <a:buChar char="•"/>
            </a:pPr>
            <a:r>
              <a:rPr lang="en-US" sz="1400" dirty="0">
                <a:effectLst/>
                <a:highlight>
                  <a:srgbClr val="FFFFFF"/>
                </a:highlight>
                <a:latin typeface="Arial" panose="020B0604020202020204" pitchFamily="34" charset="0"/>
                <a:cs typeface="Arial" panose="020B0604020202020204" pitchFamily="34" charset="0"/>
              </a:rPr>
              <a:t>Deaf and hard of hearing are often understood as a disability issue, </a:t>
            </a:r>
            <a:r>
              <a:rPr lang="en-US" sz="1400" b="1" i="1" dirty="0">
                <a:effectLst/>
                <a:highlight>
                  <a:srgbClr val="FFFFFF"/>
                </a:highlight>
                <a:latin typeface="Arial" panose="020B0604020202020204" pitchFamily="34" charset="0"/>
                <a:cs typeface="Arial" panose="020B0604020202020204" pitchFamily="34" charset="0"/>
              </a:rPr>
              <a:t>but it is also a language access issue.</a:t>
            </a:r>
            <a:endParaRPr lang="en-US" sz="1400" i="1" dirty="0">
              <a:effectLst/>
              <a:latin typeface="Arial" panose="020B0604020202020204" pitchFamily="34" charset="0"/>
              <a:cs typeface="Arial" panose="020B0604020202020204" pitchFamily="34" charset="0"/>
            </a:endParaRPr>
          </a:p>
          <a:p>
            <a:pPr marL="342900" marR="0" lvl="0" indent="-228600">
              <a:lnSpc>
                <a:spcPct val="90000"/>
              </a:lnSpc>
              <a:spcBef>
                <a:spcPts val="0"/>
              </a:spcBef>
              <a:spcAft>
                <a:spcPts val="800"/>
              </a:spcAft>
              <a:buFont typeface="Arial" panose="020B0604020202020204" pitchFamily="34" charset="0"/>
              <a:buChar char="•"/>
            </a:pPr>
            <a:r>
              <a:rPr lang="en-US" sz="1400" dirty="0">
                <a:effectLst/>
                <a:highlight>
                  <a:srgbClr val="FFFFFF"/>
                </a:highlight>
                <a:latin typeface="Arial" panose="020B0604020202020204" pitchFamily="34" charset="0"/>
                <a:cs typeface="Arial" panose="020B0604020202020204" pitchFamily="34" charset="0"/>
              </a:rPr>
              <a:t>The perception that someone who is LEP is uneducated or untrustworthy. Similar situations might happen to deaf or hard-of-hearing people or people with disabilities in general.  </a:t>
            </a:r>
            <a:endParaRPr lang="en-US" sz="14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When using ASL interpreters, </a:t>
            </a:r>
            <a:r>
              <a:rPr lang="en-US" sz="1400" u="sng" dirty="0">
                <a:effectLst/>
                <a:latin typeface="Arial" panose="020B0604020202020204" pitchFamily="34" charset="0"/>
                <a:cs typeface="Arial" panose="020B0604020202020204" pitchFamily="34" charset="0"/>
                <a:hlinkClick r:id="rId4"/>
              </a:rPr>
              <a:t>ADA guidelines on communication</a:t>
            </a:r>
            <a:r>
              <a:rPr lang="en-US" sz="1400" dirty="0">
                <a:effectLst/>
                <a:latin typeface="Arial" panose="020B0604020202020204" pitchFamily="34" charset="0"/>
                <a:cs typeface="Arial" panose="020B0604020202020204" pitchFamily="34" charset="0"/>
              </a:rPr>
              <a:t> </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1400" dirty="0">
                <a:effectLst/>
                <a:latin typeface="Arial" panose="020B0604020202020204" pitchFamily="34" charset="0"/>
                <a:cs typeface="Arial" panose="020B0604020202020204" pitchFamily="34" charset="0"/>
              </a:rPr>
              <a:t>Do NOT use an accompanying adult/child to interpret when there is reason to doubt the person’s impartiality or effectiveness</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1400" dirty="0">
                <a:effectLst/>
                <a:latin typeface="Arial" panose="020B0604020202020204" pitchFamily="34" charset="0"/>
                <a:cs typeface="Arial" panose="020B0604020202020204" pitchFamily="34" charset="0"/>
              </a:rPr>
              <a:t>Do NOT use family members/spouse as an interpreter</a:t>
            </a:r>
          </a:p>
        </p:txBody>
      </p:sp>
    </p:spTree>
    <p:extLst>
      <p:ext uri="{BB962C8B-B14F-4D97-AF65-F5344CB8AC3E}">
        <p14:creationId xmlns:p14="http://schemas.microsoft.com/office/powerpoint/2010/main" val="147047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98EB-CA5A-7E76-1767-D87CC61DF33C}"/>
              </a:ext>
            </a:extLst>
          </p:cNvPr>
          <p:cNvSpPr>
            <a:spLocks noGrp="1"/>
          </p:cNvSpPr>
          <p:nvPr>
            <p:ph type="title"/>
          </p:nvPr>
        </p:nvSpPr>
        <p:spPr>
          <a:xfrm>
            <a:off x="1928386" y="1274677"/>
            <a:ext cx="8420092" cy="1020418"/>
          </a:xfrm>
        </p:spPr>
        <p:txBody>
          <a:bodyPr vert="horz" lIns="91440" tIns="45720" rIns="91440" bIns="45720" rtlCol="0" anchor="ctr">
            <a:normAutofit fontScale="90000"/>
          </a:bodyPr>
          <a:lstStyle/>
          <a:p>
            <a:r>
              <a:rPr lang="en-US" sz="4400" kern="100">
                <a:effectLst/>
                <a:latin typeface="Arial Black" panose="020B0A04020102020204" pitchFamily="34" charset="0"/>
                <a:ea typeface="Calibri" panose="020F0502020204030204" pitchFamily="34" charset="0"/>
                <a:cs typeface="Calibri" panose="020F0502020204030204" pitchFamily="34" charset="0"/>
              </a:rPr>
              <a:t>Nothing </a:t>
            </a:r>
            <a:r>
              <a:rPr lang="en-US" sz="4400" kern="100" dirty="0">
                <a:effectLst/>
                <a:latin typeface="Arial Black" panose="020B0A04020102020204" pitchFamily="34" charset="0"/>
                <a:ea typeface="Calibri" panose="020F0502020204030204" pitchFamily="34" charset="0"/>
                <a:cs typeface="Calibri" panose="020F0502020204030204" pitchFamily="34" charset="0"/>
              </a:rPr>
              <a:t>About </a:t>
            </a:r>
            <a:r>
              <a:rPr lang="en-US" sz="4400" kern="100" dirty="0">
                <a:latin typeface="Arial Black" panose="020B0A04020102020204" pitchFamily="34" charset="0"/>
                <a:ea typeface="Calibri" panose="020F0502020204030204" pitchFamily="34" charset="0"/>
                <a:cs typeface="Calibri" panose="020F0502020204030204" pitchFamily="34" charset="0"/>
              </a:rPr>
              <a:t>U</a:t>
            </a:r>
            <a:r>
              <a:rPr lang="en-US" sz="4400" kern="100" dirty="0">
                <a:effectLst/>
                <a:latin typeface="Arial Black" panose="020B0A04020102020204" pitchFamily="34" charset="0"/>
                <a:ea typeface="Calibri" panose="020F0502020204030204" pitchFamily="34" charset="0"/>
                <a:cs typeface="Calibri" panose="020F0502020204030204" pitchFamily="34" charset="0"/>
              </a:rPr>
              <a:t>s </a:t>
            </a:r>
            <a:r>
              <a:rPr lang="en-US" sz="4400" kern="100" dirty="0">
                <a:latin typeface="Arial Black" panose="020B0A04020102020204" pitchFamily="34" charset="0"/>
                <a:ea typeface="Calibri" panose="020F0502020204030204" pitchFamily="34" charset="0"/>
                <a:cs typeface="Calibri" panose="020F0502020204030204" pitchFamily="34" charset="0"/>
              </a:rPr>
              <a:t>W</a:t>
            </a:r>
            <a:r>
              <a:rPr lang="en-US" sz="4400" kern="100" dirty="0">
                <a:effectLst/>
                <a:latin typeface="Arial Black" panose="020B0A04020102020204" pitchFamily="34" charset="0"/>
                <a:ea typeface="Calibri" panose="020F0502020204030204" pitchFamily="34" charset="0"/>
                <a:cs typeface="Calibri" panose="020F0502020204030204" pitchFamily="34" charset="0"/>
              </a:rPr>
              <a:t>ithout Us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4D722C-6FCA-68A0-AEFC-AA6D8604D1D5}"/>
              </a:ext>
            </a:extLst>
          </p:cNvPr>
          <p:cNvSpPr>
            <a:spLocks noGrp="1"/>
          </p:cNvSpPr>
          <p:nvPr>
            <p:ph idx="1"/>
          </p:nvPr>
        </p:nvSpPr>
        <p:spPr>
          <a:xfrm>
            <a:off x="2052209" y="1913613"/>
            <a:ext cx="8420092" cy="2287587"/>
          </a:xfrm>
        </p:spPr>
        <p:txBody>
          <a:bodyPr vert="horz" lIns="91440" tIns="45720" rIns="91440" bIns="45720" rtlCol="0" anchor="ctr">
            <a:normAutofit/>
          </a:bodyPr>
          <a:lstStyle/>
          <a:p>
            <a:pPr marL="0" indent="0" algn="ctr">
              <a:buNone/>
            </a:pPr>
            <a:r>
              <a:rPr lang="en-US" sz="2000" dirty="0">
                <a:latin typeface="Arial" panose="020B0604020202020204" pitchFamily="34" charset="0"/>
                <a:cs typeface="Arial" panose="020B0604020202020204" pitchFamily="34" charset="0"/>
              </a:rPr>
              <a:t>People with disabilities are our family members, teachers, educators, policymakers, lawyers, social workers, co-workers, mentors, neighbors, spiritual leaders, and more.  From whom a lot of wisdom and experience we can and should learn. </a:t>
            </a:r>
          </a:p>
        </p:txBody>
      </p:sp>
      <p:pic>
        <p:nvPicPr>
          <p:cNvPr id="5" name="Picture 4" descr="A group of people pushing a wheelchair">
            <a:extLst>
              <a:ext uri="{FF2B5EF4-FFF2-40B4-BE49-F238E27FC236}">
                <a16:creationId xmlns:a16="http://schemas.microsoft.com/office/drawing/2014/main" id="{D3245164-A815-35EA-B452-4AA051FDA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64" y="3637901"/>
            <a:ext cx="11238271" cy="2912136"/>
          </a:xfrm>
          <a:prstGeom prst="rect">
            <a:avLst/>
          </a:prstGeom>
        </p:spPr>
      </p:pic>
    </p:spTree>
    <p:extLst>
      <p:ext uri="{BB962C8B-B14F-4D97-AF65-F5344CB8AC3E}">
        <p14:creationId xmlns:p14="http://schemas.microsoft.com/office/powerpoint/2010/main" val="53200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FD4707FF-899A-7EF4-CC1D-C4A0EC962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573" y="3592641"/>
            <a:ext cx="3429059" cy="1165879"/>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029811A2-666D-5B97-CF46-D42A7DFE3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663" y="3288612"/>
            <a:ext cx="5280869" cy="1773935"/>
          </a:xfrm>
          <a:prstGeom prst="rect">
            <a:avLst/>
          </a:prstGeom>
        </p:spPr>
      </p:pic>
      <p:sp>
        <p:nvSpPr>
          <p:cNvPr id="3" name="Content Placeholder 2">
            <a:extLst>
              <a:ext uri="{FF2B5EF4-FFF2-40B4-BE49-F238E27FC236}">
                <a16:creationId xmlns:a16="http://schemas.microsoft.com/office/drawing/2014/main" id="{07662B9F-BBEF-82DD-4215-3439C5CE97B5}"/>
              </a:ext>
            </a:extLst>
          </p:cNvPr>
          <p:cNvSpPr>
            <a:spLocks noGrp="1"/>
          </p:cNvSpPr>
          <p:nvPr>
            <p:ph sz="half" idx="1"/>
          </p:nvPr>
        </p:nvSpPr>
        <p:spPr>
          <a:xfrm>
            <a:off x="1842572" y="1551822"/>
            <a:ext cx="8613393" cy="1773936"/>
          </a:xfrm>
        </p:spPr>
        <p:txBody>
          <a:bodyPr vert="horz" lIns="91440" tIns="45720" rIns="91440" bIns="45720" rtlCol="0" anchor="ctr">
            <a:noAutofit/>
          </a:bodyPr>
          <a:lstStyle/>
          <a:p>
            <a:pPr marL="0" indent="0" algn="ctr">
              <a:buNone/>
            </a:pPr>
            <a:r>
              <a:rPr lang="en-US" dirty="0">
                <a:solidFill>
                  <a:schemeClr val="tx2"/>
                </a:solidFill>
                <a:latin typeface="Arial" panose="020B0604020202020204" pitchFamily="34" charset="0"/>
                <a:cs typeface="Arial" panose="020B0604020202020204" pitchFamily="34" charset="0"/>
              </a:rPr>
              <a:t>The Elder Abuse Prevention Program</a:t>
            </a:r>
          </a:p>
          <a:p>
            <a:pPr marL="0" indent="0" algn="ctr">
              <a:buNone/>
            </a:pPr>
            <a:r>
              <a:rPr lang="en-US" dirty="0">
                <a:solidFill>
                  <a:schemeClr val="tx2"/>
                </a:solidFill>
                <a:latin typeface="Arial" panose="020B0604020202020204" pitchFamily="34" charset="0"/>
                <a:cs typeface="Arial" panose="020B0604020202020204" pitchFamily="34" charset="0"/>
              </a:rPr>
              <a:t>of Institute on Aging is funded by the</a:t>
            </a:r>
          </a:p>
          <a:p>
            <a:pPr marL="0" indent="0" algn="ctr">
              <a:buNone/>
            </a:pPr>
            <a:r>
              <a:rPr lang="en-US" dirty="0">
                <a:solidFill>
                  <a:schemeClr val="tx2"/>
                </a:solidFill>
                <a:latin typeface="Arial" panose="020B0604020202020204" pitchFamily="34" charset="0"/>
                <a:cs typeface="Arial" panose="020B0604020202020204" pitchFamily="34" charset="0"/>
              </a:rPr>
              <a:t>Department of Disability and Aging Services</a:t>
            </a:r>
          </a:p>
          <a:p>
            <a:pPr marL="0" indent="0" algn="ctr">
              <a:buNone/>
            </a:pPr>
            <a:r>
              <a:rPr lang="en-US" dirty="0">
                <a:solidFill>
                  <a:schemeClr val="tx2"/>
                </a:solidFill>
                <a:latin typeface="Arial" panose="020B0604020202020204" pitchFamily="34" charset="0"/>
                <a:cs typeface="Arial" panose="020B0604020202020204" pitchFamily="34" charset="0"/>
              </a:rPr>
              <a:t>of San Francisco</a:t>
            </a:r>
          </a:p>
        </p:txBody>
      </p:sp>
      <p:sp>
        <p:nvSpPr>
          <p:cNvPr id="13" name="TextBox 12">
            <a:extLst>
              <a:ext uri="{FF2B5EF4-FFF2-40B4-BE49-F238E27FC236}">
                <a16:creationId xmlns:a16="http://schemas.microsoft.com/office/drawing/2014/main" id="{0890A1C5-4699-2AD2-7CE4-899D50471575}"/>
              </a:ext>
            </a:extLst>
          </p:cNvPr>
          <p:cNvSpPr txBox="1"/>
          <p:nvPr/>
        </p:nvSpPr>
        <p:spPr>
          <a:xfrm>
            <a:off x="4242236" y="515498"/>
            <a:ext cx="3723861" cy="769441"/>
          </a:xfrm>
          <a:prstGeom prst="rect">
            <a:avLst/>
          </a:prstGeom>
          <a:noFill/>
        </p:spPr>
        <p:txBody>
          <a:bodyPr wrap="square" rtlCol="0">
            <a:spAutoFit/>
          </a:bodyPr>
          <a:lstStyle/>
          <a:p>
            <a:pPr algn="ctr"/>
            <a:r>
              <a:rPr lang="en-US" sz="4400" dirty="0">
                <a:latin typeface="Arial Black" panose="020B0A04020102020204" pitchFamily="34" charset="0"/>
              </a:rPr>
              <a:t>Thank You</a:t>
            </a:r>
          </a:p>
        </p:txBody>
      </p:sp>
    </p:spTree>
    <p:extLst>
      <p:ext uri="{BB962C8B-B14F-4D97-AF65-F5344CB8AC3E}">
        <p14:creationId xmlns:p14="http://schemas.microsoft.com/office/powerpoint/2010/main" val="52074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i="1">
                <a:latin typeface="Arial Black" panose="020B0A04020102020204" pitchFamily="34" charset="0"/>
                <a:ea typeface="+mn-ea"/>
                <a:cs typeface="Calibri"/>
              </a:rPr>
              <a:t>Ali Chiu</a:t>
            </a:r>
          </a:p>
        </p:txBody>
      </p:sp>
      <p:pic>
        <p:nvPicPr>
          <p:cNvPr id="6" name="Picture 5" descr="A person wearing sunglasses and smiling&#10;&#10;Description automatically generated">
            <a:extLst>
              <a:ext uri="{FF2B5EF4-FFF2-40B4-BE49-F238E27FC236}">
                <a16:creationId xmlns:a16="http://schemas.microsoft.com/office/drawing/2014/main" id="{90FE59DA-C7D5-1194-1149-8039D35409E1}"/>
              </a:ext>
            </a:extLst>
          </p:cNvPr>
          <p:cNvPicPr>
            <a:picLocks noChangeAspect="1"/>
          </p:cNvPicPr>
          <p:nvPr/>
        </p:nvPicPr>
        <p:blipFill rotWithShape="1">
          <a:blip r:embed="rId3">
            <a:extLst>
              <a:ext uri="{28A0092B-C50C-407E-A947-70E740481C1C}">
                <a14:useLocalDpi xmlns:a14="http://schemas.microsoft.com/office/drawing/2010/main" val="0"/>
              </a:ext>
            </a:extLst>
          </a:blip>
          <a:srcRect r="1" b="42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Ali Chiu has been a public service provider since 1999. Her focus has been on anti-violence (domestic violence, gender-based violence, sexual exploitation, &amp; human trafficking). She also has been an advocate on rights of seniors and people with disabilities. She is currently the Lead Supervisor of Consultative Services of Institute on Aging and is a Steering Committee member of the National Human Trafficking and Disabilities Working Group.  Ali also holds a community seat on the San Francisco Family Violence Council.  Ali is a survivor of domestic and sexual violence, a woman of color, an immigrant and a person with a disability.</a:t>
            </a:r>
          </a:p>
          <a:p>
            <a:pPr marL="0" marR="0" indent="0">
              <a:spcBef>
                <a:spcPts val="0"/>
              </a:spcBef>
              <a:spcAft>
                <a:spcPts val="800"/>
              </a:spcAft>
              <a:buNone/>
            </a:pPr>
            <a:endParaRPr lang="en-US" sz="17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5713980E-82B5-C78B-BC89-751DCDDBF6D2}"/>
                  </a:ext>
                </a:extLst>
              </p:cNvPr>
              <p:cNvGraphicFramePr>
                <a:graphicFrameLocks noChangeAspect="1"/>
              </p:cNvGraphicFramePr>
              <p:nvPr>
                <p:extLst>
                  <p:ext uri="{D42A27DB-BD31-4B8C-83A1-F6EECF244321}">
                    <p14:modId xmlns:p14="http://schemas.microsoft.com/office/powerpoint/2010/main" val="2812980495"/>
                  </p:ext>
                </p:extLst>
              </p:nvPr>
            </p:nvGraphicFramePr>
            <p:xfrm>
              <a:off x="11513556" y="2674620"/>
              <a:ext cx="3048000" cy="1714500"/>
            </p:xfrm>
            <a:graphic>
              <a:graphicData uri="http://schemas.microsoft.com/office/powerpoint/2016/slidezoom">
                <pslz:sldZm>
                  <pslz:sldZmObj sldId="363" cId="2937292982">
                    <pslz:zmPr id="{9A8187B4-71A9-411C-9A86-C3B4000F0A6E}"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5713980E-82B5-C78B-BC89-751DCDDBF6D2}"/>
                  </a:ext>
                </a:extLst>
              </p:cNvPr>
              <p:cNvPicPr>
                <a:picLocks noGrp="1" noRot="1" noChangeAspect="1" noMove="1" noResize="1" noEditPoints="1" noAdjustHandles="1" noChangeArrowheads="1" noChangeShapeType="1"/>
              </p:cNvPicPr>
              <p:nvPr/>
            </p:nvPicPr>
            <p:blipFill>
              <a:blip r:embed="rId6"/>
              <a:stretch>
                <a:fillRect/>
              </a:stretch>
            </p:blipFill>
            <p:spPr>
              <a:xfrm>
                <a:off x="11513556" y="267462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605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74858E-9F4E-4DC7-AEA2-AD0DFFE5FC4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Arial Black" panose="020B0A04020102020204" pitchFamily="34" charset="0"/>
              </a:rPr>
              <a:t>Grounding</a:t>
            </a:r>
          </a:p>
        </p:txBody>
      </p:sp>
      <p:graphicFrame>
        <p:nvGraphicFramePr>
          <p:cNvPr id="30" name="Content Placeholder 4">
            <a:extLst>
              <a:ext uri="{FF2B5EF4-FFF2-40B4-BE49-F238E27FC236}">
                <a16:creationId xmlns:a16="http://schemas.microsoft.com/office/drawing/2014/main" id="{7B095AA5-62A2-85A9-BD29-CC34D080799D}"/>
              </a:ext>
            </a:extLst>
          </p:cNvPr>
          <p:cNvGraphicFramePr>
            <a:graphicFrameLocks noGrp="1"/>
          </p:cNvGraphicFramePr>
          <p:nvPr>
            <p:ph idx="1"/>
            <p:extLst>
              <p:ext uri="{D42A27DB-BD31-4B8C-83A1-F6EECF244321}">
                <p14:modId xmlns:p14="http://schemas.microsoft.com/office/powerpoint/2010/main" val="50807068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29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FD020B-542B-60EC-A21A-3EA66A7AF3F2}"/>
              </a:ext>
            </a:extLst>
          </p:cNvPr>
          <p:cNvSpPr txBox="1"/>
          <p:nvPr/>
        </p:nvSpPr>
        <p:spPr>
          <a:xfrm>
            <a:off x="6777217" y="970011"/>
            <a:ext cx="5393360"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400" dirty="0">
                <a:effectLst/>
                <a:latin typeface="Arial Black" panose="020B0A04020102020204" pitchFamily="34" charset="0"/>
                <a:ea typeface="+mj-ea"/>
                <a:cs typeface="+mj-cs"/>
              </a:rPr>
              <a:t>Training objectives:</a:t>
            </a:r>
          </a:p>
          <a:p>
            <a:pPr>
              <a:lnSpc>
                <a:spcPct val="90000"/>
              </a:lnSpc>
              <a:spcBef>
                <a:spcPct val="0"/>
              </a:spcBef>
              <a:spcAft>
                <a:spcPts val="600"/>
              </a:spcAft>
            </a:pPr>
            <a:endParaRPr lang="en-US" sz="4400" dirty="0">
              <a:latin typeface="+mj-lt"/>
              <a:ea typeface="+mj-ea"/>
              <a:cs typeface="+mj-cs"/>
            </a:endParaRPr>
          </a:p>
        </p:txBody>
      </p:sp>
      <p:sp>
        <p:nvSpPr>
          <p:cNvPr id="41" name="Freeform: Shape 40">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Checklist outline">
            <a:extLst>
              <a:ext uri="{FF2B5EF4-FFF2-40B4-BE49-F238E27FC236}">
                <a16:creationId xmlns:a16="http://schemas.microsoft.com/office/drawing/2014/main" id="{56FB52EB-0F43-4944-A5F0-7EE040FE03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802"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3" name="Oval 4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6" name="Graphic 15" descr="Lightbulb and gear outline">
            <a:extLst>
              <a:ext uri="{FF2B5EF4-FFF2-40B4-BE49-F238E27FC236}">
                <a16:creationId xmlns:a16="http://schemas.microsoft.com/office/drawing/2014/main" id="{B3C073D2-535C-2BB1-0124-D07D7E18CD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2" name="Graphic 11" descr="Bullseye outline">
            <a:extLst>
              <a:ext uri="{FF2B5EF4-FFF2-40B4-BE49-F238E27FC236}">
                <a16:creationId xmlns:a16="http://schemas.microsoft.com/office/drawing/2014/main" id="{54737AFC-5FAD-9C74-BD58-E005FA3E4A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8750"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9" name="TextBox 8">
            <a:extLst>
              <a:ext uri="{FF2B5EF4-FFF2-40B4-BE49-F238E27FC236}">
                <a16:creationId xmlns:a16="http://schemas.microsoft.com/office/drawing/2014/main" id="{71457585-08EC-3010-E92A-EB7A46650D02}"/>
              </a:ext>
            </a:extLst>
          </p:cNvPr>
          <p:cNvSpPr txBox="1"/>
          <p:nvPr/>
        </p:nvSpPr>
        <p:spPr>
          <a:xfrm>
            <a:off x="6273735" y="2279146"/>
            <a:ext cx="5393361" cy="4351338"/>
          </a:xfrm>
          <a:prstGeom prst="rect">
            <a:avLst/>
          </a:prstGeom>
        </p:spPr>
        <p:txBody>
          <a:bodyPr vert="horz" lIns="91440" tIns="45720" rIns="91440" bIns="45720" rtlCol="0">
            <a:normAutofit/>
          </a:bodyPr>
          <a:lstStyle/>
          <a:p>
            <a:pPr marL="342900" marR="0" lvl="0" indent="-228600">
              <a:lnSpc>
                <a:spcPct val="90000"/>
              </a:lnSpc>
              <a:spcBef>
                <a:spcPts val="0"/>
              </a:spcBef>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Explore the U. S.  history of disability and the relevant movements in relationship to current policy and laws</a:t>
            </a:r>
          </a:p>
          <a:p>
            <a:pPr marL="342900" marR="0" lvl="0" indent="-228600">
              <a:lnSpc>
                <a:spcPct val="90000"/>
              </a:lnSpc>
              <a:spcBef>
                <a:spcPts val="0"/>
              </a:spcBef>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Explore the definition of ableism, its different forms, and the relevance of language, culture, and barriers </a:t>
            </a:r>
          </a:p>
          <a:p>
            <a:pPr marL="342900" marR="0" lvl="0" indent="-228600">
              <a:lnSpc>
                <a:spcPct val="90000"/>
              </a:lnSpc>
              <a:spcBef>
                <a:spcPts val="0"/>
              </a:spcBef>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Discuss critical, respectful, and accessible tools when responding to reports of abuse</a:t>
            </a:r>
          </a:p>
          <a:p>
            <a:pPr indent="-228600">
              <a:lnSpc>
                <a:spcPct val="90000"/>
              </a:lnSpc>
              <a:spcAft>
                <a:spcPts val="600"/>
              </a:spcAft>
              <a:buFont typeface="Arial" panose="020B0604020202020204" pitchFamily="34" charset="0"/>
              <a:buChar char="•"/>
            </a:pPr>
            <a:endParaRPr lang="en-US" dirty="0"/>
          </a:p>
        </p:txBody>
      </p:sp>
      <p:sp>
        <p:nvSpPr>
          <p:cNvPr id="47" name="Arc 4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1552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text on a black background&#10;&#10;Description automatically generated">
            <a:extLst>
              <a:ext uri="{FF2B5EF4-FFF2-40B4-BE49-F238E27FC236}">
                <a16:creationId xmlns:a16="http://schemas.microsoft.com/office/drawing/2014/main" id="{3FF27B70-9CE7-37F5-1DFC-85F139D31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0772">
            <a:off x="3905251" y="121010"/>
            <a:ext cx="4991100" cy="2952750"/>
          </a:xfrm>
          <a:prstGeom prst="rect">
            <a:avLst/>
          </a:prstGeom>
          <a:effectLst/>
          <a:scene3d>
            <a:camera prst="perspectiveHeroicExtremeRightFacing"/>
            <a:lightRig rig="threePt" dir="t"/>
          </a:scene3d>
        </p:spPr>
      </p:pic>
      <p:sp>
        <p:nvSpPr>
          <p:cNvPr id="4" name="TextBox 3">
            <a:extLst>
              <a:ext uri="{FF2B5EF4-FFF2-40B4-BE49-F238E27FC236}">
                <a16:creationId xmlns:a16="http://schemas.microsoft.com/office/drawing/2014/main" id="{349D1D22-AA54-DED1-C34D-738DE402BF6F}"/>
              </a:ext>
            </a:extLst>
          </p:cNvPr>
          <p:cNvSpPr txBox="1"/>
          <p:nvPr/>
        </p:nvSpPr>
        <p:spPr>
          <a:xfrm>
            <a:off x="706851" y="2243800"/>
            <a:ext cx="10778298" cy="3693319"/>
          </a:xfrm>
          <a:prstGeom prst="rect">
            <a:avLst/>
          </a:prstGeom>
          <a:noFill/>
        </p:spPr>
        <p:txBody>
          <a:bodyPr wrap="square" rtlCol="0">
            <a:spAutoFit/>
          </a:bodyPr>
          <a:lstStyle/>
          <a:p>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are a 56-year-old Chinese American woman living with your partner in San Francisco. You and your partner bought your</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apartment together 10 years ago, mostly with money from your parents. You have lived with several disabilities for most of your life. You use a wheelchair outside, and at home, you manage basic tasks with your attendant, who comes in a few days a week. You enjoy swimming, writing, and reading. You are an editor, but you haven’t been getting enough work lately. You have a Labrador named Ruby as your service animal.  You and your partner have been together for over 25 years. Your partner is 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homebody who loves to cook, write, and watch movies on the computer. Your partner also likes to keep your apartment extremely clean and does not like to have people over. You, on the other hand, enjoy seeing friends and often enjoy entertaining friends at home. You believe the aforementioned issues to be at the core of your longstanding conflicts. In response, you have begun to go out more rather than have people over, but your conflicts persist...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8855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DAE02B-CC9F-D039-A74B-F7B8B21ACB98}"/>
              </a:ext>
            </a:extLst>
          </p:cNvPr>
          <p:cNvSpPr txBox="1"/>
          <p:nvPr/>
        </p:nvSpPr>
        <p:spPr>
          <a:xfrm>
            <a:off x="2511188" y="1308754"/>
            <a:ext cx="7424381" cy="3816429"/>
          </a:xfrm>
          <a:prstGeom prst="rect">
            <a:avLst/>
          </a:prstGeom>
          <a:noFill/>
        </p:spPr>
        <p:txBody>
          <a:bodyPr wrap="square">
            <a:spAutoFit/>
          </a:bodyPr>
          <a:lstStyle/>
          <a:p>
            <a:pPr marL="0" marR="0" algn="ctr"/>
            <a:r>
              <a:rPr lang="en-US" sz="4400" b="1" dirty="0">
                <a:solidFill>
                  <a:srgbClr val="000000"/>
                </a:solidFill>
                <a:effectLst/>
                <a:latin typeface="Arial Black" panose="020B0A04020102020204" pitchFamily="34" charset="0"/>
                <a:ea typeface="Calibri" panose="020F0502020204030204" pitchFamily="34" charset="0"/>
                <a:cs typeface="Calibri" panose="020F0502020204030204" pitchFamily="34" charset="0"/>
              </a:rPr>
              <a:t>Situation 1</a:t>
            </a:r>
            <a:endParaRPr lang="en-US" sz="4400" dirty="0">
              <a:effectLst/>
              <a:latin typeface="Arial Black" panose="020B0A04020102020204" pitchFamily="34" charset="0"/>
              <a:ea typeface="Calibri" panose="020F0502020204030204" pitchFamily="34" charset="0"/>
            </a:endParaRPr>
          </a:p>
          <a:p>
            <a:pPr marL="0" marR="0"/>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couple of weeks ago, you and your partner had an argument over Ruby being sick in the apartment. You tried your best to clean it up, but your work didn’t meet your partner’s “standard” so your partner pushed you out of your wheelchair to stop you from going out to meet with your potential new boss. You fell on your face, chipped your front tooth and bruised the left side of your face, along with your arms and legs.</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stay home</a:t>
            </a:r>
            <a:endParaRPr lang="en-US" sz="105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violence shelter</a:t>
            </a:r>
            <a:endParaRPr lang="en-US" sz="105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your sister’s place</a:t>
            </a:r>
            <a:endParaRPr lang="en-US" sz="105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motel (you only have $2000 cash)</a:t>
            </a:r>
            <a:endParaRPr lang="en-US" sz="105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friend’s house (Oakland not near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public transportation</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05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A7940C85-191B-211A-1D96-0A0E903AEBB1}"/>
              </a:ext>
            </a:extLst>
          </p:cNvPr>
          <p:cNvSpPr txBox="1"/>
          <p:nvPr/>
        </p:nvSpPr>
        <p:spPr>
          <a:xfrm>
            <a:off x="2681783" y="5370815"/>
            <a:ext cx="7083189" cy="830997"/>
          </a:xfrm>
          <a:prstGeom prst="rect">
            <a:avLst/>
          </a:prstGeom>
          <a:noFill/>
        </p:spPr>
        <p:txBody>
          <a:bodyPr wrap="square" rtlCol="0">
            <a:spAutoFit/>
          </a:bodyPr>
          <a:lstStyle/>
          <a:p>
            <a:pPr algn="ctr"/>
            <a:r>
              <a:rPr lang="en-US" sz="4800" dirty="0">
                <a:latin typeface="Arial Black" panose="020B0A04020102020204" pitchFamily="34" charset="0"/>
              </a:rPr>
              <a:t>What would you do?</a:t>
            </a:r>
          </a:p>
        </p:txBody>
      </p:sp>
    </p:spTree>
    <p:extLst>
      <p:ext uri="{BB962C8B-B14F-4D97-AF65-F5344CB8AC3E}">
        <p14:creationId xmlns:p14="http://schemas.microsoft.com/office/powerpoint/2010/main" val="146147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extBox 4">
            <a:extLst>
              <a:ext uri="{FF2B5EF4-FFF2-40B4-BE49-F238E27FC236}">
                <a16:creationId xmlns:a16="http://schemas.microsoft.com/office/drawing/2014/main" id="{F2E12775-894F-3F98-C549-400A667CB646}"/>
              </a:ext>
            </a:extLst>
          </p:cNvPr>
          <p:cNvGraphicFramePr/>
          <p:nvPr>
            <p:extLst>
              <p:ext uri="{D42A27DB-BD31-4B8C-83A1-F6EECF244321}">
                <p14:modId xmlns:p14="http://schemas.microsoft.com/office/powerpoint/2010/main" val="4137083617"/>
              </p:ext>
            </p:extLst>
          </p:nvPr>
        </p:nvGraphicFramePr>
        <p:xfrm>
          <a:off x="4370417" y="2578765"/>
          <a:ext cx="7536768" cy="4262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group of people with arms raised&#10;&#10;Description automatically generated">
            <a:extLst>
              <a:ext uri="{FF2B5EF4-FFF2-40B4-BE49-F238E27FC236}">
                <a16:creationId xmlns:a16="http://schemas.microsoft.com/office/drawing/2014/main" id="{F93A4276-B551-D109-EFE4-0D51471877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5635" y="14594"/>
            <a:ext cx="7288696" cy="3762145"/>
          </a:xfrm>
          <a:prstGeom prst="rect">
            <a:avLst/>
          </a:prstGeom>
        </p:spPr>
      </p:pic>
      <p:sp>
        <p:nvSpPr>
          <p:cNvPr id="2" name="Title 1"/>
          <p:cNvSpPr>
            <a:spLocks noGrp="1"/>
          </p:cNvSpPr>
          <p:nvPr>
            <p:ph type="title"/>
          </p:nvPr>
        </p:nvSpPr>
        <p:spPr>
          <a:xfrm rot="10800000" flipV="1">
            <a:off x="189986" y="2741051"/>
            <a:ext cx="11715676" cy="1050282"/>
          </a:xfrm>
        </p:spPr>
        <p:txBody>
          <a:bodyPr>
            <a:normAutofit fontScale="90000"/>
          </a:bodyPr>
          <a:lstStyle/>
          <a:p>
            <a:pPr algn="ctr"/>
            <a:r>
              <a:rPr lang="en-US" sz="3700" dirty="0">
                <a:latin typeface="Arial Black" panose="020B0A04020102020204" pitchFamily="34" charset="0"/>
                <a:ea typeface="+mn-ea"/>
                <a:cs typeface="Calibri"/>
              </a:rPr>
              <a:t>Demographics of Elders and Dependent Adults</a:t>
            </a:r>
          </a:p>
        </p:txBody>
      </p:sp>
      <p:sp>
        <p:nvSpPr>
          <p:cNvPr id="3" name="Content Placeholder 2"/>
          <p:cNvSpPr>
            <a:spLocks noGrp="1"/>
          </p:cNvSpPr>
          <p:nvPr>
            <p:ph idx="1"/>
          </p:nvPr>
        </p:nvSpPr>
        <p:spPr>
          <a:xfrm>
            <a:off x="451711" y="3573174"/>
            <a:ext cx="3822189" cy="2913456"/>
          </a:xfrm>
        </p:spPr>
        <p:txBody>
          <a:bodyPr>
            <a:normAutofit lnSpcReduction="10000"/>
          </a:bodyPr>
          <a:lstStyle/>
          <a:p>
            <a:pPr marL="0" indent="0">
              <a:buNone/>
            </a:pPr>
            <a:r>
              <a:rPr lang="en-US" sz="1800" dirty="0">
                <a:solidFill>
                  <a:srgbClr val="222222"/>
                </a:solidFill>
                <a:effectLst/>
                <a:latin typeface="Arial" panose="020B0604020202020204" pitchFamily="34" charset="0"/>
                <a:ea typeface="Arial" panose="020B0604020202020204" pitchFamily="34" charset="0"/>
                <a:cs typeface="Arial" panose="020B0604020202020204" pitchFamily="34" charset="0"/>
              </a:rPr>
              <a:t>According to the Centers for Disease Control &amp; Prevention, 27% of the U.S. population, or approximately 61 million Americans identify as people with disabilities. That’s one in four people, making persons with disabilities the largest and most diverse population group in the country, representing all abilities, ages, races, ethnicities, religions, and socio-economic backgrounds. </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429065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56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5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826806D-9B57-3073-5D8E-FB7312CBA754}"/>
              </a:ext>
            </a:extLst>
          </p:cNvPr>
          <p:cNvSpPr>
            <a:spLocks noGrp="1"/>
          </p:cNvSpPr>
          <p:nvPr>
            <p:ph type="title"/>
          </p:nvPr>
        </p:nvSpPr>
        <p:spPr>
          <a:xfrm>
            <a:off x="2330826" y="1188637"/>
            <a:ext cx="2241175" cy="4480726"/>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Brief Overview of </a:t>
            </a:r>
            <a:r>
              <a:rPr lang="en-US" sz="4000" kern="1200" dirty="0">
                <a:solidFill>
                  <a:schemeClr val="tx1"/>
                </a:solidFill>
                <a:latin typeface="Arial" panose="020B0604020202020204" pitchFamily="34" charset="0"/>
                <a:cs typeface="Arial" panose="020B0604020202020204" pitchFamily="34" charset="0"/>
              </a:rPr>
              <a:t>Disability Rights</a:t>
            </a:r>
            <a:br>
              <a:rPr lang="en-US" sz="4000" kern="1200" dirty="0">
                <a:solidFill>
                  <a:schemeClr val="tx1"/>
                </a:solidFill>
                <a:latin typeface="Arial" panose="020B0604020202020204" pitchFamily="34" charset="0"/>
                <a:cs typeface="Arial" panose="020B0604020202020204" pitchFamily="34" charset="0"/>
              </a:rPr>
            </a:br>
            <a:r>
              <a:rPr lang="en-US" sz="4000" kern="1200" dirty="0">
                <a:solidFill>
                  <a:schemeClr val="tx1"/>
                </a:solidFill>
                <a:latin typeface="Arial" panose="020B0604020202020204" pitchFamily="34" charset="0"/>
                <a:cs typeface="Arial" panose="020B0604020202020204" pitchFamily="34" charset="0"/>
              </a:rPr>
              <a:t>U. S. History </a:t>
            </a:r>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1852864"/>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530D40-2446-07FE-9CFD-D1F68EB081CD}"/>
              </a:ext>
            </a:extLst>
          </p:cNvPr>
          <p:cNvSpPr>
            <a:spLocks noGrp="1"/>
          </p:cNvSpPr>
          <p:nvPr>
            <p:ph idx="1"/>
          </p:nvPr>
        </p:nvSpPr>
        <p:spPr>
          <a:xfrm>
            <a:off x="5465445" y="1648870"/>
            <a:ext cx="3527136" cy="3560260"/>
          </a:xfrm>
        </p:spPr>
        <p:txBody>
          <a:bodyPr vert="horz" lIns="91440" tIns="45720" rIns="91440" bIns="45720" rtlCol="0" anchor="ctr">
            <a:noAutofit/>
          </a:bodyPr>
          <a:lstStyle/>
          <a:p>
            <a:r>
              <a:rPr lang="en-US" sz="2800" dirty="0">
                <a:latin typeface="Arial" panose="020B0604020202020204" pitchFamily="34" charset="0"/>
                <a:cs typeface="Arial" panose="020B0604020202020204" pitchFamily="34" charset="0"/>
              </a:rPr>
              <a:t>Ugly Law</a:t>
            </a:r>
          </a:p>
          <a:p>
            <a:r>
              <a:rPr lang="en-US" sz="2800" dirty="0">
                <a:latin typeface="Arial" panose="020B0604020202020204" pitchFamily="34" charset="0"/>
                <a:cs typeface="Arial" panose="020B0604020202020204" pitchFamily="34" charset="0"/>
              </a:rPr>
              <a:t>Eugenic Movement </a:t>
            </a:r>
          </a:p>
          <a:p>
            <a:r>
              <a:rPr lang="en-US" sz="2800" dirty="0">
                <a:latin typeface="Arial" panose="020B0604020202020204" pitchFamily="34" charset="0"/>
                <a:cs typeface="Arial" panose="020B0604020202020204" pitchFamily="34" charset="0"/>
              </a:rPr>
              <a:t>Independent Living Movement</a:t>
            </a:r>
          </a:p>
          <a:p>
            <a:r>
              <a:rPr lang="en-US" sz="2800" dirty="0">
                <a:latin typeface="Arial" panose="020B0604020202020204" pitchFamily="34" charset="0"/>
                <a:cs typeface="Arial" panose="020B0604020202020204" pitchFamily="34" charset="0"/>
              </a:rPr>
              <a:t>Sec 504 Rehab Act</a:t>
            </a:r>
          </a:p>
          <a:p>
            <a:r>
              <a:rPr lang="en-US" sz="2800" dirty="0">
                <a:latin typeface="Arial" panose="020B0604020202020204" pitchFamily="34" charset="0"/>
                <a:cs typeface="Arial" panose="020B0604020202020204" pitchFamily="34" charset="0"/>
              </a:rPr>
              <a:t>Fair Housing Act</a:t>
            </a:r>
          </a:p>
          <a:p>
            <a:r>
              <a:rPr lang="en-US" sz="2800" dirty="0">
                <a:latin typeface="Arial" panose="020B0604020202020204" pitchFamily="34" charset="0"/>
                <a:cs typeface="Arial" panose="020B0604020202020204" pitchFamily="34" charset="0"/>
              </a:rPr>
              <a:t>ADA</a:t>
            </a:r>
          </a:p>
          <a:p>
            <a:r>
              <a:rPr lang="en-US" sz="2800" dirty="0">
                <a:latin typeface="Arial" panose="020B0604020202020204" pitchFamily="34" charset="0"/>
                <a:cs typeface="Arial" panose="020B0604020202020204" pitchFamily="34" charset="0"/>
              </a:rPr>
              <a:t>Olmstead Decision </a:t>
            </a:r>
          </a:p>
        </p:txBody>
      </p:sp>
    </p:spTree>
    <p:extLst>
      <p:ext uri="{BB962C8B-B14F-4D97-AF65-F5344CB8AC3E}">
        <p14:creationId xmlns:p14="http://schemas.microsoft.com/office/powerpoint/2010/main" val="235137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9C7D6209-CE10-449E-A436-E7AE3358B8F6}"/>
              </a:ext>
            </a:extLst>
          </p:cNvPr>
          <p:cNvSpPr txBox="1"/>
          <p:nvPr/>
        </p:nvSpPr>
        <p:spPr>
          <a:xfrm>
            <a:off x="2084601" y="2064367"/>
            <a:ext cx="2205134" cy="2729266"/>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800" b="1" kern="1200" dirty="0">
                <a:solidFill>
                  <a:srgbClr val="FFFFFF"/>
                </a:solidFill>
                <a:effectLst/>
                <a:latin typeface="Arial" panose="020B0604020202020204" pitchFamily="34" charset="0"/>
                <a:ea typeface="+mj-ea"/>
                <a:cs typeface="Arial" panose="020B0604020202020204" pitchFamily="34" charset="0"/>
              </a:rPr>
              <a:t>ABLEISM </a:t>
            </a:r>
            <a:r>
              <a:rPr lang="en-US" sz="2800" b="1" kern="1200" dirty="0" err="1">
                <a:solidFill>
                  <a:srgbClr val="FFFFFF"/>
                </a:solidFill>
                <a:effectLst/>
                <a:latin typeface="Arial" panose="020B0604020202020204" pitchFamily="34" charset="0"/>
                <a:ea typeface="+mj-ea"/>
                <a:cs typeface="Arial" panose="020B0604020202020204" pitchFamily="34" charset="0"/>
              </a:rPr>
              <a:t>a·ble·ism</a:t>
            </a:r>
            <a:r>
              <a:rPr lang="en-US" sz="2800" b="1" kern="1200" dirty="0">
                <a:solidFill>
                  <a:srgbClr val="FFFFFF"/>
                </a:solidFill>
                <a:effectLst/>
                <a:latin typeface="Arial" panose="020B0604020202020204" pitchFamily="34" charset="0"/>
                <a:ea typeface="+mj-ea"/>
                <a:cs typeface="Arial" panose="020B0604020202020204" pitchFamily="34" charset="0"/>
              </a:rPr>
              <a:t> \ ˈ</a:t>
            </a:r>
            <a:r>
              <a:rPr lang="en-US" sz="2800" b="1" kern="1200" dirty="0" err="1">
                <a:solidFill>
                  <a:srgbClr val="FFFFFF"/>
                </a:solidFill>
                <a:effectLst/>
                <a:latin typeface="Arial" panose="020B0604020202020204" pitchFamily="34" charset="0"/>
                <a:ea typeface="+mj-ea"/>
                <a:cs typeface="Arial" panose="020B0604020202020204" pitchFamily="34" charset="0"/>
              </a:rPr>
              <a:t>ābə</a:t>
            </a:r>
            <a:r>
              <a:rPr lang="en-US" sz="2800" b="1" kern="1200" dirty="0">
                <a:solidFill>
                  <a:srgbClr val="FFFFFF"/>
                </a:solidFill>
                <a:effectLst/>
                <a:latin typeface="Arial" panose="020B0604020202020204" pitchFamily="34" charset="0"/>
                <a:ea typeface="+mj-ea"/>
                <a:cs typeface="Arial" panose="020B0604020202020204" pitchFamily="34" charset="0"/>
              </a:rPr>
              <a:t>-ˌli-</a:t>
            </a:r>
            <a:r>
              <a:rPr lang="en-US" sz="2800" b="1" kern="1200" dirty="0" err="1">
                <a:solidFill>
                  <a:srgbClr val="FFFFFF"/>
                </a:solidFill>
                <a:effectLst/>
                <a:latin typeface="Arial" panose="020B0604020202020204" pitchFamily="34" charset="0"/>
                <a:ea typeface="+mj-ea"/>
                <a:cs typeface="Arial" panose="020B0604020202020204" pitchFamily="34" charset="0"/>
              </a:rPr>
              <a:t>zəm</a:t>
            </a:r>
            <a:r>
              <a:rPr lang="en-US" sz="2800" b="1" kern="1200" dirty="0">
                <a:solidFill>
                  <a:srgbClr val="FFFFFF"/>
                </a:solidFill>
                <a:effectLst/>
                <a:latin typeface="Arial" panose="020B0604020202020204" pitchFamily="34" charset="0"/>
                <a:ea typeface="+mj-ea"/>
                <a:cs typeface="Arial" panose="020B0604020202020204" pitchFamily="34" charset="0"/>
              </a:rPr>
              <a:t> \ noun</a:t>
            </a:r>
          </a:p>
          <a:p>
            <a:pPr algn="ctr">
              <a:lnSpc>
                <a:spcPct val="90000"/>
              </a:lnSpc>
              <a:spcBef>
                <a:spcPct val="0"/>
              </a:spcBef>
              <a:spcAft>
                <a:spcPts val="600"/>
              </a:spcAft>
            </a:pPr>
            <a:endParaRPr lang="en-US" sz="31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4BB7CD77-BB46-4E13-8D8D-94308A6099D7}"/>
              </a:ext>
            </a:extLst>
          </p:cNvPr>
          <p:cNvSpPr txBox="1"/>
          <p:nvPr/>
        </p:nvSpPr>
        <p:spPr>
          <a:xfrm>
            <a:off x="4895897" y="268769"/>
            <a:ext cx="5503768" cy="4713514"/>
          </a:xfrm>
          <a:prstGeom prst="rect">
            <a:avLst/>
          </a:prstGeom>
          <a:noFill/>
        </p:spPr>
        <p:txBody>
          <a:bodyPr wrap="square" rtlCol="0" anchor="t">
            <a:noAutofit/>
          </a:bodyPr>
          <a:lstStyle/>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A system that places value on people’s bodies and minds based on societally constructed ideas of normality, intelligence, excellence, desirability, and productivity. </a:t>
            </a: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These constructed ideas are deeply rooted in anti-Blackness, eugenics, misogyny, colonialism, imperialism, and capitalism. </a:t>
            </a:r>
          </a:p>
          <a:p>
            <a:pPr marL="0" marR="0">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This form of systemic oppression leads to people and society determining  who is valuable and worthy based on a person’s language, appearance, religion, and/or their ability to satisfactorily [re]produce, excel, and "behave.“</a:t>
            </a:r>
          </a:p>
          <a:p>
            <a:pPr marL="0" marR="0">
              <a:lnSpc>
                <a:spcPct val="90000"/>
              </a:lnSpc>
              <a:spcBef>
                <a:spcPts val="0"/>
              </a:spcBef>
              <a:spcAft>
                <a:spcPts val="60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4DCA7C-D4A5-4510-8108-233DA6156C0E}"/>
              </a:ext>
            </a:extLst>
          </p:cNvPr>
          <p:cNvSpPr txBox="1"/>
          <p:nvPr/>
        </p:nvSpPr>
        <p:spPr>
          <a:xfrm>
            <a:off x="2353516" y="5867400"/>
            <a:ext cx="5084763" cy="990600"/>
          </a:xfrm>
          <a:prstGeom prst="rect">
            <a:avLst/>
          </a:prstGeom>
          <a:noFill/>
        </p:spPr>
        <p:txBody>
          <a:bodyPr wrap="square" rtlCol="0" anchor="t">
            <a:normAutofit/>
          </a:bodyPr>
          <a:lstStyle/>
          <a:p>
            <a:pPr marR="0">
              <a:lnSpc>
                <a:spcPct val="90000"/>
              </a:lnSpc>
              <a:spcBef>
                <a:spcPts val="0"/>
              </a:spcBef>
              <a:spcAft>
                <a:spcPts val="600"/>
              </a:spcAft>
            </a:pPr>
            <a:r>
              <a:rPr lang="en-US" sz="1500" dirty="0">
                <a:latin typeface="Arial" panose="020B0604020202020204" pitchFamily="34" charset="0"/>
                <a:ea typeface="Calibri" panose="020F0502020204030204" pitchFamily="34" charset="0"/>
                <a:cs typeface="Arial" panose="020B0604020202020204" pitchFamily="34" charset="0"/>
              </a:rPr>
              <a:t>- a working definition by </a:t>
            </a:r>
            <a:r>
              <a:rPr lang="en-US" sz="1500" dirty="0" err="1">
                <a:latin typeface="Arial" panose="020B0604020202020204" pitchFamily="34" charset="0"/>
                <a:ea typeface="Calibri" panose="020F0502020204030204" pitchFamily="34" charset="0"/>
                <a:cs typeface="Arial" panose="020B0604020202020204" pitchFamily="34" charset="0"/>
              </a:rPr>
              <a:t>Talila</a:t>
            </a:r>
            <a:r>
              <a:rPr lang="en-US" sz="1500" dirty="0">
                <a:latin typeface="Arial" panose="020B0604020202020204" pitchFamily="34" charset="0"/>
                <a:ea typeface="Calibri" panose="020F0502020204030204" pitchFamily="34" charset="0"/>
                <a:cs typeface="Arial" panose="020B0604020202020204" pitchFamily="34" charset="0"/>
              </a:rPr>
              <a:t> "TL" Lewis*; updated January 2021 </a:t>
            </a:r>
            <a:r>
              <a:rPr lang="en-US" sz="1500" dirty="0">
                <a:effectLst/>
                <a:latin typeface="Arial" panose="020B0604020202020204" pitchFamily="34" charset="0"/>
                <a:ea typeface="Calibri" panose="020F0502020204030204" pitchFamily="34" charset="0"/>
                <a:cs typeface="Arial" panose="020B0604020202020204" pitchFamily="34" charset="0"/>
              </a:rPr>
              <a:t>Developed in community with Disabled</a:t>
            </a:r>
            <a:r>
              <a:rPr lang="en-US" sz="1500" dirty="0">
                <a:latin typeface="Arial" panose="020B0604020202020204" pitchFamily="34" charset="0"/>
                <a:ea typeface="Calibri" panose="020F0502020204030204" pitchFamily="34" charset="0"/>
                <a:cs typeface="Arial" panose="020B0604020202020204" pitchFamily="34" charset="0"/>
              </a:rPr>
              <a:t>, </a:t>
            </a:r>
            <a:r>
              <a:rPr lang="en-US" sz="1500" dirty="0">
                <a:effectLst/>
                <a:latin typeface="Arial" panose="020B0604020202020204" pitchFamily="34" charset="0"/>
                <a:ea typeface="Calibri" panose="020F0502020204030204" pitchFamily="34" charset="0"/>
                <a:cs typeface="Arial" panose="020B0604020202020204" pitchFamily="34" charset="0"/>
              </a:rPr>
              <a:t>Black and other negatively racialized people, especially Dustin Gibson.</a:t>
            </a:r>
          </a:p>
          <a:p>
            <a:pPr>
              <a:lnSpc>
                <a:spcPct val="90000"/>
              </a:lnSpc>
              <a:spcAft>
                <a:spcPts val="600"/>
              </a:spcAft>
            </a:pPr>
            <a:endParaRPr lang="en-US" sz="1500" dirty="0"/>
          </a:p>
        </p:txBody>
      </p:sp>
      <p:sp>
        <p:nvSpPr>
          <p:cNvPr id="2" name="TextBox 1">
            <a:extLst>
              <a:ext uri="{FF2B5EF4-FFF2-40B4-BE49-F238E27FC236}">
                <a16:creationId xmlns:a16="http://schemas.microsoft.com/office/drawing/2014/main" id="{C38C569A-04AD-4348-8FA4-91FDDC44DA17}"/>
              </a:ext>
            </a:extLst>
          </p:cNvPr>
          <p:cNvSpPr txBox="1"/>
          <p:nvPr/>
        </p:nvSpPr>
        <p:spPr>
          <a:xfrm>
            <a:off x="4491789" y="4399122"/>
            <a:ext cx="7587140" cy="1852815"/>
          </a:xfrm>
          <a:prstGeom prst="rect">
            <a:avLst/>
          </a:prstGeom>
          <a:noFill/>
        </p:spPr>
        <p:txBody>
          <a:bodyPr wrap="square" rtlCol="0">
            <a:spAutoFit/>
          </a:bodyPr>
          <a:lstStyle/>
          <a:p>
            <a:pPr marL="0" marR="0">
              <a:lnSpc>
                <a:spcPct val="90000"/>
              </a:lnSpc>
              <a:spcBef>
                <a:spcPts val="0"/>
              </a:spcBef>
              <a:spcAft>
                <a:spcPts val="600"/>
              </a:spcAft>
            </a:pPr>
            <a:endParaRPr lang="en-US" sz="3200" dirty="0">
              <a:effectLst/>
              <a:latin typeface="Arial Black" panose="020B0A04020102020204" pitchFamily="34" charset="0"/>
              <a:ea typeface="Calibri" panose="020F0502020204030204" pitchFamily="34" charset="0"/>
              <a:cs typeface="Arial" panose="020B0604020202020204" pitchFamily="34" charset="0"/>
            </a:endParaRPr>
          </a:p>
          <a:p>
            <a:pPr marL="0" marR="0">
              <a:lnSpc>
                <a:spcPct val="90000"/>
              </a:lnSpc>
              <a:spcBef>
                <a:spcPts val="0"/>
              </a:spcBef>
              <a:spcAft>
                <a:spcPts val="600"/>
              </a:spcAft>
            </a:pPr>
            <a:r>
              <a:rPr lang="en-US" sz="3200" i="1" dirty="0">
                <a:effectLst/>
                <a:latin typeface="Arial Black" panose="020B0A04020102020204" pitchFamily="34" charset="0"/>
                <a:ea typeface="Calibri" panose="020F0502020204030204" pitchFamily="34" charset="0"/>
                <a:cs typeface="Arial" panose="020B0604020202020204" pitchFamily="34" charset="0"/>
              </a:rPr>
              <a:t>You</a:t>
            </a:r>
            <a:r>
              <a:rPr lang="en-US" sz="3200" i="1" dirty="0">
                <a:latin typeface="Arial Black" panose="020B0A04020102020204" pitchFamily="34" charset="0"/>
                <a:ea typeface="Calibri" panose="020F0502020204030204" pitchFamily="34" charset="0"/>
                <a:cs typeface="Arial" panose="020B0604020202020204" pitchFamily="34" charset="0"/>
              </a:rPr>
              <a:t> </a:t>
            </a:r>
            <a:r>
              <a:rPr lang="en-US" sz="3200" i="1" dirty="0">
                <a:effectLst/>
                <a:latin typeface="Arial Black" panose="020B0A04020102020204" pitchFamily="34" charset="0"/>
                <a:ea typeface="Calibri" panose="020F0502020204030204" pitchFamily="34" charset="0"/>
                <a:cs typeface="Arial" panose="020B0604020202020204" pitchFamily="34" charset="0"/>
              </a:rPr>
              <a:t>do not have to be disabled to experience ableism</a:t>
            </a:r>
            <a:r>
              <a:rPr lang="en-US" sz="3200" dirty="0">
                <a:effectLst/>
                <a:latin typeface="Arial Black" panose="020B0A04020102020204" pitchFamily="34" charset="0"/>
                <a:ea typeface="Calibri" panose="020F0502020204030204" pitchFamily="34" charset="0"/>
                <a:cs typeface="Arial" panose="020B0604020202020204" pitchFamily="34" charset="0"/>
              </a:rPr>
              <a:t>.</a:t>
            </a:r>
          </a:p>
          <a:p>
            <a:endParaRPr lang="en-US" sz="1800" dirty="0"/>
          </a:p>
        </p:txBody>
      </p:sp>
    </p:spTree>
    <p:extLst>
      <p:ext uri="{BB962C8B-B14F-4D97-AF65-F5344CB8AC3E}">
        <p14:creationId xmlns:p14="http://schemas.microsoft.com/office/powerpoint/2010/main" val="1085663620"/>
      </p:ext>
    </p:extLst>
  </p:cSld>
  <p:clrMapOvr>
    <a:masterClrMapping/>
  </p:clrMapOvr>
</p:sld>
</file>

<file path=ppt/theme/theme1.xml><?xml version="1.0" encoding="utf-8"?>
<a:theme xmlns:a="http://schemas.openxmlformats.org/drawingml/2006/main" name="Office Theme">
  <a:themeElements>
    <a:clrScheme name="Office">
      <a:dk1>
        <a:sysClr val="windowText" lastClr="FFFFFF"/>
      </a:dk1>
      <a:lt1>
        <a:sysClr val="window" lastClr="20202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FFFFFF"/>
      </a:dk1>
      <a:lt1>
        <a:sysClr val="window" lastClr="20202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FFFFFF"/>
      </a:dk1>
      <a:lt1>
        <a:sysClr val="window" lastClr="20202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FFFFFF"/>
      </a:dk1>
      <a:lt1>
        <a:sysClr val="window" lastClr="20202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4944</TotalTime>
  <Words>1859</Words>
  <Application>Microsoft Office PowerPoint</Application>
  <PresentationFormat>Widescreen</PresentationFormat>
  <Paragraphs>138</Paragraphs>
  <Slides>19</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Aptos Black</vt:lpstr>
      <vt:lpstr>Arial</vt:lpstr>
      <vt:lpstr>Arial Black</vt:lpstr>
      <vt:lpstr>Arial Nova Cond Light</vt:lpstr>
      <vt:lpstr>Calibri</vt:lpstr>
      <vt:lpstr>Calibri Light</vt:lpstr>
      <vt:lpstr>Symbol</vt:lpstr>
      <vt:lpstr>Office Theme</vt:lpstr>
      <vt:lpstr>1_Office Theme</vt:lpstr>
      <vt:lpstr>Office Theme</vt:lpstr>
      <vt:lpstr>PowerPoint Presentation</vt:lpstr>
      <vt:lpstr>Ali Chiu</vt:lpstr>
      <vt:lpstr>Grounding</vt:lpstr>
      <vt:lpstr>PowerPoint Presentation</vt:lpstr>
      <vt:lpstr>PowerPoint Presentation</vt:lpstr>
      <vt:lpstr>PowerPoint Presentation</vt:lpstr>
      <vt:lpstr>Demographics of Elders and Dependent Adults</vt:lpstr>
      <vt:lpstr>Brief Overview of Disability Rights U. S. History </vt:lpstr>
      <vt:lpstr>PowerPoint Presentation</vt:lpstr>
      <vt:lpstr> Language Consideration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Nothing About Us Without 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chiu</dc:creator>
  <cp:lastModifiedBy>ali chiu</cp:lastModifiedBy>
  <cp:revision>26</cp:revision>
  <dcterms:created xsi:type="dcterms:W3CDTF">2022-09-27T17:19:39Z</dcterms:created>
  <dcterms:modified xsi:type="dcterms:W3CDTF">2023-09-06T23:23:06Z</dcterms:modified>
</cp:coreProperties>
</file>